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279" r:id="rId5"/>
    <p:sldId id="280" r:id="rId6"/>
    <p:sldId id="283" r:id="rId7"/>
    <p:sldId id="285" r:id="rId8"/>
    <p:sldId id="293" r:id="rId9"/>
    <p:sldId id="294" r:id="rId10"/>
    <p:sldId id="303" r:id="rId11"/>
    <p:sldId id="308" r:id="rId12"/>
    <p:sldId id="312" r:id="rId13"/>
    <p:sldId id="314" r:id="rId14"/>
    <p:sldId id="315" r:id="rId15"/>
    <p:sldId id="317" r:id="rId16"/>
    <p:sldId id="318" r:id="rId17"/>
    <p:sldId id="320" r:id="rId18"/>
    <p:sldId id="321" r:id="rId19"/>
    <p:sldId id="322" r:id="rId20"/>
    <p:sldId id="323" r:id="rId21"/>
    <p:sldId id="324" r:id="rId22"/>
    <p:sldId id="325" r:id="rId23"/>
    <p:sldId id="326" r:id="rId24"/>
    <p:sldId id="328" r:id="rId25"/>
    <p:sldId id="329" r:id="rId26"/>
    <p:sldId id="330" r:id="rId27"/>
    <p:sldId id="333" r:id="rId28"/>
    <p:sldId id="336" r:id="rId29"/>
    <p:sldId id="337" r:id="rId30"/>
    <p:sldId id="338" r:id="rId31"/>
    <p:sldId id="339" r:id="rId32"/>
    <p:sldId id="340" r:id="rId33"/>
    <p:sldId id="341" r:id="rId34"/>
    <p:sldId id="342" r:id="rId35"/>
    <p:sldId id="343" r:id="rId36"/>
    <p:sldId id="344" r:id="rId37"/>
    <p:sldId id="346" r:id="rId38"/>
    <p:sldId id="345" r:id="rId39"/>
    <p:sldId id="347" r:id="rId40"/>
    <p:sldId id="348" r:id="rId41"/>
    <p:sldId id="349" r:id="rId42"/>
    <p:sldId id="350" r:id="rId43"/>
    <p:sldId id="351" r:id="rId44"/>
    <p:sldId id="352" r:id="rId45"/>
    <p:sldId id="353" r:id="rId46"/>
    <p:sldId id="354" r:id="rId47"/>
    <p:sldId id="355" r:id="rId48"/>
    <p:sldId id="356" r:id="rId49"/>
    <p:sldId id="256" r:id="rId50"/>
    <p:sldId id="27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1" d="100"/>
          <a:sy n="61" d="100"/>
        </p:scale>
        <p:origin x="60" y="10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freeman19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eterstatistics.com/CrashCourse/References.html#bonferroni19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eterstatistics.com/CrashCourse/References.html#Porkess199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eterstatistics.com/CrashCourse/References.html#tastle2005" TargetMode="External"/><Relationship Id="rId2" Type="http://schemas.openxmlformats.org/officeDocument/2006/relationships/hyperlink" Target="https://peterstatistics.com/CrashCourse/References.html#tastle200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peterstatistics.com/CrashCourse/References.html#mangiafico2016" TargetMode="External"/><Relationship Id="rId7" Type="http://schemas.openxmlformats.org/officeDocument/2006/relationships/hyperlink" Target="https://peterstatistics.com/CrashCourse/References.html#cohen1988" TargetMode="External"/><Relationship Id="rId2" Type="http://schemas.openxmlformats.org/officeDocument/2006/relationships/hyperlink" Target="https://peterstatistics.com/CrashCourse/References.html#fritz2012" TargetMode="External"/><Relationship Id="rId1" Type="http://schemas.openxmlformats.org/officeDocument/2006/relationships/slideLayout" Target="../slideLayouts/slideLayout2.xml"/><Relationship Id="rId6" Type="http://schemas.openxmlformats.org/officeDocument/2006/relationships/hyperlink" Target="https://peterstatistics.com/CrashCourse/References.html#Rosenthal1991" TargetMode="External"/><Relationship Id="rId5" Type="http://schemas.openxmlformats.org/officeDocument/2006/relationships/hyperlink" Target="https://peterstatistics.com/CrashCourse/References.html#tomczak2014" TargetMode="External"/><Relationship Id="rId4" Type="http://schemas.openxmlformats.org/officeDocument/2006/relationships/hyperlink" Target="https://peterstatistics.com/CrashCourse/References.html#simone201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hyperlink" Target="https://peterstatistics.com/CrashCourse/References.html#tchebychef186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eterstatistics.com/CrashCourse/References.html#mcdonald2014" TargetMode="External"/><Relationship Id="rId2" Type="http://schemas.openxmlformats.org/officeDocument/2006/relationships/hyperlink" Target="https://peterstatistics.com/CrashCourse/References.html#fisher1922"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eterstatistics.com/CrashCourse/References.html#pearson19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Wilkinson2005"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peterstatistics.com/CrashCourse/References.html#upton2014"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eterstatistics.com/CrashCourse/References.html#Rosenthal199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eterstatistics.com/CrashCourse/References.html#welch1938" TargetMode="External"/><Relationship Id="rId7" Type="http://schemas.openxmlformats.org/officeDocument/2006/relationships/image" Target="../media/image22.png"/><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peterstatistics.com/CrashCourse/References.html#ruxton2006" TargetMode="External"/><Relationship Id="rId4" Type="http://schemas.openxmlformats.org/officeDocument/2006/relationships/hyperlink" Target="https://peterstatistics.com/CrashCourse/References.html#welch194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measure of central tendency attempts to let one number represent the data as good as possible.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commonly used measure of central tendency for a nominal variable is the </a:t>
            </a:r>
            <a:r>
              <a:rPr lang="en-US" b="1" i="0" dirty="0">
                <a:solidFill>
                  <a:srgbClr val="000000"/>
                </a:solidFill>
                <a:effectLst/>
                <a:latin typeface="Times New Roman" panose="02020603050405020304" pitchFamily="18" charset="0"/>
              </a:rPr>
              <a:t>mode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there is only one mode the set is sometimes called </a:t>
            </a:r>
            <a:r>
              <a:rPr lang="en-US" b="1" i="0" dirty="0">
                <a:solidFill>
                  <a:srgbClr val="000000"/>
                </a:solidFill>
                <a:effectLst/>
                <a:latin typeface="Times New Roman" panose="02020603050405020304" pitchFamily="18" charset="0"/>
              </a:rPr>
              <a:t>unimodal</a:t>
            </a:r>
            <a:r>
              <a:rPr lang="en-US" b="0" i="0" dirty="0">
                <a:solidFill>
                  <a:srgbClr val="000000"/>
                </a:solidFill>
                <a:effectLst/>
                <a:latin typeface="Times New Roman" panose="02020603050405020304" pitchFamily="18" charset="0"/>
              </a:rPr>
              <a:t>, if there are two it is called </a:t>
            </a:r>
            <a:r>
              <a:rPr lang="en-US" b="1" i="0" dirty="0">
                <a:solidFill>
                  <a:srgbClr val="000000"/>
                </a:solidFill>
                <a:effectLst/>
                <a:latin typeface="Times New Roman" panose="02020603050405020304" pitchFamily="18" charset="0"/>
              </a:rPr>
              <a:t>bimodal</a:t>
            </a:r>
            <a:r>
              <a:rPr lang="en-US" b="0" i="0" dirty="0">
                <a:solidFill>
                  <a:srgbClr val="000000"/>
                </a:solidFill>
                <a:effectLst/>
                <a:latin typeface="Times New Roman" panose="02020603050405020304" pitchFamily="18" charset="0"/>
              </a:rPr>
              <a:t>, with three </a:t>
            </a:r>
            <a:r>
              <a:rPr lang="en-US" b="1" i="0" dirty="0">
                <a:solidFill>
                  <a:srgbClr val="000000"/>
                </a:solidFill>
                <a:effectLst/>
                <a:latin typeface="Times New Roman" panose="02020603050405020304" pitchFamily="18" charset="0"/>
              </a:rPr>
              <a:t>trimodal</a:t>
            </a:r>
            <a:r>
              <a:rPr lang="en-US" b="0" i="0" dirty="0">
                <a:solidFill>
                  <a:srgbClr val="000000"/>
                </a:solidFill>
                <a:effectLst/>
                <a:latin typeface="Times New Roman" panose="02020603050405020304" pitchFamily="18" charset="0"/>
              </a:rPr>
              <a:t>, etc. For two or more, the term </a:t>
            </a:r>
            <a:r>
              <a:rPr lang="en-US" b="1" i="0" dirty="0">
                <a:solidFill>
                  <a:srgbClr val="000000"/>
                </a:solidFill>
                <a:effectLst/>
                <a:latin typeface="Times New Roman" panose="02020603050405020304" pitchFamily="18" charset="0"/>
              </a:rPr>
              <a:t>multimodal</a:t>
            </a:r>
            <a:r>
              <a:rPr lang="en-US" b="0" i="0" dirty="0">
                <a:solidFill>
                  <a:srgbClr val="000000"/>
                </a:solidFill>
                <a:effectLst/>
                <a:latin typeface="Times New Roman" panose="02020603050405020304" pitchFamily="18" charset="0"/>
              </a:rPr>
              <a:t> can also be used.</a:t>
            </a:r>
          </a:p>
          <a:p>
            <a:pPr algn="l"/>
            <a:endParaRPr lang="en-IN"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05184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Measurement of dispersion (Variation Ratio)</a:t>
            </a:r>
          </a:p>
          <a:p>
            <a:pPr algn="l"/>
            <a:endParaRPr lang="en-IN" b="1" dirty="0">
              <a:solidFill>
                <a:srgbClr val="000000"/>
              </a:solidFill>
              <a:latin typeface="Times New Roman" panose="02020603050405020304" pitchFamily="18" charset="0"/>
            </a:endParaRPr>
          </a:p>
          <a:p>
            <a:pPr algn="l"/>
            <a:r>
              <a:rPr lang="en-US" sz="3200" b="0" i="0" dirty="0">
                <a:solidFill>
                  <a:srgbClr val="000000"/>
                </a:solidFill>
                <a:effectLst/>
                <a:latin typeface="Times New Roman" panose="02020603050405020304" pitchFamily="18" charset="0"/>
              </a:rPr>
              <a:t>The easiest method is most likely the </a:t>
            </a:r>
            <a:r>
              <a:rPr lang="en-US" sz="3200" b="1" i="0" dirty="0">
                <a:solidFill>
                  <a:srgbClr val="000000"/>
                </a:solidFill>
                <a:effectLst/>
                <a:latin typeface="Times New Roman" panose="02020603050405020304" pitchFamily="18" charset="0"/>
              </a:rPr>
              <a:t>Variation Ratio</a:t>
            </a:r>
            <a:r>
              <a:rPr lang="en-US" sz="3200" b="0" i="0" dirty="0">
                <a:solidFill>
                  <a:srgbClr val="000000"/>
                </a:solidFill>
                <a:effectLst/>
                <a:latin typeface="Times New Roman" panose="02020603050405020304" pitchFamily="18" charset="0"/>
              </a:rPr>
              <a:t> (VR) </a:t>
            </a:r>
            <a:r>
              <a:rPr lang="en-US" sz="3200" b="0" i="0" u="none" strike="noStrike" dirty="0">
                <a:effectLst/>
                <a:latin typeface="Times New Roman" panose="02020603050405020304" pitchFamily="18" charset="0"/>
                <a:hlinkClick r:id="rId2"/>
              </a:rPr>
              <a:t>(Freeman, 1965)</a:t>
            </a:r>
            <a:r>
              <a:rPr lang="en-US" sz="3200" b="0" i="0" dirty="0">
                <a:solidFill>
                  <a:srgbClr val="000000"/>
                </a:solidFill>
                <a:effectLst/>
                <a:latin typeface="Times New Roman" panose="02020603050405020304" pitchFamily="18" charset="0"/>
              </a:rPr>
              <a:t>. This is simply the proportion that does not belong to the modal category </a:t>
            </a:r>
            <a:r>
              <a:rPr lang="en-US" sz="3200" b="0" i="0" u="none" strike="noStrike" dirty="0">
                <a:effectLst/>
                <a:latin typeface="Times New Roman" panose="02020603050405020304" pitchFamily="18" charset="0"/>
                <a:hlinkClick r:id="rId3"/>
              </a:rPr>
              <a:t>(</a:t>
            </a:r>
            <a:r>
              <a:rPr lang="en-US" sz="3200" b="0" i="0" u="none" strike="noStrike" dirty="0" err="1">
                <a:effectLst/>
                <a:latin typeface="Times New Roman" panose="02020603050405020304" pitchFamily="18" charset="0"/>
                <a:hlinkClick r:id="rId3"/>
              </a:rPr>
              <a:t>Zedeck</a:t>
            </a:r>
            <a:r>
              <a:rPr lang="en-US" sz="3200" b="0" i="0" u="none" strike="noStrike" dirty="0">
                <a:effectLst/>
                <a:latin typeface="Times New Roman" panose="02020603050405020304" pitchFamily="18" charset="0"/>
                <a:hlinkClick r:id="rId3"/>
              </a:rPr>
              <a:t>, 2014, p.406)</a:t>
            </a:r>
            <a:r>
              <a:rPr lang="en-US" sz="3200" b="0" i="0" dirty="0">
                <a:solidFill>
                  <a:srgbClr val="000000"/>
                </a:solidFill>
                <a:effectLst/>
                <a:latin typeface="Times New Roman" panose="02020603050405020304" pitchFamily="18" charset="0"/>
              </a:rPr>
              <a:t>. So in the example in Table 1, we can see that 50.1% falls into the modal category of Married, and hence 49.9% does not. The Variation Ratio is therefor 49.9%</a:t>
            </a:r>
            <a:endParaRPr lang="en-IN" sz="4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450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1600" b="0" i="0" dirty="0">
                <a:solidFill>
                  <a:srgbClr val="000000"/>
                </a:solidFill>
                <a:effectLst/>
                <a:latin typeface="Times New Roman" panose="02020603050405020304" pitchFamily="18" charset="0"/>
              </a:rPr>
              <a:t>In short the Pearson chi-square test of goodness-of-fit has the following steps:</a:t>
            </a:r>
          </a:p>
          <a:p>
            <a:pPr algn="l">
              <a:buFont typeface="+mj-lt"/>
              <a:buAutoNum type="arabicPeriod"/>
            </a:pPr>
            <a:r>
              <a:rPr lang="en-US" sz="1600" b="0" i="0" dirty="0">
                <a:solidFill>
                  <a:srgbClr val="000000"/>
                </a:solidFill>
                <a:effectLst/>
                <a:latin typeface="Times New Roman" panose="02020603050405020304" pitchFamily="18" charset="0"/>
              </a:rPr>
              <a:t>The assumption about the population (the null hypothesis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is that the observed and expected counts will be the same. This implies that the two variables are independent (i.e. one has no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The alternative is that they aren't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implies that the two variables are dependent (i.e. one has an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Perform the test and find the p-value (sig.).</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We would then reject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and conclude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is then called a significant result.</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05966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sz="2800" b="1" i="0" dirty="0">
                <a:solidFill>
                  <a:srgbClr val="000000"/>
                </a:solidFill>
                <a:effectLst/>
                <a:latin typeface="Times New Roman" panose="02020603050405020304" pitchFamily="18" charset="0"/>
              </a:rPr>
              <a:t>Which percentages are different? (post-hoc pairwise binomial test)</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would now also like to know which categories are then different: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Is the percentage of Married significantly different from Widowed?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Is the percentage of Married significantly different from Divorced?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Bonferroni procedure </a:t>
            </a:r>
            <a:r>
              <a:rPr lang="en-US" b="0" i="0" u="none" strike="noStrike" dirty="0">
                <a:effectLst/>
                <a:latin typeface="Times New Roman" panose="02020603050405020304" pitchFamily="18" charset="0"/>
                <a:hlinkClick r:id="rId2"/>
              </a:rPr>
              <a:t>(Bonferroni, 1935)</a:t>
            </a:r>
            <a:r>
              <a:rPr lang="en-US" b="0" i="0" dirty="0">
                <a:solidFill>
                  <a:srgbClr val="000000"/>
                </a:solidFill>
                <a:effectLst/>
                <a:latin typeface="Times New Roman" panose="02020603050405020304" pitchFamily="18" charset="0"/>
              </a:rPr>
              <a:t>. He simply suggested to divide the 5% by the number of tests that are being done, and use that then as the criteria. In this example that would mean we divide 5% by 10 and the new threshold will be 0.5% (i.e. 0.005). In general if you have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categories, the number of pairs you can create is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- 1)/ 2 (in this example 5 x (5 - 1)/2 = 10).</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64141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Effect size (Cramér's V and Relative Risks)</a:t>
            </a:r>
          </a:p>
          <a:p>
            <a:pPr algn="l"/>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Effect size for the pairwise tests: Cohen g</a:t>
            </a:r>
          </a:p>
          <a:p>
            <a:pPr algn="l"/>
            <a:endParaRPr lang="en-US" b="1" i="0" dirty="0">
              <a:solidFill>
                <a:srgbClr val="000000"/>
              </a:solidFill>
              <a:effectLst/>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table with numbers and symbols&#10;&#10;Description automatically generated">
            <a:extLst>
              <a:ext uri="{FF2B5EF4-FFF2-40B4-BE49-F238E27FC236}">
                <a16:creationId xmlns:a16="http://schemas.microsoft.com/office/drawing/2014/main" id="{C4C69F38-AE95-9FA5-6E47-720D27FB435A}"/>
              </a:ext>
            </a:extLst>
          </p:cNvPr>
          <p:cNvPicPr>
            <a:picLocks noChangeAspect="1"/>
          </p:cNvPicPr>
          <p:nvPr/>
        </p:nvPicPr>
        <p:blipFill>
          <a:blip r:embed="rId2"/>
          <a:stretch>
            <a:fillRect/>
          </a:stretch>
        </p:blipFill>
        <p:spPr>
          <a:xfrm>
            <a:off x="3701926" y="2527253"/>
            <a:ext cx="6912233" cy="2603547"/>
          </a:xfrm>
          <a:prstGeom prst="rect">
            <a:avLst/>
          </a:prstGeom>
        </p:spPr>
      </p:pic>
    </p:spTree>
    <p:extLst>
      <p:ext uri="{BB962C8B-B14F-4D97-AF65-F5344CB8AC3E}">
        <p14:creationId xmlns:p14="http://schemas.microsoft.com/office/powerpoint/2010/main" val="117706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481312"/>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577841" y="1328737"/>
            <a:ext cx="2172055" cy="891187"/>
          </a:xfrm>
        </p:spPr>
        <p:txBody>
          <a:bodyPr/>
          <a:lstStyle/>
          <a:p>
            <a:pPr algn="l"/>
            <a:r>
              <a:rPr lang="en-US" b="1" i="0" dirty="0">
                <a:solidFill>
                  <a:srgbClr val="000000"/>
                </a:solidFill>
                <a:effectLst/>
                <a:latin typeface="Times New Roman" panose="02020603050405020304" pitchFamily="18" charset="0"/>
              </a:rPr>
              <a:t> </a:t>
            </a:r>
          </a:p>
          <a:p>
            <a:pPr algn="l"/>
            <a:r>
              <a:rPr lang="en-US" b="1" i="0" dirty="0">
                <a:solidFill>
                  <a:srgbClr val="000000"/>
                </a:solidFill>
                <a:effectLst/>
                <a:latin typeface="Times New Roman" panose="02020603050405020304" pitchFamily="18" charset="0"/>
              </a:rPr>
              <a:t>Visualization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27987199-3EB4-56D5-D868-E1CE35434EDA}"/>
              </a:ext>
            </a:extLst>
          </p:cNvPr>
          <p:cNvPicPr>
            <a:picLocks noChangeAspect="1"/>
          </p:cNvPicPr>
          <p:nvPr/>
        </p:nvPicPr>
        <p:blipFill>
          <a:blip r:embed="rId2"/>
          <a:stretch>
            <a:fillRect/>
          </a:stretch>
        </p:blipFill>
        <p:spPr>
          <a:xfrm>
            <a:off x="834977" y="2874256"/>
            <a:ext cx="4995228" cy="1325563"/>
          </a:xfrm>
          <a:prstGeom prst="rect">
            <a:avLst/>
          </a:prstGeom>
        </p:spPr>
      </p:pic>
      <p:pic>
        <p:nvPicPr>
          <p:cNvPr id="9" name="Picture 8">
            <a:extLst>
              <a:ext uri="{FF2B5EF4-FFF2-40B4-BE49-F238E27FC236}">
                <a16:creationId xmlns:a16="http://schemas.microsoft.com/office/drawing/2014/main" id="{19BD18D6-E98B-E8B5-E98C-883FEED123DE}"/>
              </a:ext>
            </a:extLst>
          </p:cNvPr>
          <p:cNvPicPr>
            <a:picLocks noChangeAspect="1"/>
          </p:cNvPicPr>
          <p:nvPr/>
        </p:nvPicPr>
        <p:blipFill>
          <a:blip r:embed="rId3"/>
          <a:stretch>
            <a:fillRect/>
          </a:stretch>
        </p:blipFill>
        <p:spPr>
          <a:xfrm>
            <a:off x="5839142" y="1328737"/>
            <a:ext cx="5248275" cy="4200525"/>
          </a:xfrm>
          <a:prstGeom prst="rect">
            <a:avLst/>
          </a:prstGeom>
        </p:spPr>
      </p:pic>
    </p:spTree>
    <p:extLst>
      <p:ext uri="{BB962C8B-B14F-4D97-AF65-F5344CB8AC3E}">
        <p14:creationId xmlns:p14="http://schemas.microsoft.com/office/powerpoint/2010/main" val="253274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r>
              <a:rPr lang="en-US" b="1" i="0" dirty="0">
                <a:solidFill>
                  <a:srgbClr val="000000"/>
                </a:solidFill>
                <a:effectLst/>
                <a:latin typeface="Times New Roman" panose="02020603050405020304" pitchFamily="18" charset="0"/>
              </a:rPr>
              <a:t>Center and dispersion for an ordinal variable</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Measures of central tendency try to establish somewhat of the ‘most typical’ value for the data</a:t>
            </a:r>
            <a:endParaRPr lang="en-US" b="1" dirty="0">
              <a:solidFill>
                <a:srgbClr val="000000"/>
              </a:solidFill>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median is the score at the middle of all scores, or more formally defined “the middle value in a distribution, below and above which lie values with equal total frequencies or probabilities”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Porkess</a:t>
            </a:r>
            <a:r>
              <a:rPr lang="en-US" b="0" i="0" u="none" strike="noStrike" dirty="0">
                <a:effectLst/>
                <a:latin typeface="Times New Roman" panose="02020603050405020304" pitchFamily="18" charset="0"/>
                <a:hlinkClick r:id="rId2"/>
              </a:rPr>
              <a:t>, 1991, p. 134)</a:t>
            </a:r>
            <a:r>
              <a:rPr lang="en-US" b="0" i="0" dirty="0">
                <a:solidFill>
                  <a:srgbClr val="000000"/>
                </a:solidFill>
                <a:effectLst/>
                <a:latin typeface="Times New Roman" panose="02020603050405020304" pitchFamily="18" charset="0"/>
              </a:rPr>
              <a:t>. This means that 50% of the respondents scored equal or higher to the median, and also 50% of the respondents scored lower or equal. If for example at a school exam the results indicate that the median is a 70 (out of 100, with 55 or more being a pass), then we know that at least 50% of the students passed. </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45178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two variables – </a:t>
            </a:r>
          </a:p>
          <a:p>
            <a:pPr marL="457200" indent="-457200">
              <a:buFont typeface="Arial" panose="020B0604020202020204" pitchFamily="34" charset="0"/>
              <a:buChar char="•"/>
            </a:pPr>
            <a:endParaRPr lang="en-IN" dirty="0"/>
          </a:p>
          <a:p>
            <a:pPr lvl="1"/>
            <a:r>
              <a:rPr lang="en-US" b="0" i="0" dirty="0">
                <a:solidFill>
                  <a:srgbClr val="000000"/>
                </a:solidFill>
                <a:effectLst/>
                <a:latin typeface="Times New Roman" panose="02020603050405020304" pitchFamily="18" charset="0"/>
              </a:rPr>
              <a:t>1) Two nominal variables</a:t>
            </a:r>
            <a:br>
              <a:rPr lang="en-US" dirty="0"/>
            </a:br>
            <a:r>
              <a:rPr lang="en-US" b="0" i="0" dirty="0">
                <a:solidFill>
                  <a:srgbClr val="000000"/>
                </a:solidFill>
                <a:effectLst/>
                <a:latin typeface="Times New Roman" panose="02020603050405020304" pitchFamily="18" charset="0"/>
              </a:rPr>
              <a:t>2) A nominal and an ordinal variable</a:t>
            </a:r>
            <a:br>
              <a:rPr lang="en-US" dirty="0"/>
            </a:br>
            <a:r>
              <a:rPr lang="en-US" b="0" i="0" dirty="0">
                <a:solidFill>
                  <a:srgbClr val="000000"/>
                </a:solidFill>
                <a:effectLst/>
                <a:latin typeface="Times New Roman" panose="02020603050405020304" pitchFamily="18" charset="0"/>
              </a:rPr>
              <a:t>3) A nominal and a scale variable</a:t>
            </a:r>
            <a:br>
              <a:rPr lang="en-US" dirty="0"/>
            </a:br>
            <a:r>
              <a:rPr lang="en-US" b="0" i="0" dirty="0">
                <a:solidFill>
                  <a:srgbClr val="000000"/>
                </a:solidFill>
                <a:effectLst/>
                <a:latin typeface="Times New Roman" panose="02020603050405020304" pitchFamily="18" charset="0"/>
              </a:rPr>
              <a:t>4) Two ordinal variables</a:t>
            </a:r>
            <a:br>
              <a:rPr lang="en-US" dirty="0"/>
            </a:br>
            <a:r>
              <a:rPr lang="en-US" b="0" i="0" dirty="0">
                <a:solidFill>
                  <a:srgbClr val="000000"/>
                </a:solidFill>
                <a:effectLst/>
                <a:latin typeface="Times New Roman" panose="02020603050405020304" pitchFamily="18" charset="0"/>
              </a:rPr>
              <a:t>5) An ordinal and a scale variable</a:t>
            </a:r>
            <a:br>
              <a:rPr lang="en-US" dirty="0"/>
            </a:br>
            <a:r>
              <a:rPr lang="en-US" b="0" i="0" dirty="0">
                <a:solidFill>
                  <a:srgbClr val="000000"/>
                </a:solidFill>
                <a:effectLst/>
                <a:latin typeface="Times New Roman" panose="02020603050405020304" pitchFamily="18" charset="0"/>
              </a:rPr>
              <a:t>6) Two scale variables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The dispersion</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alone does not give a good picture. If your head is in the oven and your feet in a refrigerator you’d be doing fine on average, but the deviation from the average is too high. That’s why besides a measure of </a:t>
            </a:r>
            <a:r>
              <a:rPr lang="en-US" b="0" i="0" dirty="0" err="1">
                <a:solidFill>
                  <a:srgbClr val="000000"/>
                </a:solidFill>
                <a:effectLst/>
                <a:latin typeface="Times New Roman" panose="02020603050405020304" pitchFamily="18" charset="0"/>
              </a:rPr>
              <a:t>centre</a:t>
            </a:r>
            <a:r>
              <a:rPr lang="en-US" b="0" i="0" dirty="0">
                <a:solidFill>
                  <a:srgbClr val="000000"/>
                </a:solidFill>
                <a:effectLst/>
                <a:latin typeface="Times New Roman" panose="02020603050405020304" pitchFamily="18" charset="0"/>
              </a:rPr>
              <a:t>, you should also report a measure of dispersion.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such measure of dispersion is called </a:t>
            </a:r>
            <a:r>
              <a:rPr lang="en-US" b="1" i="0" dirty="0">
                <a:solidFill>
                  <a:srgbClr val="000000"/>
                </a:solidFill>
                <a:effectLst/>
                <a:latin typeface="Times New Roman" panose="02020603050405020304" pitchFamily="18" charset="0"/>
              </a:rPr>
              <a:t>consensus</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Tastle</a:t>
            </a:r>
            <a:r>
              <a:rPr lang="en-US" b="0" i="0" u="none" strike="noStrike" dirty="0">
                <a:solidFill>
                  <a:srgbClr val="000000"/>
                </a:solidFill>
                <a:effectLst/>
                <a:latin typeface="Times New Roman" panose="02020603050405020304" pitchFamily="18" charset="0"/>
                <a:hlinkClick r:id="rId2"/>
              </a:rPr>
              <a:t> &amp; Wierman, 2007;</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Tastle</a:t>
            </a:r>
            <a:r>
              <a:rPr lang="en-US" b="0" i="0" u="none" strike="noStrike" dirty="0">
                <a:solidFill>
                  <a:srgbClr val="000000"/>
                </a:solidFill>
                <a:effectLst/>
                <a:latin typeface="Times New Roman" panose="02020603050405020304" pitchFamily="18" charset="0"/>
                <a:hlinkClick r:id="rId3"/>
              </a:rPr>
              <a:t>, Wierman, &amp; Rex Dumdum, 2005)</a:t>
            </a:r>
            <a:r>
              <a:rPr lang="en-US" b="0" i="0" dirty="0">
                <a:solidFill>
                  <a:srgbClr val="000000"/>
                </a:solidFill>
                <a:effectLst/>
                <a:latin typeface="Times New Roman" panose="02020603050405020304" pitchFamily="18" charset="0"/>
              </a:rPr>
              <a:t>. This measure ranges from 0 to 1. A zero would indicate a complete lack of consensus, the number of people that tend towards one end of the ordinal variable (i.e. fully disagree) is then the same as the number of people who tend to the other end (i.e. fully agree), while consensus of one would indicate all respondents gave the same answer.</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867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7533309" cy="3458774"/>
          </a:xfrm>
        </p:spPr>
        <p:txBody>
          <a:bodyPr/>
          <a:lstStyle/>
          <a:p>
            <a:pPr algn="l"/>
            <a:r>
              <a:rPr lang="en-IN" b="1" i="0" dirty="0">
                <a:solidFill>
                  <a:srgbClr val="000000"/>
                </a:solidFill>
                <a:effectLst/>
                <a:latin typeface="Times New Roman" panose="02020603050405020304" pitchFamily="18" charset="0"/>
              </a:rPr>
              <a:t>Effect size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One possible effect size measures that could be suitable for this test, is dividing the z-value by the square root of the sample size </a:t>
            </a:r>
            <a:r>
              <a:rPr lang="en-US" b="0" i="0" u="none" strike="noStrike" dirty="0">
                <a:solidFill>
                  <a:srgbClr val="000000"/>
                </a:solidFill>
                <a:effectLst/>
                <a:latin typeface="Times New Roman" panose="02020603050405020304" pitchFamily="18" charset="0"/>
                <a:hlinkClick r:id="rId2"/>
              </a:rPr>
              <a:t>(Fritz et al., 2012, p. 12;</a:t>
            </a:r>
            <a:r>
              <a:rPr lang="en-US" b="0" i="0"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hlinkClick r:id="rId3"/>
              </a:rPr>
              <a:t>Mangiafico</a:t>
            </a:r>
            <a:r>
              <a:rPr lang="en-US" b="0" i="0" u="none" strike="noStrike" dirty="0">
                <a:solidFill>
                  <a:srgbClr val="000000"/>
                </a:solidFill>
                <a:effectLst/>
                <a:latin typeface="Times New Roman" panose="02020603050405020304" pitchFamily="18" charset="0"/>
                <a:hlinkClick r:id="rId3"/>
              </a:rPr>
              <a:t>, 2016;</a:t>
            </a:r>
            <a:r>
              <a:rPr lang="en-US" b="0" i="0"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hlinkClick r:id="rId4"/>
              </a:rPr>
              <a:t>Simone, 2017; </a:t>
            </a:r>
            <a:r>
              <a:rPr lang="en-US" b="0" i="0" u="none" strike="noStrike" dirty="0">
                <a:solidFill>
                  <a:srgbClr val="000000"/>
                </a:solidFill>
                <a:effectLst/>
                <a:latin typeface="Times New Roman" panose="02020603050405020304" pitchFamily="18" charset="0"/>
                <a:hlinkClick r:id="rId5"/>
              </a:rPr>
              <a:t>Tomczak, M., &amp; Tomczak, E., 2014, p. 23; )</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The formula can be found in Rosenthal book </a:t>
            </a:r>
            <a:r>
              <a:rPr lang="en-US" b="0" i="0" u="none" strike="noStrike" dirty="0">
                <a:solidFill>
                  <a:srgbClr val="000000"/>
                </a:solidFill>
                <a:effectLst/>
                <a:latin typeface="Times New Roman" panose="02020603050405020304" pitchFamily="18" charset="0"/>
                <a:hlinkClick r:id="rId6"/>
              </a:rPr>
              <a:t>(1991, p. 19)</a:t>
            </a:r>
            <a:r>
              <a:rPr lang="en-US" b="0" i="0" dirty="0">
                <a:solidFill>
                  <a:srgbClr val="000000"/>
                </a:solidFill>
                <a:effectLst/>
                <a:latin typeface="Times New Roman" panose="02020603050405020304" pitchFamily="18" charset="0"/>
              </a:rPr>
              <a:t> , so I will refer to as the Rosenthal correlation coefficient (as to differentiate it with other correlation coefficients). Probably the original was Cohen </a:t>
            </a:r>
            <a:r>
              <a:rPr lang="en-US" b="0" i="0" u="none" strike="noStrike" dirty="0">
                <a:solidFill>
                  <a:srgbClr val="000000"/>
                </a:solidFill>
                <a:effectLst/>
                <a:latin typeface="Times New Roman" panose="02020603050405020304" pitchFamily="18" charset="0"/>
                <a:hlinkClick r:id="rId7"/>
              </a:rPr>
              <a:t>(1988, p. 275)</a:t>
            </a:r>
            <a:r>
              <a:rPr lang="en-US" b="0" i="0" dirty="0">
                <a:solidFill>
                  <a:srgbClr val="000000"/>
                </a:solidFill>
                <a:effectLst/>
                <a:latin typeface="Times New Roman" panose="02020603050405020304" pitchFamily="18" charset="0"/>
              </a:rPr>
              <a:t> who calls it 'f', but all other authors label it 'r'</a:t>
            </a: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AFD7C022-82B2-4619-478F-DEB3E988DB54}"/>
              </a:ext>
            </a:extLst>
          </p:cNvPr>
          <p:cNvPicPr>
            <a:picLocks noChangeAspect="1"/>
          </p:cNvPicPr>
          <p:nvPr/>
        </p:nvPicPr>
        <p:blipFill>
          <a:blip r:embed="rId8"/>
          <a:stretch>
            <a:fillRect/>
          </a:stretch>
        </p:blipFill>
        <p:spPr>
          <a:xfrm>
            <a:off x="8714927" y="2778448"/>
            <a:ext cx="2876698" cy="1981302"/>
          </a:xfrm>
          <a:prstGeom prst="rect">
            <a:avLst/>
          </a:prstGeom>
        </p:spPr>
      </p:pic>
    </p:spTree>
    <p:extLst>
      <p:ext uri="{BB962C8B-B14F-4D97-AF65-F5344CB8AC3E}">
        <p14:creationId xmlns:p14="http://schemas.microsoft.com/office/powerpoint/2010/main" val="420148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9" name="Picture 8">
            <a:extLst>
              <a:ext uri="{FF2B5EF4-FFF2-40B4-BE49-F238E27FC236}">
                <a16:creationId xmlns:a16="http://schemas.microsoft.com/office/drawing/2014/main" id="{45497F13-7FD5-6B2D-5527-4C0664043385}"/>
              </a:ext>
            </a:extLst>
          </p:cNvPr>
          <p:cNvPicPr>
            <a:picLocks noChangeAspect="1"/>
          </p:cNvPicPr>
          <p:nvPr/>
        </p:nvPicPr>
        <p:blipFill>
          <a:blip r:embed="rId2"/>
          <a:stretch>
            <a:fillRect/>
          </a:stretch>
        </p:blipFill>
        <p:spPr>
          <a:xfrm>
            <a:off x="7457440" y="1215170"/>
            <a:ext cx="3767772" cy="3019010"/>
          </a:xfrm>
          <a:prstGeom prst="rect">
            <a:avLst/>
          </a:prstGeom>
        </p:spPr>
      </p:pic>
      <p:pic>
        <p:nvPicPr>
          <p:cNvPr id="11" name="Picture 10">
            <a:extLst>
              <a:ext uri="{FF2B5EF4-FFF2-40B4-BE49-F238E27FC236}">
                <a16:creationId xmlns:a16="http://schemas.microsoft.com/office/drawing/2014/main" id="{36DCE559-CFF9-CAC6-DDBF-4F3EB8BA63C3}"/>
              </a:ext>
            </a:extLst>
          </p:cNvPr>
          <p:cNvPicPr>
            <a:picLocks noChangeAspect="1"/>
          </p:cNvPicPr>
          <p:nvPr/>
        </p:nvPicPr>
        <p:blipFill>
          <a:blip r:embed="rId3"/>
          <a:stretch>
            <a:fillRect/>
          </a:stretch>
        </p:blipFill>
        <p:spPr>
          <a:xfrm>
            <a:off x="7594599" y="4058794"/>
            <a:ext cx="3493453" cy="2799206"/>
          </a:xfrm>
          <a:prstGeom prst="rect">
            <a:avLst/>
          </a:prstGeom>
        </p:spPr>
      </p:pic>
      <p:pic>
        <p:nvPicPr>
          <p:cNvPr id="13" name="Picture 12">
            <a:extLst>
              <a:ext uri="{FF2B5EF4-FFF2-40B4-BE49-F238E27FC236}">
                <a16:creationId xmlns:a16="http://schemas.microsoft.com/office/drawing/2014/main" id="{F0825D19-1FB9-A67D-4347-22FE145B8DF6}"/>
              </a:ext>
            </a:extLst>
          </p:cNvPr>
          <p:cNvPicPr>
            <a:picLocks noChangeAspect="1"/>
          </p:cNvPicPr>
          <p:nvPr/>
        </p:nvPicPr>
        <p:blipFill>
          <a:blip r:embed="rId4"/>
          <a:stretch>
            <a:fillRect/>
          </a:stretch>
        </p:blipFill>
        <p:spPr>
          <a:xfrm>
            <a:off x="625171" y="1168371"/>
            <a:ext cx="5334000" cy="1590675"/>
          </a:xfrm>
          <a:prstGeom prst="rect">
            <a:avLst/>
          </a:prstGeom>
        </p:spPr>
      </p:pic>
      <p:sp>
        <p:nvSpPr>
          <p:cNvPr id="14" name="TextBox 13">
            <a:extLst>
              <a:ext uri="{FF2B5EF4-FFF2-40B4-BE49-F238E27FC236}">
                <a16:creationId xmlns:a16="http://schemas.microsoft.com/office/drawing/2014/main" id="{834E622D-B462-DD6D-49AE-2E5AB9CE96CA}"/>
              </a:ext>
            </a:extLst>
          </p:cNvPr>
          <p:cNvSpPr txBox="1"/>
          <p:nvPr/>
        </p:nvSpPr>
        <p:spPr>
          <a:xfrm>
            <a:off x="115613" y="2911753"/>
            <a:ext cx="10195035" cy="1200329"/>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Box-and-Whiskers Plot</a:t>
            </a:r>
          </a:p>
          <a:p>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a:t>
            </a:r>
          </a:p>
          <a:p>
            <a:endParaRPr lang="en-IN" dirty="0"/>
          </a:p>
        </p:txBody>
      </p:sp>
    </p:spTree>
    <p:extLst>
      <p:ext uri="{BB962C8B-B14F-4D97-AF65-F5344CB8AC3E}">
        <p14:creationId xmlns:p14="http://schemas.microsoft.com/office/powerpoint/2010/main" val="123445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563231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Center and dispersion (mean and standard deviation)</a:t>
            </a:r>
          </a:p>
          <a:p>
            <a:endParaRPr lang="en-US" b="1" dirty="0">
              <a:solidFill>
                <a:srgbClr val="000000"/>
              </a:solidFill>
              <a:latin typeface="Times New Roman" panose="02020603050405020304" pitchFamily="18" charset="0"/>
            </a:endParaRP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most common measure of central tendency for a scale measure is the mean. Note that when people say ‘average’ they most often refer to the </a:t>
            </a:r>
            <a:r>
              <a:rPr lang="en-US" b="1" i="0" dirty="0">
                <a:solidFill>
                  <a:srgbClr val="000000"/>
                </a:solidFill>
                <a:effectLst/>
                <a:latin typeface="Times New Roman" panose="02020603050405020304" pitchFamily="18" charset="0"/>
              </a:rPr>
              <a:t>mean</a:t>
            </a:r>
            <a:r>
              <a:rPr lang="en-US" b="0" i="0" dirty="0">
                <a:solidFill>
                  <a:srgbClr val="000000"/>
                </a:solidFill>
                <a:effectLst/>
                <a:latin typeface="Times New Roman" panose="02020603050405020304" pitchFamily="18" charset="0"/>
              </a:rPr>
              <a:t>, although the term ‘average’ could refer to any measure of central tendency. </a:t>
            </a:r>
          </a:p>
          <a:p>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Dispersion or variety (standard deviation)</a:t>
            </a:r>
          </a:p>
          <a:p>
            <a:br>
              <a:rPr lang="en-US" dirty="0"/>
            </a:br>
            <a:r>
              <a:rPr lang="en-US" b="0" i="0" dirty="0">
                <a:solidFill>
                  <a:srgbClr val="000000"/>
                </a:solidFill>
                <a:effectLst/>
                <a:latin typeface="Times New Roman" panose="02020603050405020304" pitchFamily="18" charset="0"/>
              </a:rPr>
              <a:t>With a scale variable the most commonly used measure of dispersion is known as the </a:t>
            </a:r>
            <a:r>
              <a:rPr lang="en-US" b="1" i="0" dirty="0">
                <a:solidFill>
                  <a:srgbClr val="000000"/>
                </a:solidFill>
                <a:effectLst/>
                <a:latin typeface="Times New Roman" panose="02020603050405020304" pitchFamily="18" charset="0"/>
              </a:rPr>
              <a:t>standard deviation</a:t>
            </a:r>
            <a:r>
              <a:rPr lang="en-US" b="0" i="0" dirty="0">
                <a:solidFill>
                  <a:srgbClr val="000000"/>
                </a:solidFill>
                <a:effectLst/>
                <a:latin typeface="Times New Roman" panose="02020603050405020304" pitchFamily="18" charset="0"/>
              </a:rPr>
              <a:t>.</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standard deviation gives information about the diversity of the scores. It could indicate how well people agreed with each other, how much variation there was, or how stable something is. Chebyshev’s inequality </a:t>
            </a:r>
            <a:r>
              <a:rPr lang="en-US" b="0" i="0" u="none" strike="noStrike" dirty="0">
                <a:effectLst/>
                <a:latin typeface="Times New Roman" panose="02020603050405020304" pitchFamily="18" charset="0"/>
                <a:hlinkClick r:id="rId2"/>
              </a:rPr>
              <a:t>(</a:t>
            </a:r>
            <a:r>
              <a:rPr lang="en-US" b="0" i="0" u="none" strike="noStrike" dirty="0" err="1">
                <a:effectLst/>
                <a:latin typeface="Times New Roman" panose="02020603050405020304" pitchFamily="18" charset="0"/>
                <a:hlinkClick r:id="rId2"/>
              </a:rPr>
              <a:t>Tchébychef</a:t>
            </a:r>
            <a:r>
              <a:rPr lang="en-US" b="0" i="0" u="none" strike="noStrike" dirty="0">
                <a:effectLst/>
                <a:latin typeface="Times New Roman" panose="02020603050405020304" pitchFamily="18" charset="0"/>
                <a:hlinkClick r:id="rId2"/>
              </a:rPr>
              <a:t>, 1867)</a:t>
            </a:r>
            <a:r>
              <a:rPr lang="en-US" b="0" i="0" dirty="0">
                <a:solidFill>
                  <a:srgbClr val="000000"/>
                </a:solidFill>
                <a:effectLst/>
                <a:latin typeface="Times New Roman" panose="02020603050405020304" pitchFamily="18" charset="0"/>
              </a:rPr>
              <a:t> states that 75% of all scores will fall within two standard deviations from the mean, and almost 89% within 3 standard deviations. If for example the mean age is 23 and the standard deviation is 3, then we can expect that 75% of the respondents have an age between (23 – 2 x 3 =) 17 and (23 + 2 x 3 =) 29, and almost 88% between (23 – 3 x 3 =) 14 and (23 + 3 x 3 =) 32.</a:t>
            </a:r>
            <a:endParaRPr lang="en-US" b="1"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15793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1" y="1320800"/>
            <a:ext cx="619760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 Effect size</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determine the size of the difference, we can use a so-called effect size measure and the one that goes well with the one-sample t-test is known as Cohen's d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The calculation is fairly easy, it is the difference between the sample mean and the expected population mean (the test value or hypothesized mean), divided by the standard deviation. Note that there is also a Cohen's d</a:t>
            </a:r>
            <a:r>
              <a:rPr lang="en-US" b="0" i="0" baseline="-25000" dirty="0">
                <a:solidFill>
                  <a:srgbClr val="000000"/>
                </a:solidFill>
                <a:effectLst/>
                <a:latin typeface="Times New Roman" panose="02020603050405020304" pitchFamily="18" charset="0"/>
              </a:rPr>
              <a:t>s</a:t>
            </a:r>
            <a:r>
              <a:rPr lang="en-US" b="0" i="0" dirty="0">
                <a:solidFill>
                  <a:srgbClr val="000000"/>
                </a:solidFill>
                <a:effectLst/>
                <a:latin typeface="Times New Roman" panose="02020603050405020304" pitchFamily="18" charset="0"/>
              </a:rPr>
              <a:t>, but that is used for an independent samples t-test.</a:t>
            </a:r>
            <a:endParaRPr lang="en-IN" b="1" i="0" dirty="0">
              <a:solidFill>
                <a:srgbClr val="000000"/>
              </a:solidFill>
              <a:effectLst/>
              <a:latin typeface="Times New Roman" panose="02020603050405020304" pitchFamily="18" charset="0"/>
            </a:endParaRPr>
          </a:p>
          <a:p>
            <a:endParaRPr lang="en-IN" dirty="0"/>
          </a:p>
          <a:p>
            <a:r>
              <a:rPr lang="en-US" b="0" i="0" dirty="0">
                <a:solidFill>
                  <a:srgbClr val="000000"/>
                </a:solidFill>
                <a:effectLst/>
                <a:latin typeface="Times New Roman" panose="02020603050405020304" pitchFamily="18" charset="0"/>
              </a:rPr>
              <a:t> </a:t>
            </a:r>
            <a:endParaRPr lang="en-IN" dirty="0"/>
          </a:p>
        </p:txBody>
      </p:sp>
      <p:pic>
        <p:nvPicPr>
          <p:cNvPr id="8" name="Picture 7" descr="A table with text and numbers&#10;&#10;Description automatically generated">
            <a:extLst>
              <a:ext uri="{FF2B5EF4-FFF2-40B4-BE49-F238E27FC236}">
                <a16:creationId xmlns:a16="http://schemas.microsoft.com/office/drawing/2014/main" id="{51C87856-0EB9-163E-BC5E-A05A740A2006}"/>
              </a:ext>
            </a:extLst>
          </p:cNvPr>
          <p:cNvPicPr>
            <a:picLocks noChangeAspect="1"/>
          </p:cNvPicPr>
          <p:nvPr/>
        </p:nvPicPr>
        <p:blipFill>
          <a:blip r:embed="rId3"/>
          <a:stretch>
            <a:fillRect/>
          </a:stretch>
        </p:blipFill>
        <p:spPr>
          <a:xfrm>
            <a:off x="7997484" y="2632894"/>
            <a:ext cx="2984653" cy="1263715"/>
          </a:xfrm>
          <a:prstGeom prst="rect">
            <a:avLst/>
          </a:prstGeom>
        </p:spPr>
      </p:pic>
    </p:spTree>
    <p:extLst>
      <p:ext uri="{BB962C8B-B14F-4D97-AF65-F5344CB8AC3E}">
        <p14:creationId xmlns:p14="http://schemas.microsoft.com/office/powerpoint/2010/main" val="208563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2D8-2D03-9693-DFAB-E1576525DCA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3357483E-05C3-0DB3-A7AE-C2B900512A9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When you have a two binary variables you might be interested if there is an association (relation) between the two.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if the gender (male/female) has an influence on where students had their secondary school (The Netherlands, or somewhere else).</a:t>
            </a:r>
            <a:endParaRPr lang="en-IN" dirty="0"/>
          </a:p>
        </p:txBody>
      </p:sp>
      <p:sp>
        <p:nvSpPr>
          <p:cNvPr id="4" name="Footer Placeholder 3">
            <a:extLst>
              <a:ext uri="{FF2B5EF4-FFF2-40B4-BE49-F238E27FC236}">
                <a16:creationId xmlns:a16="http://schemas.microsoft.com/office/drawing/2014/main" id="{4C9A6272-3382-A9D1-55CF-A62AAE00211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F49DB-367D-80B5-D5DA-62D9699AB379}"/>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82237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F8927-26BD-DD9B-5342-BF13C649C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D07D6-68E4-1647-7396-898EE285113A}"/>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4FDE31EB-ED50-56F4-A24F-8333C10B8BCF}"/>
              </a:ext>
            </a:extLst>
          </p:cNvPr>
          <p:cNvSpPr>
            <a:spLocks noGrp="1"/>
          </p:cNvSpPr>
          <p:nvPr>
            <p:ph idx="1"/>
          </p:nvPr>
        </p:nvSpPr>
        <p:spPr>
          <a:xfrm>
            <a:off x="1167492" y="2017467"/>
            <a:ext cx="10364107" cy="3366815"/>
          </a:xfrm>
        </p:spPr>
        <p:txBody>
          <a:bodyPr/>
          <a:lstStyle/>
          <a:p>
            <a:pPr algn="l"/>
            <a:r>
              <a:rPr lang="en-US" sz="2400" b="0" i="1" dirty="0">
                <a:solidFill>
                  <a:srgbClr val="000000"/>
                </a:solidFill>
                <a:effectLst/>
                <a:latin typeface="Times New Roman" panose="02020603050405020304" pitchFamily="18" charset="0"/>
              </a:rPr>
              <a:t>Part 1: Descriptive analysis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Use descriptive statistics to get an impression of the data, using:</a:t>
            </a:r>
          </a:p>
          <a:p>
            <a:pPr algn="l">
              <a:buFont typeface="+mj-lt"/>
              <a:buAutoNum type="arabicPeriod"/>
            </a:pPr>
            <a:r>
              <a:rPr lang="en-US" sz="2400" b="0" i="0" dirty="0">
                <a:solidFill>
                  <a:srgbClr val="000000"/>
                </a:solidFill>
                <a:effectLst/>
                <a:latin typeface="Times New Roman" panose="02020603050405020304" pitchFamily="18" charset="0"/>
              </a:rPr>
              <a:t>A cross table of the two variables</a:t>
            </a:r>
          </a:p>
          <a:p>
            <a:pPr algn="l">
              <a:buFont typeface="+mj-lt"/>
              <a:buAutoNum type="arabicPeriod"/>
            </a:pPr>
            <a:r>
              <a:rPr lang="en-US" sz="2400" b="0" i="0" dirty="0">
                <a:solidFill>
                  <a:srgbClr val="000000"/>
                </a:solidFill>
                <a:effectLst/>
                <a:latin typeface="Times New Roman" panose="02020603050405020304" pitchFamily="18" charset="0"/>
              </a:rPr>
              <a:t>A </a:t>
            </a:r>
            <a:r>
              <a:rPr lang="en-US" sz="2400" b="0" i="0" dirty="0" err="1">
                <a:solidFill>
                  <a:srgbClr val="000000"/>
                </a:solidFill>
                <a:effectLst/>
                <a:latin typeface="Times New Roman" panose="02020603050405020304" pitchFamily="18" charset="0"/>
              </a:rPr>
              <a:t>visualisation</a:t>
            </a:r>
            <a:r>
              <a:rPr lang="en-US" sz="2400" b="0" i="0" dirty="0">
                <a:solidFill>
                  <a:srgbClr val="000000"/>
                </a:solidFill>
                <a:effectLst/>
                <a:latin typeface="Times New Roman" panose="02020603050405020304" pitchFamily="18" charset="0"/>
              </a:rPr>
              <a:t> of the data with a clustered bar chart</a:t>
            </a:r>
          </a:p>
          <a:p>
            <a:pPr algn="l"/>
            <a:r>
              <a:rPr lang="en-US" sz="2400" b="0" i="1" dirty="0">
                <a:solidFill>
                  <a:srgbClr val="000000"/>
                </a:solidFill>
                <a:effectLst/>
                <a:latin typeface="Times New Roman" panose="02020603050405020304" pitchFamily="18" charset="0"/>
              </a:rPr>
              <a:t>Part 2: Inferential statistics</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buFont typeface="+mj-lt"/>
              <a:buAutoNum type="arabicPeriod"/>
            </a:pPr>
            <a:r>
              <a:rPr lang="en-US" sz="2400" b="0" i="0" dirty="0">
                <a:solidFill>
                  <a:srgbClr val="000000"/>
                </a:solidFill>
                <a:effectLst/>
                <a:latin typeface="Times New Roman" panose="02020603050405020304" pitchFamily="18" charset="0"/>
              </a:rPr>
              <a:t>Determine if there is a significant association using a Fisher Exact test</a:t>
            </a:r>
          </a:p>
          <a:p>
            <a:pPr algn="l">
              <a:buFont typeface="+mj-lt"/>
              <a:buAutoNum type="arabicPeriod"/>
            </a:pPr>
            <a:r>
              <a:rPr lang="en-US" sz="2400" b="0" i="0" dirty="0">
                <a:solidFill>
                  <a:srgbClr val="000000"/>
                </a:solidFill>
                <a:effectLst/>
                <a:latin typeface="Times New Roman" panose="02020603050405020304" pitchFamily="18" charset="0"/>
              </a:rPr>
              <a:t>determine the effect sizes (Odds Ratio)</a:t>
            </a:r>
          </a:p>
          <a:p>
            <a:pPr algn="l"/>
            <a:r>
              <a:rPr lang="en-US" sz="2400" b="0" i="1" dirty="0">
                <a:solidFill>
                  <a:srgbClr val="000000"/>
                </a:solidFill>
                <a:effectLst/>
                <a:latin typeface="Times New Roman" panose="02020603050405020304" pitchFamily="18" charset="0"/>
              </a:rPr>
              <a:t>Part 3: Reporting</a:t>
            </a:r>
            <a:br>
              <a:rPr lang="en-US" sz="2400" b="0" i="0" dirty="0">
                <a:solidFill>
                  <a:srgbClr val="000000"/>
                </a:solidFill>
                <a:effectLst/>
                <a:latin typeface="Times New Roman" panose="02020603050405020304" pitchFamily="18" charset="0"/>
              </a:rPr>
            </a:br>
            <a:r>
              <a:rPr lang="en-US" sz="2400" b="0" i="0" dirty="0">
                <a:solidFill>
                  <a:srgbClr val="000000"/>
                </a:solidFill>
                <a:effectLst/>
                <a:latin typeface="Times New Roman" panose="02020603050405020304" pitchFamily="18" charset="0"/>
              </a:rPr>
              <a:t>As the last step, you will need to write up all the results.</a:t>
            </a:r>
          </a:p>
        </p:txBody>
      </p:sp>
      <p:sp>
        <p:nvSpPr>
          <p:cNvPr id="4" name="Footer Placeholder 3">
            <a:extLst>
              <a:ext uri="{FF2B5EF4-FFF2-40B4-BE49-F238E27FC236}">
                <a16:creationId xmlns:a16="http://schemas.microsoft.com/office/drawing/2014/main" id="{C941C77E-F2BE-189F-A03B-01A61208076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A4ECB2-449D-FBE3-B6DF-4E0411D08BE4}"/>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56128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9C794-9147-4138-C47B-A372854D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2A86D-F4FA-D6AB-ACEC-1C137457C3E1}"/>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72FCFE2-4011-1384-4BE8-021D6C8E4E3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C28FFF3-2C25-4D35-DE01-0E97B308556A}"/>
              </a:ext>
            </a:extLst>
          </p:cNvPr>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7" name="Picture 6" descr="A number of women and men&#10;&#10;Description automatically generated">
            <a:extLst>
              <a:ext uri="{FF2B5EF4-FFF2-40B4-BE49-F238E27FC236}">
                <a16:creationId xmlns:a16="http://schemas.microsoft.com/office/drawing/2014/main" id="{91CDCFAD-A6D7-CA25-26F8-3C190C9F1139}"/>
              </a:ext>
            </a:extLst>
          </p:cNvPr>
          <p:cNvPicPr>
            <a:picLocks noChangeAspect="1"/>
          </p:cNvPicPr>
          <p:nvPr/>
        </p:nvPicPr>
        <p:blipFill>
          <a:blip r:embed="rId2"/>
          <a:stretch>
            <a:fillRect/>
          </a:stretch>
        </p:blipFill>
        <p:spPr>
          <a:xfrm>
            <a:off x="6582280" y="3658831"/>
            <a:ext cx="5042159" cy="1270065"/>
          </a:xfrm>
          <a:prstGeom prst="rect">
            <a:avLst/>
          </a:prstGeom>
        </p:spPr>
      </p:pic>
      <p:sp>
        <p:nvSpPr>
          <p:cNvPr id="8" name="TextBox 7">
            <a:extLst>
              <a:ext uri="{FF2B5EF4-FFF2-40B4-BE49-F238E27FC236}">
                <a16:creationId xmlns:a16="http://schemas.microsoft.com/office/drawing/2014/main" id="{F140C3D8-05A0-42FC-1E57-EC978826E2E2}"/>
              </a:ext>
            </a:extLst>
          </p:cNvPr>
          <p:cNvSpPr txBox="1"/>
          <p:nvPr/>
        </p:nvSpPr>
        <p:spPr>
          <a:xfrm>
            <a:off x="1402080" y="2275840"/>
            <a:ext cx="7405589"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To begin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a potential association between two binary variables, we can start by getting an impression from the sample data using a so-called </a:t>
            </a:r>
            <a:r>
              <a:rPr lang="en-US" b="1" i="0" dirty="0">
                <a:solidFill>
                  <a:srgbClr val="000000"/>
                </a:solidFill>
                <a:effectLst/>
                <a:latin typeface="Times New Roman" panose="02020603050405020304" pitchFamily="18" charset="0"/>
              </a:rPr>
              <a:t>cross table</a:t>
            </a:r>
            <a:r>
              <a:rPr lang="en-US" b="0" i="0" dirty="0">
                <a:solidFill>
                  <a:srgbClr val="000000"/>
                </a:solidFill>
                <a:effectLst/>
                <a:latin typeface="Times New Roman" panose="02020603050405020304" pitchFamily="18" charset="0"/>
              </a:rPr>
              <a:t>, or also known as a </a:t>
            </a:r>
            <a:r>
              <a:rPr lang="en-US" b="1" i="0" dirty="0">
                <a:solidFill>
                  <a:srgbClr val="000000"/>
                </a:solidFill>
                <a:effectLst/>
                <a:latin typeface="Times New Roman" panose="02020603050405020304" pitchFamily="18" charset="0"/>
              </a:rPr>
              <a:t>contingency table</a:t>
            </a:r>
            <a:r>
              <a:rPr lang="en-US" b="0" i="0" dirty="0">
                <a:solidFill>
                  <a:srgbClr val="000000"/>
                </a:solidFill>
                <a:effectLst/>
                <a:latin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D1187CAF-FAA8-2ADF-E9F9-7E83EA626CBF}"/>
              </a:ext>
            </a:extLst>
          </p:cNvPr>
          <p:cNvSpPr txBox="1"/>
          <p:nvPr/>
        </p:nvSpPr>
        <p:spPr>
          <a:xfrm>
            <a:off x="367861" y="3493293"/>
            <a:ext cx="6214419" cy="923330"/>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From the table we can tell that for example there were 8 Female students who had their secondary school in The Netherlands. This is 73% of the female students in the survey.</a:t>
            </a:r>
            <a:endParaRPr lang="en-IN" dirty="0"/>
          </a:p>
        </p:txBody>
      </p:sp>
    </p:spTree>
    <p:extLst>
      <p:ext uri="{BB962C8B-B14F-4D97-AF65-F5344CB8AC3E}">
        <p14:creationId xmlns:p14="http://schemas.microsoft.com/office/powerpoint/2010/main" val="245764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EC661-BEE5-E6F0-61C9-646B94A89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CABAE-9990-E425-E5B6-A26CA52940F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8B2EBCFB-4FD2-A28B-6290-E330DAACBAD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1813A6-CC7B-CDA9-03B7-8A8881505784}"/>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8" name="TextBox 7">
            <a:extLst>
              <a:ext uri="{FF2B5EF4-FFF2-40B4-BE49-F238E27FC236}">
                <a16:creationId xmlns:a16="http://schemas.microsoft.com/office/drawing/2014/main" id="{EA9E1A36-8C13-A280-E049-0128EAC92416}"/>
              </a:ext>
            </a:extLst>
          </p:cNvPr>
          <p:cNvSpPr txBox="1"/>
          <p:nvPr/>
        </p:nvSpPr>
        <p:spPr>
          <a:xfrm>
            <a:off x="1402081" y="2275840"/>
            <a:ext cx="4592320" cy="2862322"/>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a:t>
            </a: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multiple bar-chart can be defined as: “a bar chart for comparing the frequencies of a categorical variable in two or more situations” </a:t>
            </a:r>
            <a:r>
              <a:rPr lang="en-US" b="0" i="0" u="none" strike="noStrike" dirty="0">
                <a:effectLst/>
                <a:latin typeface="Times New Roman" panose="02020603050405020304" pitchFamily="18" charset="0"/>
                <a:hlinkClick r:id="rId2"/>
              </a:rPr>
              <a:t>(Upton &amp; Cook, 2014, p. 283).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term 'clustered' is used for example by SPSS.</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4400A5F-0504-3EFB-8C17-E5676A77C377}"/>
              </a:ext>
            </a:extLst>
          </p:cNvPr>
          <p:cNvPicPr>
            <a:picLocks noChangeAspect="1"/>
          </p:cNvPicPr>
          <p:nvPr/>
        </p:nvPicPr>
        <p:blipFill>
          <a:blip r:embed="rId3"/>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46899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98FD9-13D1-D007-C15E-BD4D0098D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87B57-DF9D-32C5-18B5-47A2E6F54FD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17D427C6-7977-08EC-232D-27D3838B91B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EBDA1D-97F8-88DB-76AD-B982B3B4465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TextBox 7">
            <a:extLst>
              <a:ext uri="{FF2B5EF4-FFF2-40B4-BE49-F238E27FC236}">
                <a16:creationId xmlns:a16="http://schemas.microsoft.com/office/drawing/2014/main" id="{CDDFC72C-D03F-B8D5-C79B-B8E61B9A0BB2}"/>
              </a:ext>
            </a:extLst>
          </p:cNvPr>
          <p:cNvSpPr txBox="1"/>
          <p:nvPr/>
        </p:nvSpPr>
        <p:spPr>
          <a:xfrm>
            <a:off x="1402081" y="2275840"/>
            <a:ext cx="4592320" cy="3970318"/>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 If gender has association with location of secondary school?</a:t>
            </a:r>
          </a:p>
          <a:p>
            <a:pPr algn="l"/>
            <a:endParaRPr lang="en-IN" b="1" i="0" dirty="0">
              <a:solidFill>
                <a:srgbClr val="000000"/>
              </a:solidFill>
              <a:effectLst/>
              <a:latin typeface="Times New Roman" panose="02020603050405020304" pitchFamily="18" charset="0"/>
            </a:endParaRPr>
          </a:p>
          <a:p>
            <a:pPr algn="l"/>
            <a:endParaRPr lang="en-IN" b="1" dirty="0">
              <a:solidFill>
                <a:srgbClr val="000000"/>
              </a:solidFill>
              <a:latin typeface="Times New Roman" panose="02020603050405020304" pitchFamily="18" charset="0"/>
            </a:endParaRP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Perhaps the most commonly used test when you have two binary variables is the Fisher (Exact) Test </a:t>
            </a:r>
            <a:r>
              <a:rPr lang="en-US" b="0" i="0" u="none" strike="noStrike" dirty="0">
                <a:effectLst/>
                <a:latin typeface="Times New Roman" panose="02020603050405020304" pitchFamily="18" charset="0"/>
                <a:hlinkClick r:id="rId2"/>
              </a:rPr>
              <a:t>(Fisher, 1922)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It tests if "the relative proportions of one variable are independent of the second variable; in other words, the proportions at one variable are the same for different values of the second variable" </a:t>
            </a:r>
            <a:r>
              <a:rPr lang="en-US" b="0" i="0" u="none" strike="noStrike" dirty="0">
                <a:effectLst/>
                <a:latin typeface="Times New Roman" panose="02020603050405020304" pitchFamily="18" charset="0"/>
                <a:hlinkClick r:id="rId3"/>
              </a:rPr>
              <a:t>(McDonald, 2014, p. 77)</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8F3F387A-8CCC-B188-3D55-3B1A04EB6B99}"/>
              </a:ext>
            </a:extLst>
          </p:cNvPr>
          <p:cNvPicPr>
            <a:picLocks noChangeAspect="1"/>
          </p:cNvPicPr>
          <p:nvPr/>
        </p:nvPicPr>
        <p:blipFill>
          <a:blip r:embed="rId4"/>
          <a:stretch>
            <a:fillRect/>
          </a:stretch>
        </p:blipFill>
        <p:spPr>
          <a:xfrm>
            <a:off x="6885249" y="1886844"/>
            <a:ext cx="4111356" cy="3122036"/>
          </a:xfrm>
          <a:prstGeom prst="rect">
            <a:avLst/>
          </a:prstGeom>
        </p:spPr>
      </p:pic>
    </p:spTree>
    <p:extLst>
      <p:ext uri="{BB962C8B-B14F-4D97-AF65-F5344CB8AC3E}">
        <p14:creationId xmlns:p14="http://schemas.microsoft.com/office/powerpoint/2010/main" val="2603279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A2547-A390-5C3C-176B-146B445AE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1F018-C285-85BF-140A-5BA264CE6A7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340A7DB8-70AB-D601-BE58-DC83792A911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B7DAF9-E8A8-C923-4D4E-89867508EEDA}"/>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TextBox 7">
            <a:extLst>
              <a:ext uri="{FF2B5EF4-FFF2-40B4-BE49-F238E27FC236}">
                <a16:creationId xmlns:a16="http://schemas.microsoft.com/office/drawing/2014/main" id="{F98A3582-45BC-3F29-ADC7-5C3432E87B98}"/>
              </a:ext>
            </a:extLst>
          </p:cNvPr>
          <p:cNvSpPr txBox="1"/>
          <p:nvPr/>
        </p:nvSpPr>
        <p:spPr>
          <a:xfrm>
            <a:off x="619761" y="1886844"/>
            <a:ext cx="4592320" cy="2585323"/>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Effect Size</a:t>
            </a:r>
          </a:p>
          <a:p>
            <a:pPr algn="l"/>
            <a:endParaRPr lang="en-IN"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ratio</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Odds can sometimes be reported as 'a one in five odds', but sometimes as 1 : 4. This later notation is less often seen, but means for every one event on the left side, there will be four on the right side.</a:t>
            </a:r>
            <a:endParaRPr lang="en-IN" b="1" i="0" dirty="0">
              <a:solidFill>
                <a:srgbClr val="000000"/>
              </a:solidFill>
              <a:effectLst/>
              <a:latin typeface="Times New Roman" panose="02020603050405020304" pitchFamily="18" charset="0"/>
            </a:endParaRPr>
          </a:p>
        </p:txBody>
      </p:sp>
      <p:pic>
        <p:nvPicPr>
          <p:cNvPr id="6" name="Picture 5">
            <a:extLst>
              <a:ext uri="{FF2B5EF4-FFF2-40B4-BE49-F238E27FC236}">
                <a16:creationId xmlns:a16="http://schemas.microsoft.com/office/drawing/2014/main" id="{F314F544-D186-81DB-2F37-A77E6AB7E9EC}"/>
              </a:ext>
            </a:extLst>
          </p:cNvPr>
          <p:cNvPicPr>
            <a:picLocks noChangeAspect="1"/>
          </p:cNvPicPr>
          <p:nvPr/>
        </p:nvPicPr>
        <p:blipFill>
          <a:blip r:embed="rId2"/>
          <a:stretch>
            <a:fillRect/>
          </a:stretch>
        </p:blipFill>
        <p:spPr>
          <a:xfrm>
            <a:off x="6885249" y="1886844"/>
            <a:ext cx="4111356" cy="3122036"/>
          </a:xfrm>
          <a:prstGeom prst="rect">
            <a:avLst/>
          </a:prstGeom>
        </p:spPr>
      </p:pic>
      <p:pic>
        <p:nvPicPr>
          <p:cNvPr id="7" name="Picture 6" descr="A black and white text with black text&#10;&#10;Description automatically generated">
            <a:extLst>
              <a:ext uri="{FF2B5EF4-FFF2-40B4-BE49-F238E27FC236}">
                <a16:creationId xmlns:a16="http://schemas.microsoft.com/office/drawing/2014/main" id="{A35483CC-9944-8A19-5E0E-65075876BC92}"/>
              </a:ext>
            </a:extLst>
          </p:cNvPr>
          <p:cNvPicPr>
            <a:picLocks noChangeAspect="1"/>
          </p:cNvPicPr>
          <p:nvPr/>
        </p:nvPicPr>
        <p:blipFill>
          <a:blip r:embed="rId3"/>
          <a:stretch>
            <a:fillRect/>
          </a:stretch>
        </p:blipFill>
        <p:spPr>
          <a:xfrm>
            <a:off x="1730495" y="4780869"/>
            <a:ext cx="2616334" cy="1803493"/>
          </a:xfrm>
          <a:prstGeom prst="rect">
            <a:avLst/>
          </a:prstGeom>
        </p:spPr>
      </p:pic>
    </p:spTree>
    <p:extLst>
      <p:ext uri="{BB962C8B-B14F-4D97-AF65-F5344CB8AC3E}">
        <p14:creationId xmlns:p14="http://schemas.microsoft.com/office/powerpoint/2010/main" val="1077202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96165-1BC2-11A7-7796-A162756E7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DC4F0-F93F-49F4-FA09-B929A231268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6911C26-6108-C0EC-1101-2B84ACE5CD0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ABBA0B5-22BF-8F11-6681-0E6B1F9AF0B0}"/>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3" name="TextBox 2">
            <a:extLst>
              <a:ext uri="{FF2B5EF4-FFF2-40B4-BE49-F238E27FC236}">
                <a16:creationId xmlns:a16="http://schemas.microsoft.com/office/drawing/2014/main" id="{CF5A0193-713F-340B-D905-644A77DF20E4}"/>
              </a:ext>
            </a:extLst>
          </p:cNvPr>
          <p:cNvSpPr txBox="1"/>
          <p:nvPr/>
        </p:nvSpPr>
        <p:spPr>
          <a:xfrm>
            <a:off x="538481" y="1869440"/>
            <a:ext cx="10982960" cy="4247317"/>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variable that defines the groups is then a binary variable, while the variable with the scores could either be ordinal or scale. In this chapter we’ll look at the situation where the scores are ordinal. If you have more than two groups you want to compare, then see the nominal vs. ordinal section.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analysis can then be done using the following steps:</a:t>
            </a: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A cross table to show the sample results.</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with a multiple compound bar charts.</a:t>
            </a:r>
          </a:p>
          <a:p>
            <a:pPr algn="l">
              <a:buFont typeface="+mj-lt"/>
              <a:buAutoNum type="arabicPeriod"/>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7202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4E39-EDF0-AB7B-DB57-DD8B161AC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A1AD-67EB-A72D-8261-439513686CDB}"/>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AD7612B1-A750-2E2C-7CB3-994E95D8656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95E0D5-1DB1-56EC-D988-5FC66568A704}"/>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3" name="TextBox 2">
            <a:extLst>
              <a:ext uri="{FF2B5EF4-FFF2-40B4-BE49-F238E27FC236}">
                <a16:creationId xmlns:a16="http://schemas.microsoft.com/office/drawing/2014/main" id="{18BA5F10-FE4C-7908-FB1E-EB341F24217B}"/>
              </a:ext>
            </a:extLst>
          </p:cNvPr>
          <p:cNvSpPr txBox="1"/>
          <p:nvPr/>
        </p:nvSpPr>
        <p:spPr>
          <a:xfrm>
            <a:off x="538481" y="1869440"/>
            <a:ext cx="10982960" cy="3416320"/>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medians in the population (Mann-Whitney U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will be (effect size with Rosenthal coefficient)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example used in this chapter will be using as a binary variable gender (which had the options male or female), and the ordinal variable ‘5.3 The amount of online activities (Blackboard: video’s, online resources, exercise generator, forums) was …’, which had the options 1 = far too little to 5 = far too many.</a:t>
            </a:r>
          </a:p>
          <a:p>
            <a:endParaRPr lang="en-IN" dirty="0"/>
          </a:p>
        </p:txBody>
      </p:sp>
    </p:spTree>
    <p:extLst>
      <p:ext uri="{BB962C8B-B14F-4D97-AF65-F5344CB8AC3E}">
        <p14:creationId xmlns:p14="http://schemas.microsoft.com/office/powerpoint/2010/main" val="1664476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E61EB-E245-902E-DAF5-2E8978CC6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7013A-CFB5-F4EF-6F48-A443C8A3B044}"/>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44FC2DCD-DEFE-40FB-8F4E-55CF9CD3E60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C9F849-DDFB-9018-9DC6-0D237911D479}"/>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
        <p:nvSpPr>
          <p:cNvPr id="3" name="TextBox 2">
            <a:extLst>
              <a:ext uri="{FF2B5EF4-FFF2-40B4-BE49-F238E27FC236}">
                <a16:creationId xmlns:a16="http://schemas.microsoft.com/office/drawing/2014/main" id="{7CC6B782-8B1A-C52A-0D99-9DC463FD6D34}"/>
              </a:ext>
            </a:extLst>
          </p:cNvPr>
          <p:cNvSpPr txBox="1"/>
          <p:nvPr/>
        </p:nvSpPr>
        <p:spPr>
          <a:xfrm>
            <a:off x="538481" y="1869440"/>
            <a:ext cx="10982960" cy="1754326"/>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Impression of the data (cross table)</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table showing the results of two variables in one, is known as a cross table or sometimes called a contingency table or a cross tabulation. The term contingency table was introduced by Pearson </a:t>
            </a:r>
            <a:r>
              <a:rPr lang="en-US" b="0" i="0" u="none" strike="noStrike" dirty="0">
                <a:effectLst/>
                <a:latin typeface="Times New Roman" panose="02020603050405020304" pitchFamily="18" charset="0"/>
                <a:hlinkClick r:id="rId2"/>
              </a:rPr>
              <a:t>(1904, p. 34)</a:t>
            </a:r>
            <a:r>
              <a:rPr lang="en-US" b="0" i="0" dirty="0">
                <a:solidFill>
                  <a:srgbClr val="000000"/>
                </a:solidFill>
                <a:effectLst/>
                <a:latin typeface="Times New Roman" panose="02020603050405020304" pitchFamily="18" charset="0"/>
              </a:rPr>
              <a:t>, using the term contingency as an alternative for association (relation).</a:t>
            </a:r>
            <a:endParaRPr lang="en-US" b="1" i="0" dirty="0">
              <a:solidFill>
                <a:srgbClr val="000000"/>
              </a:solidFill>
              <a:effectLst/>
              <a:latin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2BE1F81-5563-DD0D-3E7B-5A0492276986}"/>
              </a:ext>
            </a:extLst>
          </p:cNvPr>
          <p:cNvPicPr>
            <a:picLocks noChangeAspect="1"/>
          </p:cNvPicPr>
          <p:nvPr/>
        </p:nvPicPr>
        <p:blipFill>
          <a:blip r:embed="rId3"/>
          <a:stretch>
            <a:fillRect/>
          </a:stretch>
        </p:blipFill>
        <p:spPr>
          <a:xfrm>
            <a:off x="6345925" y="3429000"/>
            <a:ext cx="5175516" cy="1797142"/>
          </a:xfrm>
          <a:prstGeom prst="rect">
            <a:avLst/>
          </a:prstGeom>
        </p:spPr>
      </p:pic>
    </p:spTree>
    <p:extLst>
      <p:ext uri="{BB962C8B-B14F-4D97-AF65-F5344CB8AC3E}">
        <p14:creationId xmlns:p14="http://schemas.microsoft.com/office/powerpoint/2010/main" val="128667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C6647-0168-2082-2131-534CE7AB2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51F22-26C9-DC20-B23F-5084CB79B639}"/>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BA3FC13C-15E2-73F4-12B8-0B99DF25BA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ED7ABEA-18E0-AA52-2F03-98F960CFC022}"/>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
        <p:nvSpPr>
          <p:cNvPr id="3" name="TextBox 2">
            <a:extLst>
              <a:ext uri="{FF2B5EF4-FFF2-40B4-BE49-F238E27FC236}">
                <a16:creationId xmlns:a16="http://schemas.microsoft.com/office/drawing/2014/main" id="{0066B9E8-012B-49A8-0A00-BA7A410E0E22}"/>
              </a:ext>
            </a:extLst>
          </p:cNvPr>
          <p:cNvSpPr txBox="1"/>
          <p:nvPr/>
        </p:nvSpPr>
        <p:spPr>
          <a:xfrm>
            <a:off x="538481" y="1869440"/>
            <a:ext cx="10982960" cy="1754326"/>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Visualisation (multiple compound bar-chart)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an ordinal variable, it often makes sense to stack the results. This was also done in the case of a single ordinal variable. Stacking the results creates a compound bar chart, or sometimes stacked bar chart </a:t>
            </a:r>
            <a:r>
              <a:rPr lang="en-US" b="0" i="0" u="none" strike="noStrike" dirty="0">
                <a:effectLst/>
                <a:latin typeface="Times New Roman" panose="02020603050405020304" pitchFamily="18" charset="0"/>
                <a:hlinkClick r:id="rId2"/>
              </a:rPr>
              <a:t>(Wilkinson, 2005, p. 157)</a:t>
            </a:r>
            <a:r>
              <a:rPr lang="en-US" b="0" i="0" dirty="0">
                <a:solidFill>
                  <a:srgbClr val="000000"/>
                </a:solidFill>
                <a:effectLst/>
                <a:latin typeface="Times New Roman" panose="02020603050405020304" pitchFamily="18" charset="0"/>
              </a:rPr>
              <a:t> or component bar chart </a:t>
            </a:r>
            <a:r>
              <a:rPr lang="en-US" b="0" i="0" u="none" strike="noStrike" dirty="0">
                <a:effectLst/>
                <a:latin typeface="Times New Roman" panose="02020603050405020304" pitchFamily="18" charset="0"/>
                <a:hlinkClick r:id="rId3"/>
              </a:rPr>
              <a:t>(</a:t>
            </a:r>
            <a:r>
              <a:rPr lang="en-US" b="0" i="0" u="none" strike="noStrike" dirty="0" err="1">
                <a:effectLst/>
                <a:latin typeface="Times New Roman" panose="02020603050405020304" pitchFamily="18" charset="0"/>
                <a:hlinkClick r:id="rId3"/>
              </a:rPr>
              <a:t>Zedeck</a:t>
            </a:r>
            <a:r>
              <a:rPr lang="en-US" b="0" i="0" u="none" strike="noStrike" dirty="0">
                <a:effectLst/>
                <a:latin typeface="Times New Roman" panose="02020603050405020304" pitchFamily="18" charset="0"/>
                <a:hlinkClick r:id="rId3"/>
              </a:rPr>
              <a:t>, 2014, p. 54)</a:t>
            </a:r>
            <a:r>
              <a:rPr lang="en-US" b="0" i="0" dirty="0">
                <a:solidFill>
                  <a:srgbClr val="000000"/>
                </a:solidFill>
                <a:effectLst/>
                <a:latin typeface="Times New Roman" panose="02020603050405020304" pitchFamily="18" charset="0"/>
              </a:rPr>
              <a:t>. It can be defined as: “a bar chart showing multiple bars stacked at each x-axis category, each representing a value of the stacking variable” </a:t>
            </a:r>
            <a:r>
              <a:rPr lang="en-US" b="0" i="0" u="none" strike="noStrike" dirty="0">
                <a:effectLst/>
                <a:latin typeface="Times New Roman" panose="02020603050405020304" pitchFamily="18" charset="0"/>
                <a:hlinkClick r:id="rId4"/>
              </a:rPr>
              <a:t>(Upton &amp; Cook, 2014, p. 88)</a:t>
            </a:r>
            <a:r>
              <a:rPr lang="en-US" b="0" i="0" dirty="0">
                <a:solidFill>
                  <a:srgbClr val="000000"/>
                </a:solidFill>
                <a:effectLst/>
                <a:latin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B081F245-7C17-C47F-4748-69D3D9AAC8E8}"/>
              </a:ext>
            </a:extLst>
          </p:cNvPr>
          <p:cNvPicPr>
            <a:picLocks noChangeAspect="1"/>
          </p:cNvPicPr>
          <p:nvPr/>
        </p:nvPicPr>
        <p:blipFill>
          <a:blip r:embed="rId5"/>
          <a:stretch>
            <a:fillRect/>
          </a:stretch>
        </p:blipFill>
        <p:spPr>
          <a:xfrm>
            <a:off x="1595121" y="3933825"/>
            <a:ext cx="5724525" cy="2924175"/>
          </a:xfrm>
          <a:prstGeom prst="rect">
            <a:avLst/>
          </a:prstGeom>
        </p:spPr>
      </p:pic>
    </p:spTree>
    <p:extLst>
      <p:ext uri="{BB962C8B-B14F-4D97-AF65-F5344CB8AC3E}">
        <p14:creationId xmlns:p14="http://schemas.microsoft.com/office/powerpoint/2010/main" val="230440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CE25-3D8C-1013-E2FE-D2F5452D0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EE587D-2292-8C48-946F-2FBBD96BB23F}"/>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336DD8B-2526-ACFC-DEE7-F56A98CA6EE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725116-478E-306E-C086-5D3CFF2AA64E}"/>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
        <p:nvSpPr>
          <p:cNvPr id="3" name="TextBox 2">
            <a:extLst>
              <a:ext uri="{FF2B5EF4-FFF2-40B4-BE49-F238E27FC236}">
                <a16:creationId xmlns:a16="http://schemas.microsoft.com/office/drawing/2014/main" id="{80BED2D6-EE9F-F1C6-CA1D-205E0B081A1C}"/>
              </a:ext>
            </a:extLst>
          </p:cNvPr>
          <p:cNvSpPr txBox="1"/>
          <p:nvPr/>
        </p:nvSpPr>
        <p:spPr>
          <a:xfrm>
            <a:off x="538481" y="1869440"/>
            <a:ext cx="10982960" cy="369331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rPr>
              <a:t>Test (Mann-Whitney U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check is done if the two groups might have the same distribution.</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exact Mann-Whitney U test indicated that the mean ranks for male and female were significantly different,</a:t>
            </a:r>
            <a:r>
              <a:rPr lang="en-US" b="0" i="1" dirty="0">
                <a:solidFill>
                  <a:srgbClr val="000000"/>
                </a:solidFill>
                <a:effectLst/>
                <a:latin typeface="Times New Roman" panose="02020603050405020304" pitchFamily="18" charset="0"/>
              </a:rPr>
              <a:t> U</a:t>
            </a:r>
            <a:r>
              <a:rPr lang="en-US" b="0" i="0" dirty="0">
                <a:solidFill>
                  <a:srgbClr val="000000"/>
                </a:solidFill>
                <a:effectLst/>
                <a:latin typeface="Times New Roman" panose="02020603050405020304" pitchFamily="18" charset="0"/>
              </a:rPr>
              <a:t>(</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11,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 34) = 285.5,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.008.</a:t>
            </a:r>
          </a:p>
          <a:p>
            <a:pPr algn="l"/>
            <a:endParaRPr lang="en-US" dirty="0">
              <a:solidFill>
                <a:srgbClr val="000000"/>
              </a:solidFill>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IN" b="1" i="0" dirty="0">
                <a:solidFill>
                  <a:srgbClr val="000000"/>
                </a:solidFill>
                <a:effectLst/>
                <a:latin typeface="Times New Roman" panose="02020603050405020304" pitchFamily="18" charset="0"/>
              </a:rPr>
              <a:t>Effect size (Rosenthal correlation)</a:t>
            </a:r>
          </a:p>
          <a:p>
            <a:endParaRPr lang="en-IN" b="1"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Rosenthal correlation is a generic one that simply divides the standardized test statistics, by the square root of the sample size </a:t>
            </a:r>
            <a:r>
              <a:rPr lang="en-US" b="0" i="0" u="none" strike="noStrike" dirty="0">
                <a:effectLst/>
                <a:latin typeface="Times New Roman" panose="02020603050405020304" pitchFamily="18" charset="0"/>
                <a:hlinkClick r:id="rId2"/>
              </a:rPr>
              <a:t>(Rosenthal, 1991, p. 19)</a:t>
            </a:r>
            <a:endParaRPr lang="en-IN" b="1" i="0" dirty="0">
              <a:solidFill>
                <a:srgbClr val="000000"/>
              </a:solidFill>
              <a:effectLst/>
              <a:latin typeface="Times New Roman" panose="02020603050405020304" pitchFamily="18" charset="0"/>
            </a:endParaRPr>
          </a:p>
          <a:p>
            <a:pPr algn="l"/>
            <a:endParaRPr lang="en-IN" dirty="0"/>
          </a:p>
        </p:txBody>
      </p:sp>
      <p:pic>
        <p:nvPicPr>
          <p:cNvPr id="7" name="Picture 6" descr="A black text with white text&#10;&#10;Description automatically generated">
            <a:extLst>
              <a:ext uri="{FF2B5EF4-FFF2-40B4-BE49-F238E27FC236}">
                <a16:creationId xmlns:a16="http://schemas.microsoft.com/office/drawing/2014/main" id="{DF1F356D-FDF1-19DE-E0A2-7D89AE127260}"/>
              </a:ext>
            </a:extLst>
          </p:cNvPr>
          <p:cNvPicPr>
            <a:picLocks noChangeAspect="1"/>
          </p:cNvPicPr>
          <p:nvPr/>
        </p:nvPicPr>
        <p:blipFill>
          <a:blip r:embed="rId3"/>
          <a:stretch>
            <a:fillRect/>
          </a:stretch>
        </p:blipFill>
        <p:spPr>
          <a:xfrm>
            <a:off x="4390310" y="5270418"/>
            <a:ext cx="3086259" cy="1587582"/>
          </a:xfrm>
          <a:prstGeom prst="rect">
            <a:avLst/>
          </a:prstGeom>
        </p:spPr>
      </p:pic>
    </p:spTree>
    <p:extLst>
      <p:ext uri="{BB962C8B-B14F-4D97-AF65-F5344CB8AC3E}">
        <p14:creationId xmlns:p14="http://schemas.microsoft.com/office/powerpoint/2010/main" val="164231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F741-1C29-E1E6-AE34-4F08971CBD0B}"/>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329F38-4AFA-41DD-DCE5-206192F1E37D}"/>
              </a:ext>
            </a:extLst>
          </p:cNvPr>
          <p:cNvSpPr>
            <a:spLocks noGrp="1"/>
          </p:cNvSpPr>
          <p:nvPr>
            <p:ph idx="1"/>
          </p:nvPr>
        </p:nvSpPr>
        <p:spPr>
          <a:xfrm>
            <a:off x="740772" y="1016001"/>
            <a:ext cx="10205903" cy="4368282"/>
          </a:xfrm>
        </p:spPr>
        <p:txBody>
          <a:bodyPr/>
          <a:lstStyle/>
          <a:p>
            <a:pPr algn="l"/>
            <a:r>
              <a:rPr lang="en-US" sz="1800" b="0" i="1" dirty="0">
                <a:solidFill>
                  <a:srgbClr val="000000"/>
                </a:solidFill>
                <a:effectLst/>
                <a:latin typeface="Times New Roman" panose="02020603050405020304" pitchFamily="18" charset="0"/>
              </a:rPr>
              <a:t>Part 1: Descriptive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Use descriptive statistics to get an impression of the data, using:</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Statistical measures. The mean for central tendency, and standard deviation for dispersion</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err="1">
                <a:solidFill>
                  <a:srgbClr val="000000"/>
                </a:solidFill>
                <a:effectLst/>
                <a:latin typeface="Times New Roman" panose="02020603050405020304" pitchFamily="18" charset="0"/>
              </a:rPr>
              <a:t>Visualise</a:t>
            </a:r>
            <a:r>
              <a:rPr lang="en-US" sz="1800" b="0" i="0" dirty="0">
                <a:solidFill>
                  <a:srgbClr val="000000"/>
                </a:solidFill>
                <a:effectLst/>
                <a:latin typeface="Times New Roman" panose="02020603050405020304" pitchFamily="18" charset="0"/>
              </a:rPr>
              <a:t> the data with a split histogram.</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r>
              <a:rPr lang="en-US" sz="1800" b="0" i="1" dirty="0">
                <a:solidFill>
                  <a:srgbClr val="000000"/>
                </a:solidFill>
                <a:effectLst/>
                <a:latin typeface="Times New Roman" panose="02020603050405020304" pitchFamily="18" charset="0"/>
              </a:rPr>
              <a:t>Part 2: Inferential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Performing a test to see if the means in the population will be equal (Welch t-test)</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Determine how big the difference will be (effect size Cohen’s d)</a:t>
            </a:r>
          </a:p>
          <a:p>
            <a:endParaRPr lang="en-IN" sz="1800" dirty="0"/>
          </a:p>
        </p:txBody>
      </p:sp>
      <p:sp>
        <p:nvSpPr>
          <p:cNvPr id="4" name="Footer Placeholder 3">
            <a:extLst>
              <a:ext uri="{FF2B5EF4-FFF2-40B4-BE49-F238E27FC236}">
                <a16:creationId xmlns:a16="http://schemas.microsoft.com/office/drawing/2014/main" id="{0B905A23-116F-C8EB-973F-3C77BF35CD3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1BE555E-20E7-BBA1-7FCD-F7488BD6C6B9}"/>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9699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693E1-1E38-C322-37AB-1CF459FA7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CB44B-2F03-2028-B1BE-EAEE324A3473}"/>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C81D0B-1D8E-9319-CCF8-200868348457}"/>
              </a:ext>
            </a:extLst>
          </p:cNvPr>
          <p:cNvSpPr>
            <a:spLocks noGrp="1"/>
          </p:cNvSpPr>
          <p:nvPr>
            <p:ph idx="1"/>
          </p:nvPr>
        </p:nvSpPr>
        <p:spPr>
          <a:xfrm>
            <a:off x="740773" y="1016001"/>
            <a:ext cx="5040268" cy="4368282"/>
          </a:xfrm>
        </p:spPr>
        <p:txBody>
          <a:bodyPr/>
          <a:lstStyle/>
          <a:p>
            <a:pPr algn="l"/>
            <a:r>
              <a:rPr lang="en-US" b="1" i="0" dirty="0">
                <a:solidFill>
                  <a:srgbClr val="000000"/>
                </a:solidFill>
                <a:effectLst/>
                <a:latin typeface="Times New Roman" panose="02020603050405020304" pitchFamily="18" charset="0"/>
              </a:rPr>
              <a:t>Impression of data: Mean and Standard Deviation</a:t>
            </a:r>
          </a:p>
          <a:p>
            <a:endParaRPr lang="en-IN" sz="1800" dirty="0"/>
          </a:p>
          <a:p>
            <a:r>
              <a:rPr lang="en-US" sz="2000" b="0" i="0" dirty="0">
                <a:solidFill>
                  <a:srgbClr val="000000"/>
                </a:solidFill>
                <a:effectLst/>
                <a:latin typeface="Times New Roman" panose="02020603050405020304" pitchFamily="18" charset="0"/>
              </a:rPr>
              <a:t>The most commonly used test is probably the Student t-test </a:t>
            </a:r>
            <a:r>
              <a:rPr lang="en-US" sz="2000" b="0" i="0" u="none" strike="noStrike" dirty="0">
                <a:effectLst/>
                <a:latin typeface="Times New Roman" panose="02020603050405020304" pitchFamily="18" charset="0"/>
                <a:hlinkClick r:id="rId2"/>
              </a:rPr>
              <a:t>(Student, 1908)</a:t>
            </a:r>
            <a:r>
              <a:rPr lang="en-US" sz="2000" b="0" i="0" dirty="0">
                <a:solidFill>
                  <a:srgbClr val="000000"/>
                </a:solidFill>
                <a:effectLst/>
                <a:latin typeface="Times New Roman" panose="02020603050405020304" pitchFamily="18" charset="0"/>
              </a:rPr>
              <a:t>. However, this test does not perform well if the variances in each group are different. The Welch test </a:t>
            </a:r>
            <a:r>
              <a:rPr lang="en-US" sz="2000" b="0" i="0" u="none" strike="noStrike" dirty="0">
                <a:effectLst/>
                <a:latin typeface="Times New Roman" panose="02020603050405020304" pitchFamily="18" charset="0"/>
                <a:hlinkClick r:id="rId3"/>
              </a:rPr>
              <a:t>(Welch, 1938</a:t>
            </a:r>
            <a:r>
              <a:rPr lang="en-US" sz="2000" b="0" i="0" u="none" strike="noStrike" dirty="0">
                <a:effectLst/>
                <a:latin typeface="Times New Roman" panose="02020603050405020304" pitchFamily="18" charset="0"/>
                <a:hlinkClick r:id="rId4"/>
              </a:rPr>
              <a:t>, 1947)</a:t>
            </a:r>
            <a:r>
              <a:rPr lang="en-US" sz="2000" b="0" i="0" dirty="0">
                <a:solidFill>
                  <a:srgbClr val="000000"/>
                </a:solidFill>
                <a:effectLst/>
                <a:latin typeface="Times New Roman" panose="02020603050405020304" pitchFamily="18" charset="0"/>
              </a:rPr>
              <a:t> is designed to use if the variances are not equal, and does not differ much from the Student t-test if the variances are the same. Ruxton </a:t>
            </a:r>
            <a:r>
              <a:rPr lang="en-US" sz="2000" b="0" i="0" u="none" strike="noStrike" dirty="0">
                <a:effectLst/>
                <a:latin typeface="Times New Roman" panose="02020603050405020304" pitchFamily="18" charset="0"/>
                <a:hlinkClick r:id="rId5"/>
              </a:rPr>
              <a:t>(2006)</a:t>
            </a:r>
            <a:r>
              <a:rPr lang="en-US" sz="2000" b="0" i="0" dirty="0">
                <a:solidFill>
                  <a:srgbClr val="000000"/>
                </a:solidFill>
                <a:effectLst/>
                <a:latin typeface="Times New Roman" panose="02020603050405020304" pitchFamily="18" charset="0"/>
              </a:rPr>
              <a:t> compared the Welch t-test and the Student’s t-test and concluded that: “the unequal variance t-test should always be used in preference to the Student's t-test” (p. 690).</a:t>
            </a:r>
          </a:p>
          <a:p>
            <a:endParaRPr lang="en-US" sz="2000" dirty="0">
              <a:solidFill>
                <a:srgbClr val="000000"/>
              </a:solidFill>
              <a:latin typeface="Times New Roman" panose="02020603050405020304" pitchFamily="18" charset="0"/>
            </a:endParaRPr>
          </a:p>
          <a:p>
            <a:r>
              <a:rPr lang="en-US" sz="2000" b="0" i="0" dirty="0">
                <a:solidFill>
                  <a:srgbClr val="000000"/>
                </a:solidFill>
                <a:effectLst/>
                <a:latin typeface="Times New Roman" panose="02020603050405020304" pitchFamily="18" charset="0"/>
              </a:rPr>
              <a:t>An appropriate effect size in case of a binary and scale variable is Cohen’s d</a:t>
            </a:r>
            <a:r>
              <a:rPr lang="en-US" sz="2000" b="0" i="0" baseline="-25000" dirty="0">
                <a:solidFill>
                  <a:srgbClr val="000000"/>
                </a:solidFill>
                <a:effectLst/>
                <a:latin typeface="Times New Roman" panose="02020603050405020304" pitchFamily="18" charset="0"/>
              </a:rPr>
              <a:t>s</a:t>
            </a:r>
            <a:r>
              <a:rPr lang="en-US" sz="2000" b="0" i="0" dirty="0">
                <a:solidFill>
                  <a:srgbClr val="000000"/>
                </a:solidFill>
                <a:effectLst/>
                <a:latin typeface="Times New Roman" panose="02020603050405020304" pitchFamily="18" charset="0"/>
              </a:rPr>
              <a:t> </a:t>
            </a:r>
            <a:endParaRPr lang="en-IN" sz="3200" dirty="0"/>
          </a:p>
        </p:txBody>
      </p:sp>
      <p:sp>
        <p:nvSpPr>
          <p:cNvPr id="4" name="Footer Placeholder 3">
            <a:extLst>
              <a:ext uri="{FF2B5EF4-FFF2-40B4-BE49-F238E27FC236}">
                <a16:creationId xmlns:a16="http://schemas.microsoft.com/office/drawing/2014/main" id="{905A93EA-25D2-5DF4-1002-6A5BD25549C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669DAD0-66A7-6EAA-EF68-A7B5E0B513DE}"/>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7" name="Picture 6" descr="A white background with black text&#10;&#10;Description automatically generated">
            <a:extLst>
              <a:ext uri="{FF2B5EF4-FFF2-40B4-BE49-F238E27FC236}">
                <a16:creationId xmlns:a16="http://schemas.microsoft.com/office/drawing/2014/main" id="{88626AF6-B43C-88DA-D6C2-900C4981D87B}"/>
              </a:ext>
            </a:extLst>
          </p:cNvPr>
          <p:cNvPicPr>
            <a:picLocks noChangeAspect="1"/>
          </p:cNvPicPr>
          <p:nvPr/>
        </p:nvPicPr>
        <p:blipFill>
          <a:blip r:embed="rId6"/>
          <a:stretch>
            <a:fillRect/>
          </a:stretch>
        </p:blipFill>
        <p:spPr>
          <a:xfrm>
            <a:off x="5996232" y="1605414"/>
            <a:ext cx="5231297" cy="2052186"/>
          </a:xfrm>
          <a:prstGeom prst="rect">
            <a:avLst/>
          </a:prstGeom>
        </p:spPr>
      </p:pic>
      <p:pic>
        <p:nvPicPr>
          <p:cNvPr id="9" name="Picture 8" descr="A table with text and numbers&#10;&#10;Description automatically generated">
            <a:extLst>
              <a:ext uri="{FF2B5EF4-FFF2-40B4-BE49-F238E27FC236}">
                <a16:creationId xmlns:a16="http://schemas.microsoft.com/office/drawing/2014/main" id="{A68835F4-F921-A89C-0D76-5F3EF626F84D}"/>
              </a:ext>
            </a:extLst>
          </p:cNvPr>
          <p:cNvPicPr>
            <a:picLocks noChangeAspect="1"/>
          </p:cNvPicPr>
          <p:nvPr/>
        </p:nvPicPr>
        <p:blipFill>
          <a:blip r:embed="rId7"/>
          <a:stretch>
            <a:fillRect/>
          </a:stretch>
        </p:blipFill>
        <p:spPr>
          <a:xfrm>
            <a:off x="7066840" y="4086276"/>
            <a:ext cx="2914800" cy="1308167"/>
          </a:xfrm>
          <a:prstGeom prst="rect">
            <a:avLst/>
          </a:prstGeom>
        </p:spPr>
      </p:pic>
    </p:spTree>
    <p:extLst>
      <p:ext uri="{BB962C8B-B14F-4D97-AF65-F5344CB8AC3E}">
        <p14:creationId xmlns:p14="http://schemas.microsoft.com/office/powerpoint/2010/main" val="2263499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3FD9-57D2-2289-8D1C-225A64B89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56D24-B591-7DF9-89B8-9A5E733406BF}"/>
              </a:ext>
            </a:extLst>
          </p:cNvPr>
          <p:cNvSpPr>
            <a:spLocks noGrp="1"/>
          </p:cNvSpPr>
          <p:nvPr>
            <p:ph type="title"/>
          </p:nvPr>
        </p:nvSpPr>
        <p:spPr>
          <a:xfrm>
            <a:off x="740772" y="1"/>
            <a:ext cx="9779181" cy="741680"/>
          </a:xfrm>
        </p:spPr>
        <p:txBody>
          <a:bodyPr/>
          <a:lstStyle/>
          <a:p>
            <a:pPr algn="l"/>
            <a:r>
              <a:rPr lang="en-IN" b="1" i="0" dirty="0">
                <a:solidFill>
                  <a:srgbClr val="000000"/>
                </a:solidFill>
                <a:effectLst/>
                <a:latin typeface="Times New Roman" panose="02020603050405020304" pitchFamily="18" charset="0"/>
              </a:rPr>
              <a:t>Analysing two nominal variables</a:t>
            </a:r>
          </a:p>
        </p:txBody>
      </p:sp>
      <p:sp>
        <p:nvSpPr>
          <p:cNvPr id="3" name="Content Placeholder 2">
            <a:extLst>
              <a:ext uri="{FF2B5EF4-FFF2-40B4-BE49-F238E27FC236}">
                <a16:creationId xmlns:a16="http://schemas.microsoft.com/office/drawing/2014/main" id="{132CB76E-9A71-F495-EB68-E7413E304B13}"/>
              </a:ext>
            </a:extLst>
          </p:cNvPr>
          <p:cNvSpPr>
            <a:spLocks noGrp="1"/>
          </p:cNvSpPr>
          <p:nvPr>
            <p:ph idx="1"/>
          </p:nvPr>
        </p:nvSpPr>
        <p:spPr>
          <a:xfrm>
            <a:off x="740773" y="1016001"/>
            <a:ext cx="9779180" cy="4368282"/>
          </a:xfrm>
        </p:spPr>
        <p:txBody>
          <a:bodyPr/>
          <a:lstStyle/>
          <a:p>
            <a:endParaRPr lang="en-IN" sz="1800" dirty="0"/>
          </a:p>
          <a:p>
            <a:pPr algn="l"/>
            <a:r>
              <a:rPr lang="en-US" b="0" i="0" dirty="0">
                <a:solidFill>
                  <a:srgbClr val="000000"/>
                </a:solidFill>
                <a:effectLst/>
                <a:latin typeface="Times New Roman" panose="02020603050405020304" pitchFamily="18" charset="0"/>
              </a:rPr>
              <a:t>If you have two nominal variables you might be curious if one of them has an influence on the other, in other words if there is an association between them. To find out the analysis will be done in the following steps.</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there is determine what the influence is (using a post-hoc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Determine the strength of the association (using Cramer's V)</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p:txBody>
      </p:sp>
      <p:sp>
        <p:nvSpPr>
          <p:cNvPr id="4" name="Footer Placeholder 3">
            <a:extLst>
              <a:ext uri="{FF2B5EF4-FFF2-40B4-BE49-F238E27FC236}">
                <a16:creationId xmlns:a16="http://schemas.microsoft.com/office/drawing/2014/main" id="{9F4141EC-974D-BC10-89F1-CEF9F384E6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8F72A0-5D58-0193-84E4-B6BB139E732E}"/>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279277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4B7D-3D34-7CCD-A0AB-D96078A4BC14}"/>
              </a:ext>
            </a:extLst>
          </p:cNvPr>
          <p:cNvSpPr>
            <a:spLocks noGrp="1"/>
          </p:cNvSpPr>
          <p:nvPr>
            <p:ph type="title"/>
          </p:nvPr>
        </p:nvSpPr>
        <p:spPr>
          <a:xfrm>
            <a:off x="1167492" y="381001"/>
            <a:ext cx="9779183" cy="350520"/>
          </a:xfrm>
        </p:spPr>
        <p:txBody>
          <a:bodyPr/>
          <a:lstStyle/>
          <a:p>
            <a:r>
              <a:rPr lang="en-IN" b="1" i="0" dirty="0">
                <a:solidFill>
                  <a:srgbClr val="000000"/>
                </a:solidFill>
                <a:effectLst/>
                <a:latin typeface="Times New Roman" panose="02020603050405020304" pitchFamily="18" charset="0"/>
              </a:rPr>
              <a:t>Analysing two nominal variables</a:t>
            </a:r>
            <a:endParaRPr lang="en-IN" dirty="0"/>
          </a:p>
        </p:txBody>
      </p:sp>
      <p:pic>
        <p:nvPicPr>
          <p:cNvPr id="7" name="Content Placeholder 6" descr="A table of numbers and text&#10;&#10;Description automatically generated with medium confidence">
            <a:extLst>
              <a:ext uri="{FF2B5EF4-FFF2-40B4-BE49-F238E27FC236}">
                <a16:creationId xmlns:a16="http://schemas.microsoft.com/office/drawing/2014/main" id="{5FD33DD5-F3FC-A95E-CBAA-B0E86BFD9158}"/>
              </a:ext>
            </a:extLst>
          </p:cNvPr>
          <p:cNvPicPr>
            <a:picLocks noGrp="1" noChangeAspect="1"/>
          </p:cNvPicPr>
          <p:nvPr>
            <p:ph idx="1"/>
          </p:nvPr>
        </p:nvPicPr>
        <p:blipFill>
          <a:blip r:embed="rId2"/>
          <a:stretch>
            <a:fillRect/>
          </a:stretch>
        </p:blipFill>
        <p:spPr>
          <a:xfrm>
            <a:off x="6198588" y="1745456"/>
            <a:ext cx="5447277" cy="3367087"/>
          </a:xfrm>
        </p:spPr>
      </p:pic>
      <p:sp>
        <p:nvSpPr>
          <p:cNvPr id="4" name="Footer Placeholder 3">
            <a:extLst>
              <a:ext uri="{FF2B5EF4-FFF2-40B4-BE49-F238E27FC236}">
                <a16:creationId xmlns:a16="http://schemas.microsoft.com/office/drawing/2014/main" id="{422B6ED7-C3EC-AC1C-DC63-BDA7465D709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EF4E43-FD0B-2F6D-AE8D-9370B78B2C97}"/>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
        <p:nvSpPr>
          <p:cNvPr id="3" name="TextBox 2">
            <a:extLst>
              <a:ext uri="{FF2B5EF4-FFF2-40B4-BE49-F238E27FC236}">
                <a16:creationId xmlns:a16="http://schemas.microsoft.com/office/drawing/2014/main" id="{965EF05F-CAD5-8088-0893-63F6E59A01AA}"/>
              </a:ext>
            </a:extLst>
          </p:cNvPr>
          <p:cNvSpPr txBox="1"/>
          <p:nvPr/>
        </p:nvSpPr>
        <p:spPr>
          <a:xfrm>
            <a:off x="508000" y="2235200"/>
            <a:ext cx="5161280" cy="2862322"/>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1) Get an impression of the sample data by creating a cross table.</a:t>
            </a:r>
            <a:br>
              <a:rPr lang="en-US" dirty="0"/>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dirty="0"/>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dirty="0"/>
            </a:br>
            <a:r>
              <a:rPr lang="en-US" b="0" i="0" dirty="0">
                <a:solidFill>
                  <a:srgbClr val="000000"/>
                </a:solidFill>
                <a:effectLst/>
                <a:latin typeface="Times New Roman" panose="02020603050405020304" pitchFamily="18" charset="0"/>
              </a:rPr>
              <a:t>3b) If there is determine what the influence is (using a post-hoc test)</a:t>
            </a:r>
            <a:br>
              <a:rPr lang="en-US" dirty="0"/>
            </a:br>
            <a:r>
              <a:rPr lang="en-US" b="0" i="0" dirty="0">
                <a:solidFill>
                  <a:srgbClr val="000000"/>
                </a:solidFill>
                <a:effectLst/>
                <a:latin typeface="Times New Roman" panose="02020603050405020304" pitchFamily="18" charset="0"/>
              </a:rPr>
              <a:t>3c) Determine the strength of the association (using Cramer's V)</a:t>
            </a:r>
            <a:br>
              <a:rPr lang="en-US" dirty="0"/>
            </a:br>
            <a:r>
              <a:rPr lang="en-US" b="0" i="0" dirty="0">
                <a:solidFill>
                  <a:srgbClr val="000000"/>
                </a:solidFill>
                <a:effectLst/>
                <a:latin typeface="Times New Roman" panose="02020603050405020304" pitchFamily="18" charset="0"/>
              </a:rPr>
              <a:t>4) Write up the report.</a:t>
            </a:r>
            <a:endParaRPr lang="en-IN" dirty="0"/>
          </a:p>
        </p:txBody>
      </p:sp>
    </p:spTree>
    <p:extLst>
      <p:ext uri="{BB962C8B-B14F-4D97-AF65-F5344CB8AC3E}">
        <p14:creationId xmlns:p14="http://schemas.microsoft.com/office/powerpoint/2010/main" val="3041550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5481-B0C9-59B9-E610-CB3F02DE1129}"/>
              </a:ext>
            </a:extLst>
          </p:cNvPr>
          <p:cNvSpPr>
            <a:spLocks noGrp="1"/>
          </p:cNvSpPr>
          <p:nvPr>
            <p:ph type="title"/>
          </p:nvPr>
        </p:nvSpPr>
        <p:spPr>
          <a:xfrm>
            <a:off x="1167491" y="883920"/>
            <a:ext cx="9779183" cy="47720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nominal and ordinal variable</a:t>
            </a:r>
            <a:endParaRPr lang="en-IN" dirty="0"/>
          </a:p>
        </p:txBody>
      </p:sp>
      <p:sp>
        <p:nvSpPr>
          <p:cNvPr id="3" name="Content Placeholder 2">
            <a:extLst>
              <a:ext uri="{FF2B5EF4-FFF2-40B4-BE49-F238E27FC236}">
                <a16:creationId xmlns:a16="http://schemas.microsoft.com/office/drawing/2014/main" id="{D3A12262-BE4D-9B0A-6510-704815D4CB67}"/>
              </a:ext>
            </a:extLst>
          </p:cNvPr>
          <p:cNvSpPr>
            <a:spLocks noGrp="1"/>
          </p:cNvSpPr>
          <p:nvPr>
            <p:ph idx="1"/>
          </p:nvPr>
        </p:nvSpPr>
        <p:spPr>
          <a:xfrm>
            <a:off x="283573" y="1122521"/>
            <a:ext cx="9779182" cy="3366815"/>
          </a:xfrm>
        </p:spPr>
        <p:txBody>
          <a:bodyPr/>
          <a:lstStyle/>
          <a:p>
            <a:pPr algn="l"/>
            <a:r>
              <a:rPr lang="en-US" b="0" i="0" dirty="0">
                <a:solidFill>
                  <a:srgbClr val="000000"/>
                </a:solidFill>
                <a:effectLst/>
                <a:latin typeface="Times New Roman" panose="02020603050405020304" pitchFamily="18" charset="0"/>
              </a:rPr>
              <a:t>When you have one nominal and one ordinal variable you might be curious if any of the categories in the nominal variable, score different on the ordinal variable. 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this we go over the following steps.</a:t>
            </a:r>
          </a:p>
          <a:p>
            <a:pPr algn="l"/>
            <a:r>
              <a:rPr lang="en-US" b="0" i="0" dirty="0">
                <a:solidFill>
                  <a:srgbClr val="000000"/>
                </a:solidFill>
                <a:effectLst/>
                <a:latin typeface="Times New Roman" panose="02020603050405020304" pitchFamily="18" charset="0"/>
              </a:rPr>
              <a:t>1) Get an impression from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using a stacked bar-chart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Determine if the nominal variable has an effect on the ordinal by performing a Kruskal-Wallis H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it does, check which categories score different by using a post-hoc pairwise Mann-Whitney U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Also determine how strong the effect is using an effect size (Epsilon square)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result into one report.</a:t>
            </a:r>
          </a:p>
          <a:p>
            <a:endParaRPr lang="en-IN" dirty="0"/>
          </a:p>
        </p:txBody>
      </p:sp>
      <p:sp>
        <p:nvSpPr>
          <p:cNvPr id="5" name="Slide Number Placeholder 4">
            <a:extLst>
              <a:ext uri="{FF2B5EF4-FFF2-40B4-BE49-F238E27FC236}">
                <a16:creationId xmlns:a16="http://schemas.microsoft.com/office/drawing/2014/main" id="{FDFE0D8F-0457-6863-8F12-609B18933389}"/>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115348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table of information&#10;&#10;Description automatically generated with medium confidence">
            <a:extLst>
              <a:ext uri="{FF2B5EF4-FFF2-40B4-BE49-F238E27FC236}">
                <a16:creationId xmlns:a16="http://schemas.microsoft.com/office/drawing/2014/main" id="{8A60A9E7-E35D-064B-19D0-5B069BBF721F}"/>
              </a:ext>
            </a:extLst>
          </p:cNvPr>
          <p:cNvPicPr>
            <a:picLocks noGrp="1" noChangeAspect="1"/>
          </p:cNvPicPr>
          <p:nvPr>
            <p:ph idx="1"/>
          </p:nvPr>
        </p:nvPicPr>
        <p:blipFill>
          <a:blip r:embed="rId2"/>
          <a:stretch>
            <a:fillRect/>
          </a:stretch>
        </p:blipFill>
        <p:spPr>
          <a:xfrm>
            <a:off x="1290320" y="-9824"/>
            <a:ext cx="8615680" cy="6833803"/>
          </a:xfrm>
        </p:spPr>
      </p:pic>
      <p:sp>
        <p:nvSpPr>
          <p:cNvPr id="4" name="Footer Placeholder 3">
            <a:extLst>
              <a:ext uri="{FF2B5EF4-FFF2-40B4-BE49-F238E27FC236}">
                <a16:creationId xmlns:a16="http://schemas.microsoft.com/office/drawing/2014/main" id="{60A8B246-6615-F962-21DE-459F7F07CF19}"/>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F1A90C4-F4D7-B53D-3767-79D69A66707C}"/>
              </a:ext>
            </a:extLst>
          </p:cNvPr>
          <p:cNvSpPr>
            <a:spLocks noGrp="1"/>
          </p:cNvSpPr>
          <p:nvPr>
            <p:ph type="sldNum" sz="quarter" idx="4"/>
          </p:nvPr>
        </p:nvSpPr>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140308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481C9-CA72-448F-69AA-B11F472F750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BC38D6-C949-8906-AF53-92B998CB80FA}"/>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C1289C2-8851-F2E5-17C6-E5AA8338CE3E}"/>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8" name="Picture 7" descr="A white grid with black text&#10;&#10;Description automatically generated">
            <a:extLst>
              <a:ext uri="{FF2B5EF4-FFF2-40B4-BE49-F238E27FC236}">
                <a16:creationId xmlns:a16="http://schemas.microsoft.com/office/drawing/2014/main" id="{12794651-297A-F94B-4DD6-C5E1E45C9A46}"/>
              </a:ext>
            </a:extLst>
          </p:cNvPr>
          <p:cNvPicPr>
            <a:picLocks noChangeAspect="1"/>
          </p:cNvPicPr>
          <p:nvPr/>
        </p:nvPicPr>
        <p:blipFill>
          <a:blip r:embed="rId2"/>
          <a:stretch>
            <a:fillRect/>
          </a:stretch>
        </p:blipFill>
        <p:spPr>
          <a:xfrm>
            <a:off x="1231431" y="136524"/>
            <a:ext cx="8466199" cy="6721475"/>
          </a:xfrm>
          <a:prstGeom prst="rect">
            <a:avLst/>
          </a:prstGeom>
        </p:spPr>
      </p:pic>
    </p:spTree>
    <p:extLst>
      <p:ext uri="{BB962C8B-B14F-4D97-AF65-F5344CB8AC3E}">
        <p14:creationId xmlns:p14="http://schemas.microsoft.com/office/powerpoint/2010/main" val="146187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1590601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1979</TotalTime>
  <Words>4833</Words>
  <Application>Microsoft Office PowerPoint</Application>
  <PresentationFormat>Widescreen</PresentationFormat>
  <Paragraphs>359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example</vt:lpstr>
      <vt:lpstr>Analysing a single variable </vt:lpstr>
      <vt:lpstr>Binomial test Effect size: Cohen's g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ordinal variable   </vt:lpstr>
      <vt:lpstr>Analysing a single scale variable</vt:lpstr>
      <vt:lpstr>Analysing a single scale variable</vt:lpstr>
      <vt:lpstr>Analysing a single scale variable</vt:lpstr>
      <vt:lpstr>Analysing a single scale variable</vt:lpstr>
      <vt:lpstr>Analysing a single scale variable</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Binary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Analysing Binary vs. ordinal  (unpaired/independent) variables</vt:lpstr>
      <vt:lpstr>Analysing a binary vs. scale variable </vt:lpstr>
      <vt:lpstr>Analysing a binary vs. scale variable </vt:lpstr>
      <vt:lpstr>Analysing two nominal variables</vt:lpstr>
      <vt:lpstr>Analysing two nominal variables</vt:lpstr>
      <vt:lpstr>Analysing a nominal and ordinal variable</vt:lpstr>
      <vt:lpstr>PowerPoint Presentation</vt:lpstr>
      <vt:lpstr>PowerPoint Presentation</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56</cp:revision>
  <dcterms:created xsi:type="dcterms:W3CDTF">2024-01-22T05:02:41Z</dcterms:created>
  <dcterms:modified xsi:type="dcterms:W3CDTF">2024-02-11T02:21:38Z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