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79" r:id="rId5"/>
    <p:sldId id="280" r:id="rId6"/>
    <p:sldId id="283" r:id="rId7"/>
    <p:sldId id="285" r:id="rId8"/>
    <p:sldId id="293" r:id="rId9"/>
    <p:sldId id="294" r:id="rId10"/>
    <p:sldId id="303" r:id="rId11"/>
    <p:sldId id="308" r:id="rId12"/>
    <p:sldId id="314" r:id="rId13"/>
    <p:sldId id="318" r:id="rId14"/>
    <p:sldId id="323" r:id="rId15"/>
    <p:sldId id="328" r:id="rId16"/>
    <p:sldId id="330" r:id="rId17"/>
    <p:sldId id="337" r:id="rId18"/>
    <p:sldId id="339" r:id="rId19"/>
    <p:sldId id="346" r:id="rId20"/>
    <p:sldId id="345" r:id="rId21"/>
    <p:sldId id="350" r:id="rId22"/>
    <p:sldId id="352" r:id="rId23"/>
    <p:sldId id="354" r:id="rId24"/>
    <p:sldId id="357" r:id="rId25"/>
    <p:sldId id="358" r:id="rId26"/>
    <p:sldId id="359" r:id="rId27"/>
    <p:sldId id="360" r:id="rId28"/>
    <p:sldId id="355" r:id="rId29"/>
    <p:sldId id="356" r:id="rId30"/>
    <p:sldId id="361" r:id="rId31"/>
    <p:sldId id="362" r:id="rId32"/>
    <p:sldId id="363" r:id="rId33"/>
    <p:sldId id="364" r:id="rId34"/>
    <p:sldId id="365" r:id="rId35"/>
    <p:sldId id="366" r:id="rId36"/>
    <p:sldId id="256"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3" d="100"/>
          <a:sy n="63" d="100"/>
        </p:scale>
        <p:origin x="804" y="8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2/17/2024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2/17/2024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2D8-2D03-9693-DFAB-E1576525DCA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3357483E-05C3-0DB3-A7AE-C2B900512A9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When you have a two binary variables you might be interested if there is an association (relation) between the two.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if the gender (male/female) has an influence on where students had their secondary school (The Netherlands, or somewhere else).</a:t>
            </a:r>
            <a:endParaRPr lang="en-IN" dirty="0"/>
          </a:p>
        </p:txBody>
      </p:sp>
      <p:sp>
        <p:nvSpPr>
          <p:cNvPr id="4" name="Footer Placeholder 3">
            <a:extLst>
              <a:ext uri="{FF2B5EF4-FFF2-40B4-BE49-F238E27FC236}">
                <a16:creationId xmlns:a16="http://schemas.microsoft.com/office/drawing/2014/main" id="{4C9A6272-3382-A9D1-55CF-A62AAE00211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F49DB-367D-80B5-D5DA-62D9699AB379}"/>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82237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96165-1BC2-11A7-7796-A162756E7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DC4F0-F93F-49F4-FA09-B929A231268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6911C26-6108-C0EC-1101-2B84ACE5CD0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ABBA0B5-22BF-8F11-6681-0E6B1F9AF0B0}"/>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id="{CF5A0193-713F-340B-D905-644A77DF20E4}"/>
              </a:ext>
            </a:extLst>
          </p:cNvPr>
          <p:cNvSpPr txBox="1"/>
          <p:nvPr/>
        </p:nvSpPr>
        <p:spPr>
          <a:xfrm>
            <a:off x="538481" y="1869440"/>
            <a:ext cx="10982960" cy="4247317"/>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variable that defines the groups is then a binary variable, while the variable with the scores could either be ordinal or scale. In this chapter we’ll look at the situation where the scores are ordinal. If you have more than two groups you want to compare, then see the nominal vs. ordinal section.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analysis can then be done using the following steps:</a:t>
            </a: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A cross table to show the sample results.</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with a multiple compound bar charts.</a:t>
            </a:r>
          </a:p>
          <a:p>
            <a:pPr algn="l">
              <a:buFont typeface="+mj-lt"/>
              <a:buAutoNum type="arabicPeriod"/>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72020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4E39-EDF0-AB7B-DB57-DD8B161AC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A1AD-67EB-A72D-8261-439513686CDB}"/>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AD7612B1-A750-2E2C-7CB3-994E95D8656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95E0D5-1DB1-56EC-D988-5FC66568A704}"/>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18BA5F10-FE4C-7908-FB1E-EB341F24217B}"/>
              </a:ext>
            </a:extLst>
          </p:cNvPr>
          <p:cNvSpPr txBox="1"/>
          <p:nvPr/>
        </p:nvSpPr>
        <p:spPr>
          <a:xfrm>
            <a:off x="538481" y="1869440"/>
            <a:ext cx="10982960" cy="3416320"/>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medians in the population (Mann-Whitney U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will be (effect size with Rosenthal coefficient)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example used in this chapter will be using as a binary variable gender (which had the options male or female), and the ordinal variable ‘5.3 The amount of online activities (Blackboard: video’s, online resources, exercise generator, forums) was …’, which had the options 1 = far too little to 5 = far too many.</a:t>
            </a:r>
          </a:p>
          <a:p>
            <a:endParaRPr lang="en-IN" dirty="0"/>
          </a:p>
        </p:txBody>
      </p:sp>
    </p:spTree>
    <p:extLst>
      <p:ext uri="{BB962C8B-B14F-4D97-AF65-F5344CB8AC3E}">
        <p14:creationId xmlns:p14="http://schemas.microsoft.com/office/powerpoint/2010/main" val="166447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F741-1C29-E1E6-AE34-4F08971CBD0B}"/>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329F38-4AFA-41DD-DCE5-206192F1E37D}"/>
              </a:ext>
            </a:extLst>
          </p:cNvPr>
          <p:cNvSpPr>
            <a:spLocks noGrp="1"/>
          </p:cNvSpPr>
          <p:nvPr>
            <p:ph idx="1"/>
          </p:nvPr>
        </p:nvSpPr>
        <p:spPr>
          <a:xfrm>
            <a:off x="740772" y="1016001"/>
            <a:ext cx="10205903" cy="4368282"/>
          </a:xfrm>
        </p:spPr>
        <p:txBody>
          <a:bodyPr/>
          <a:lstStyle/>
          <a:p>
            <a:pPr algn="l"/>
            <a:r>
              <a:rPr lang="en-US" sz="1800" b="0" i="1" dirty="0">
                <a:solidFill>
                  <a:srgbClr val="000000"/>
                </a:solidFill>
                <a:effectLst/>
                <a:latin typeface="Times New Roman" panose="02020603050405020304" pitchFamily="18" charset="0"/>
              </a:rPr>
              <a:t>Part 1: Descriptive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Use descriptive statistics to get an impression of the data, using:</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Statistical measures. The mean for central tendency, and standard deviation for dispersion</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err="1">
                <a:solidFill>
                  <a:srgbClr val="000000"/>
                </a:solidFill>
                <a:effectLst/>
                <a:latin typeface="Times New Roman" panose="02020603050405020304" pitchFamily="18" charset="0"/>
              </a:rPr>
              <a:t>Visualise</a:t>
            </a:r>
            <a:r>
              <a:rPr lang="en-US" sz="1800" b="0" i="0" dirty="0">
                <a:solidFill>
                  <a:srgbClr val="000000"/>
                </a:solidFill>
                <a:effectLst/>
                <a:latin typeface="Times New Roman" panose="02020603050405020304" pitchFamily="18" charset="0"/>
              </a:rPr>
              <a:t> the data with a split histogram.</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r>
              <a:rPr lang="en-US" sz="1800" b="0" i="1" dirty="0">
                <a:solidFill>
                  <a:srgbClr val="000000"/>
                </a:solidFill>
                <a:effectLst/>
                <a:latin typeface="Times New Roman" panose="02020603050405020304" pitchFamily="18" charset="0"/>
              </a:rPr>
              <a:t>Part 2: Inferential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Performing a test to see if the means in the population will be equal (Welch t-test)</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Determine how big the difference will be (effect size Cohen’s d)</a:t>
            </a:r>
          </a:p>
          <a:p>
            <a:endParaRPr lang="en-IN" sz="1800" dirty="0"/>
          </a:p>
        </p:txBody>
      </p:sp>
      <p:sp>
        <p:nvSpPr>
          <p:cNvPr id="4" name="Footer Placeholder 3">
            <a:extLst>
              <a:ext uri="{FF2B5EF4-FFF2-40B4-BE49-F238E27FC236}">
                <a16:creationId xmlns:a16="http://schemas.microsoft.com/office/drawing/2014/main" id="{0B905A23-116F-C8EB-973F-3C77BF35CD3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1BE555E-20E7-BBA1-7FCD-F7488BD6C6B9}"/>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96999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3FD9-57D2-2289-8D1C-225A64B89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56D24-B591-7DF9-89B8-9A5E733406BF}"/>
              </a:ext>
            </a:extLst>
          </p:cNvPr>
          <p:cNvSpPr>
            <a:spLocks noGrp="1"/>
          </p:cNvSpPr>
          <p:nvPr>
            <p:ph type="title"/>
          </p:nvPr>
        </p:nvSpPr>
        <p:spPr>
          <a:xfrm>
            <a:off x="740772" y="1"/>
            <a:ext cx="9779181" cy="741680"/>
          </a:xfrm>
        </p:spPr>
        <p:txBody>
          <a:bodyPr/>
          <a:lstStyle/>
          <a:p>
            <a:pPr algn="l"/>
            <a:r>
              <a:rPr lang="en-IN" b="1" i="0" dirty="0">
                <a:solidFill>
                  <a:srgbClr val="000000"/>
                </a:solidFill>
                <a:effectLst/>
                <a:latin typeface="Times New Roman" panose="02020603050405020304" pitchFamily="18" charset="0"/>
              </a:rPr>
              <a:t>Analysing two nominal variables</a:t>
            </a:r>
          </a:p>
        </p:txBody>
      </p:sp>
      <p:sp>
        <p:nvSpPr>
          <p:cNvPr id="3" name="Content Placeholder 2">
            <a:extLst>
              <a:ext uri="{FF2B5EF4-FFF2-40B4-BE49-F238E27FC236}">
                <a16:creationId xmlns:a16="http://schemas.microsoft.com/office/drawing/2014/main" id="{132CB76E-9A71-F495-EB68-E7413E304B13}"/>
              </a:ext>
            </a:extLst>
          </p:cNvPr>
          <p:cNvSpPr>
            <a:spLocks noGrp="1"/>
          </p:cNvSpPr>
          <p:nvPr>
            <p:ph idx="1"/>
          </p:nvPr>
        </p:nvSpPr>
        <p:spPr>
          <a:xfrm>
            <a:off x="740773" y="1016001"/>
            <a:ext cx="9779180" cy="4368282"/>
          </a:xfrm>
        </p:spPr>
        <p:txBody>
          <a:bodyPr/>
          <a:lstStyle/>
          <a:p>
            <a:endParaRPr lang="en-IN" sz="1800" dirty="0"/>
          </a:p>
          <a:p>
            <a:pPr algn="l"/>
            <a:r>
              <a:rPr lang="en-US" b="0" i="0" dirty="0">
                <a:solidFill>
                  <a:srgbClr val="000000"/>
                </a:solidFill>
                <a:effectLst/>
                <a:latin typeface="Times New Roman" panose="02020603050405020304" pitchFamily="18" charset="0"/>
              </a:rPr>
              <a:t>If you have two nominal variables you might be curious if one of them has an influence on the other, in other words if there is an association between them. To find out the analysis will be done in the following steps.</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there is determine what the influence is (using a post-hoc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Determine the strength of the association (using Cramer's V)</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p:txBody>
      </p:sp>
      <p:sp>
        <p:nvSpPr>
          <p:cNvPr id="4" name="Footer Placeholder 3">
            <a:extLst>
              <a:ext uri="{FF2B5EF4-FFF2-40B4-BE49-F238E27FC236}">
                <a16:creationId xmlns:a16="http://schemas.microsoft.com/office/drawing/2014/main" id="{9F4141EC-974D-BC10-89F1-CEF9F384E6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8F72A0-5D58-0193-84E4-B6BB139E732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7927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two variables – </a:t>
            </a:r>
          </a:p>
          <a:p>
            <a:pPr marL="457200" indent="-457200">
              <a:buFont typeface="Arial" panose="020B0604020202020204" pitchFamily="34" charset="0"/>
              <a:buChar char="•"/>
            </a:pPr>
            <a:endParaRPr lang="en-IN" dirty="0"/>
          </a:p>
          <a:p>
            <a:pPr lvl="1"/>
            <a:r>
              <a:rPr lang="en-US" b="0" i="0" dirty="0">
                <a:solidFill>
                  <a:srgbClr val="000000"/>
                </a:solidFill>
                <a:effectLst/>
                <a:latin typeface="Times New Roman" panose="02020603050405020304" pitchFamily="18" charset="0"/>
              </a:rPr>
              <a:t>1) Two nominal variables</a:t>
            </a:r>
            <a:br>
              <a:rPr lang="en-US" dirty="0"/>
            </a:br>
            <a:r>
              <a:rPr lang="en-US" b="0" i="0" dirty="0">
                <a:solidFill>
                  <a:srgbClr val="000000"/>
                </a:solidFill>
                <a:effectLst/>
                <a:latin typeface="Times New Roman" panose="02020603050405020304" pitchFamily="18" charset="0"/>
              </a:rPr>
              <a:t>2) A nominal and an ordinal variable</a:t>
            </a:r>
            <a:br>
              <a:rPr lang="en-US" dirty="0"/>
            </a:br>
            <a:r>
              <a:rPr lang="en-US" b="0" i="0" dirty="0">
                <a:solidFill>
                  <a:srgbClr val="000000"/>
                </a:solidFill>
                <a:effectLst/>
                <a:latin typeface="Times New Roman" panose="02020603050405020304" pitchFamily="18" charset="0"/>
              </a:rPr>
              <a:t>3) A nominal and a scale variable</a:t>
            </a:r>
            <a:br>
              <a:rPr lang="en-US" dirty="0"/>
            </a:br>
            <a:r>
              <a:rPr lang="en-US" b="0" i="0" dirty="0">
                <a:solidFill>
                  <a:srgbClr val="000000"/>
                </a:solidFill>
                <a:effectLst/>
                <a:latin typeface="Times New Roman" panose="02020603050405020304" pitchFamily="18" charset="0"/>
              </a:rPr>
              <a:t>4) Two ordinal variables</a:t>
            </a:r>
            <a:br>
              <a:rPr lang="en-US" dirty="0"/>
            </a:br>
            <a:r>
              <a:rPr lang="en-US" b="0" i="0" dirty="0">
                <a:solidFill>
                  <a:srgbClr val="000000"/>
                </a:solidFill>
                <a:effectLst/>
                <a:latin typeface="Times New Roman" panose="02020603050405020304" pitchFamily="18" charset="0"/>
              </a:rPr>
              <a:t>5) An ordinal and a scale variable</a:t>
            </a:r>
            <a:br>
              <a:rPr lang="en-US" dirty="0"/>
            </a:br>
            <a:r>
              <a:rPr lang="en-US" b="0" i="0" dirty="0">
                <a:solidFill>
                  <a:srgbClr val="000000"/>
                </a:solidFill>
                <a:effectLst/>
                <a:latin typeface="Times New Roman" panose="02020603050405020304" pitchFamily="18" charset="0"/>
              </a:rPr>
              <a:t>6) Two scale variables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5481-B0C9-59B9-E610-CB3F02DE1129}"/>
              </a:ext>
            </a:extLst>
          </p:cNvPr>
          <p:cNvSpPr>
            <a:spLocks noGrp="1"/>
          </p:cNvSpPr>
          <p:nvPr>
            <p:ph type="title"/>
          </p:nvPr>
        </p:nvSpPr>
        <p:spPr>
          <a:xfrm>
            <a:off x="1167491" y="883920"/>
            <a:ext cx="9779183" cy="47720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nominal and ordinal variable</a:t>
            </a:r>
            <a:endParaRPr lang="en-IN" dirty="0"/>
          </a:p>
        </p:txBody>
      </p:sp>
      <p:sp>
        <p:nvSpPr>
          <p:cNvPr id="3" name="Content Placeholder 2">
            <a:extLst>
              <a:ext uri="{FF2B5EF4-FFF2-40B4-BE49-F238E27FC236}">
                <a16:creationId xmlns:a16="http://schemas.microsoft.com/office/drawing/2014/main" id="{D3A12262-BE4D-9B0A-6510-704815D4CB67}"/>
              </a:ext>
            </a:extLst>
          </p:cNvPr>
          <p:cNvSpPr>
            <a:spLocks noGrp="1"/>
          </p:cNvSpPr>
          <p:nvPr>
            <p:ph idx="1"/>
          </p:nvPr>
        </p:nvSpPr>
        <p:spPr>
          <a:xfrm>
            <a:off x="283573" y="1122521"/>
            <a:ext cx="9779182" cy="3366815"/>
          </a:xfrm>
        </p:spPr>
        <p:txBody>
          <a:bodyPr/>
          <a:lstStyle/>
          <a:p>
            <a:pPr algn="l"/>
            <a:r>
              <a:rPr lang="en-US" b="0" i="0" dirty="0">
                <a:solidFill>
                  <a:srgbClr val="000000"/>
                </a:solidFill>
                <a:effectLst/>
                <a:latin typeface="Times New Roman" panose="02020603050405020304" pitchFamily="18" charset="0"/>
              </a:rPr>
              <a:t>When you have one nominal and one ordinal variable you might be curious if any of the categories in the nominal variable, score different on the ordinal variable. 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this we go over the following steps.</a:t>
            </a:r>
          </a:p>
          <a:p>
            <a:pPr algn="l"/>
            <a:r>
              <a:rPr lang="en-US" b="0" i="0" dirty="0">
                <a:solidFill>
                  <a:srgbClr val="000000"/>
                </a:solidFill>
                <a:effectLst/>
                <a:latin typeface="Times New Roman" panose="02020603050405020304" pitchFamily="18" charset="0"/>
              </a:rPr>
              <a:t>1) Get an impression from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using a stacked bar-chart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Determine if the nominal variable has an effect on the ordinal by performing a Kruskal-Wallis H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it does, check which categories score different by using a post-hoc pairwise Mann-Whitney U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Also determine how strong the effect is using an effect size (Epsilon square)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result into one report.</a:t>
            </a:r>
          </a:p>
          <a:p>
            <a:endParaRPr lang="en-IN" dirty="0"/>
          </a:p>
        </p:txBody>
      </p:sp>
      <p:sp>
        <p:nvSpPr>
          <p:cNvPr id="5" name="Slide Number Placeholder 4">
            <a:extLst>
              <a:ext uri="{FF2B5EF4-FFF2-40B4-BE49-F238E27FC236}">
                <a16:creationId xmlns:a16="http://schemas.microsoft.com/office/drawing/2014/main" id="{FDFE0D8F-0457-6863-8F12-609B18933389}"/>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1534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1321-395E-A123-4F40-01792789A051}"/>
              </a:ext>
            </a:extLst>
          </p:cNvPr>
          <p:cNvSpPr>
            <a:spLocks noGrp="1"/>
          </p:cNvSpPr>
          <p:nvPr>
            <p:ph type="title"/>
          </p:nvPr>
        </p:nvSpPr>
        <p:spPr>
          <a:xfrm>
            <a:off x="1167492" y="381001"/>
            <a:ext cx="9779183" cy="1021080"/>
          </a:xfrm>
        </p:spPr>
        <p:txBody>
          <a:bodyPr/>
          <a:lstStyle/>
          <a:p>
            <a:r>
              <a:rPr lang="en-IN" b="1" i="0" dirty="0">
                <a:solidFill>
                  <a:srgbClr val="000000"/>
                </a:solidFill>
                <a:effectLst/>
                <a:latin typeface="Times New Roman" panose="02020603050405020304" pitchFamily="18" charset="0"/>
              </a:rPr>
              <a:t>Analysing two ordinal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EF2F89-556C-5AE7-A75F-8534D5C22787}"/>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a potential relationship between two ordinal variables, the following steps are done.</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heat map.</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Goodman-Kruskal Gamma.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41C47DCF-82E1-F1CF-20B9-92084D82856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D97E064-5377-6913-6F71-CF316E65018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58340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328F-1D93-FB40-170D-2386A9203C31}"/>
              </a:ext>
            </a:extLst>
          </p:cNvPr>
          <p:cNvSpPr>
            <a:spLocks noGrp="1"/>
          </p:cNvSpPr>
          <p:nvPr>
            <p:ph type="title"/>
          </p:nvPr>
        </p:nvSpPr>
        <p:spPr>
          <a:xfrm>
            <a:off x="974452" y="1356303"/>
            <a:ext cx="9779183" cy="661164"/>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an ordinal and a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D67268-BCBA-1743-FA89-C503429A92C6}"/>
              </a:ext>
            </a:extLst>
          </p:cNvPr>
          <p:cNvSpPr>
            <a:spLocks noGrp="1"/>
          </p:cNvSpPr>
          <p:nvPr>
            <p:ph idx="1"/>
          </p:nvPr>
        </p:nvSpPr>
        <p:spPr>
          <a:xfrm>
            <a:off x="974452" y="1479506"/>
            <a:ext cx="9779182" cy="3366815"/>
          </a:xfrm>
        </p:spPr>
        <p:txBody>
          <a:bodyPr/>
          <a:lstStyle/>
          <a:p>
            <a:pPr algn="l"/>
            <a:r>
              <a:rPr lang="en-US" b="0" i="0" dirty="0">
                <a:solidFill>
                  <a:srgbClr val="000000"/>
                </a:solidFill>
                <a:effectLst/>
                <a:latin typeface="Times New Roman" panose="02020603050405020304" pitchFamily="18" charset="0"/>
              </a:rPr>
              <a:t>If you have an ordinal and a scale variable you might want to know if there is a relationship between the two. This can be done using the following steps:</a:t>
            </a:r>
          </a:p>
          <a:p>
            <a:pPr algn="l"/>
            <a:r>
              <a:rPr lang="en-US" b="0" i="0" dirty="0">
                <a:solidFill>
                  <a:srgbClr val="000000"/>
                </a:solidFill>
                <a:effectLst/>
                <a:latin typeface="Times New Roman" panose="02020603050405020304" pitchFamily="18" charset="0"/>
              </a:rPr>
              <a:t>1) Get an impression of the sample data by determining some measurements (means and standard deviations)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split histogram or side-by-side box-plot.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Spearman's rho.</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8168461D-D995-9229-EB72-6F023DEEFF4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AC53F3-AD04-6189-FB3D-61F122D0ADB9}"/>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579391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77DA-A8F5-862C-6CC7-2FAD49EADA56}"/>
              </a:ext>
            </a:extLst>
          </p:cNvPr>
          <p:cNvSpPr>
            <a:spLocks noGrp="1"/>
          </p:cNvSpPr>
          <p:nvPr>
            <p:ph type="title"/>
          </p:nvPr>
        </p:nvSpPr>
        <p:spPr>
          <a:xfrm>
            <a:off x="1167492" y="381001"/>
            <a:ext cx="9779183" cy="1010920"/>
          </a:xfrm>
        </p:spPr>
        <p:txBody>
          <a:bodyPr/>
          <a:lstStyle/>
          <a:p>
            <a:r>
              <a:rPr lang="en-IN" b="1" i="0" dirty="0">
                <a:solidFill>
                  <a:srgbClr val="000000"/>
                </a:solidFill>
                <a:effectLst/>
                <a:latin typeface="Times New Roman" panose="02020603050405020304" pitchFamily="18" charset="0"/>
              </a:rPr>
              <a:t>Analysing two scale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06B508-3813-68CF-C7BE-C778B378BCF0}"/>
              </a:ext>
            </a:extLst>
          </p:cNvPr>
          <p:cNvSpPr>
            <a:spLocks noGrp="1"/>
          </p:cNvSpPr>
          <p:nvPr>
            <p:ph idx="1"/>
          </p:nvPr>
        </p:nvSpPr>
        <p:spPr>
          <a:xfrm>
            <a:off x="1167493" y="1021787"/>
            <a:ext cx="9779182" cy="3366815"/>
          </a:xfrm>
        </p:spPr>
        <p:txBody>
          <a:bodyPr/>
          <a:lstStyle/>
          <a:p>
            <a:pPr algn="l"/>
            <a:r>
              <a:rPr lang="en-US" b="0" i="0" dirty="0">
                <a:solidFill>
                  <a:srgbClr val="000000"/>
                </a:solidFill>
                <a:effectLst/>
                <a:latin typeface="Times New Roman" panose="02020603050405020304" pitchFamily="18" charset="0"/>
              </a:rPr>
              <a:t>With two scale variables there are two options. Either you might want to know if there is a relationship (correlation) between the two, or if there is a difference in average between the two. </a:t>
            </a: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two scale variables on a possible relationship the following steps will be taken:</a:t>
            </a:r>
          </a:p>
          <a:p>
            <a:pPr algn="l"/>
            <a:r>
              <a:rPr lang="en-US" b="0" i="0" dirty="0">
                <a:solidFill>
                  <a:srgbClr val="000000"/>
                </a:solidFill>
                <a:effectLst/>
                <a:latin typeface="Times New Roman" panose="02020603050405020304" pitchFamily="18" charset="0"/>
              </a:rPr>
              <a:t>1) Get an impression for each of the variables by determining the mean and standard deviation for each.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results using a scatter 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Use the Pearson product-moment correlation coefficient to determine if, and the direction of a </a:t>
            </a:r>
            <a:r>
              <a:rPr lang="en-US" b="0" i="0" dirty="0" err="1">
                <a:solidFill>
                  <a:srgbClr val="000000"/>
                </a:solidFill>
                <a:effectLst/>
                <a:latin typeface="Times New Roman" panose="02020603050405020304" pitchFamily="18" charset="0"/>
              </a:rPr>
              <a:t>lineair</a:t>
            </a:r>
            <a:r>
              <a:rPr lang="en-US" b="0" i="0" dirty="0">
                <a:solidFill>
                  <a:srgbClr val="000000"/>
                </a:solidFill>
                <a:effectLst/>
                <a:latin typeface="Times New Roman" panose="02020603050405020304" pitchFamily="18" charset="0"/>
              </a:rPr>
              <a:t> relationship, and the determination coefficient for the strength.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all parts up in one report.</a:t>
            </a:r>
          </a:p>
          <a:p>
            <a:endParaRPr lang="en-IN" dirty="0"/>
          </a:p>
        </p:txBody>
      </p:sp>
      <p:sp>
        <p:nvSpPr>
          <p:cNvPr id="4" name="Footer Placeholder 3">
            <a:extLst>
              <a:ext uri="{FF2B5EF4-FFF2-40B4-BE49-F238E27FC236}">
                <a16:creationId xmlns:a16="http://schemas.microsoft.com/office/drawing/2014/main" id="{C6F6D4EF-A57F-2CE4-7F8F-132259230C0E}"/>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12F05A-3E11-80C4-168D-F2A67AA2566B}"/>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49843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77C-DD5E-D14F-6275-EE28443D6EEA}"/>
              </a:ext>
            </a:extLst>
          </p:cNvPr>
          <p:cNvSpPr>
            <a:spLocks noGrp="1"/>
          </p:cNvSpPr>
          <p:nvPr>
            <p:ph type="title"/>
          </p:nvPr>
        </p:nvSpPr>
        <p:spPr/>
        <p:txBody>
          <a:bodyPr/>
          <a:lstStyle/>
          <a:p>
            <a:r>
              <a:rPr lang="en-IN" dirty="0"/>
              <a:t>Assignment</a:t>
            </a:r>
          </a:p>
        </p:txBody>
      </p:sp>
      <p:sp>
        <p:nvSpPr>
          <p:cNvPr id="4" name="Footer Placeholder 3">
            <a:extLst>
              <a:ext uri="{FF2B5EF4-FFF2-40B4-BE49-F238E27FC236}">
                <a16:creationId xmlns:a16="http://schemas.microsoft.com/office/drawing/2014/main" id="{3F827D3E-AAD2-7364-D8A5-CABF3D9A9A7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384ACC0-0A30-BCB3-D7D2-B151DCDD7DB7}"/>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6" name="Rectangle 1">
            <a:extLst>
              <a:ext uri="{FF2B5EF4-FFF2-40B4-BE49-F238E27FC236}">
                <a16:creationId xmlns:a16="http://schemas.microsoft.com/office/drawing/2014/main" id="{FCB3EE2E-BAD7-EE03-0C8C-E9F8E6CA4B9A}"/>
              </a:ext>
            </a:extLst>
          </p:cNvPr>
          <p:cNvSpPr>
            <a:spLocks noGrp="1" noChangeArrowheads="1"/>
          </p:cNvSpPr>
          <p:nvPr>
            <p:ph idx="1"/>
          </p:nvPr>
        </p:nvSpPr>
        <p:spPr bwMode="auto">
          <a:xfrm>
            <a:off x="1167493" y="2131214"/>
            <a:ext cx="91550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from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sklearn.datasets</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import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fetch_california_housing</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X, y =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fetch_california_housing</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return_X_y</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=True,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as_frame</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=True)</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X</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y</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Which column in X has significant relationship with y and calculate effect size and positive/negative/neutral</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5212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table of information&#10;&#10;Description automatically generated with medium confidence">
            <a:extLst>
              <a:ext uri="{FF2B5EF4-FFF2-40B4-BE49-F238E27FC236}">
                <a16:creationId xmlns:a16="http://schemas.microsoft.com/office/drawing/2014/main" id="{8A60A9E7-E35D-064B-19D0-5B069BBF721F}"/>
              </a:ext>
            </a:extLst>
          </p:cNvPr>
          <p:cNvPicPr>
            <a:picLocks noGrp="1" noChangeAspect="1"/>
          </p:cNvPicPr>
          <p:nvPr>
            <p:ph idx="1"/>
          </p:nvPr>
        </p:nvPicPr>
        <p:blipFill>
          <a:blip r:embed="rId2"/>
          <a:stretch>
            <a:fillRect/>
          </a:stretch>
        </p:blipFill>
        <p:spPr>
          <a:xfrm>
            <a:off x="1290320" y="-9824"/>
            <a:ext cx="8615680" cy="6833803"/>
          </a:xfrm>
        </p:spPr>
      </p:pic>
      <p:sp>
        <p:nvSpPr>
          <p:cNvPr id="4" name="Footer Placeholder 3">
            <a:extLst>
              <a:ext uri="{FF2B5EF4-FFF2-40B4-BE49-F238E27FC236}">
                <a16:creationId xmlns:a16="http://schemas.microsoft.com/office/drawing/2014/main" id="{60A8B246-6615-F962-21DE-459F7F07CF19}"/>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F1A90C4-F4D7-B53D-3767-79D69A6670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4030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481C9-CA72-448F-69AA-B11F472F750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BC38D6-C949-8906-AF53-92B998CB80FA}"/>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C1289C2-8851-F2E5-17C6-E5AA8338CE3E}"/>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8" name="Picture 7" descr="A white grid with black text&#10;&#10;Description automatically generated">
            <a:extLst>
              <a:ext uri="{FF2B5EF4-FFF2-40B4-BE49-F238E27FC236}">
                <a16:creationId xmlns:a16="http://schemas.microsoft.com/office/drawing/2014/main" id="{12794651-297A-F94B-4DD6-C5E1E45C9A46}"/>
              </a:ext>
            </a:extLst>
          </p:cNvPr>
          <p:cNvPicPr>
            <a:picLocks noChangeAspect="1"/>
          </p:cNvPicPr>
          <p:nvPr/>
        </p:nvPicPr>
        <p:blipFill>
          <a:blip r:embed="rId2"/>
          <a:stretch>
            <a:fillRect/>
          </a:stretch>
        </p:blipFill>
        <p:spPr>
          <a:xfrm>
            <a:off x="1231431" y="136524"/>
            <a:ext cx="8466199" cy="6721475"/>
          </a:xfrm>
          <a:prstGeom prst="rect">
            <a:avLst/>
          </a:prstGeom>
        </p:spPr>
      </p:pic>
    </p:spTree>
    <p:extLst>
      <p:ext uri="{BB962C8B-B14F-4D97-AF65-F5344CB8AC3E}">
        <p14:creationId xmlns:p14="http://schemas.microsoft.com/office/powerpoint/2010/main" val="146187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71A1-9768-B473-6674-7D779A16A22E}"/>
              </a:ext>
            </a:extLst>
          </p:cNvPr>
          <p:cNvSpPr>
            <a:spLocks noGrp="1"/>
          </p:cNvSpPr>
          <p:nvPr>
            <p:ph type="title"/>
          </p:nvPr>
        </p:nvSpPr>
        <p:spPr>
          <a:xfrm>
            <a:off x="1167492" y="381001"/>
            <a:ext cx="9779183" cy="365126"/>
          </a:xfrm>
        </p:spPr>
        <p:txBody>
          <a:bodyPr/>
          <a:lstStyle/>
          <a:p>
            <a:r>
              <a:rPr lang="en-IN" dirty="0"/>
              <a:t>Paired tests - Nominal</a:t>
            </a:r>
          </a:p>
        </p:txBody>
      </p:sp>
      <p:sp>
        <p:nvSpPr>
          <p:cNvPr id="4" name="Footer Placeholder 3">
            <a:extLst>
              <a:ext uri="{FF2B5EF4-FFF2-40B4-BE49-F238E27FC236}">
                <a16:creationId xmlns:a16="http://schemas.microsoft.com/office/drawing/2014/main" id="{905B53DA-8FA0-13CE-584E-42AE90C1424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7585D83-E3DE-C8E8-EBD6-A3BFDBD1BE3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6" name="TextBox 5">
            <a:extLst>
              <a:ext uri="{FF2B5EF4-FFF2-40B4-BE49-F238E27FC236}">
                <a16:creationId xmlns:a16="http://schemas.microsoft.com/office/drawing/2014/main" id="{409E3A8B-4E79-B650-EE0B-553F2AAD599A}"/>
              </a:ext>
            </a:extLst>
          </p:cNvPr>
          <p:cNvSpPr txBox="1"/>
          <p:nvPr/>
        </p:nvSpPr>
        <p:spPr>
          <a:xfrm>
            <a:off x="1171836" y="1305341"/>
            <a:ext cx="8981440" cy="4247317"/>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Let's say you asked people which brand they prefer out of five (labelled A till E), then show them a commercial and ask the same question again.</a:t>
            </a: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D0D0D"/>
                </a:solidFill>
                <a:effectLst/>
                <a:latin typeface="Söhne"/>
              </a:rPr>
              <a:t>Suppose you have data on the scores of the same group of students before and after the intervention</a:t>
            </a:r>
            <a:endParaRPr lang="en-US" b="0" i="0" dirty="0">
              <a:solidFill>
                <a:srgbClr val="000000"/>
              </a:solidFill>
              <a:effectLst/>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D0D0D"/>
                </a:solidFill>
                <a:effectLst/>
                <a:latin typeface="Söhne"/>
              </a:rPr>
              <a:t>Does participation in a workshop significantly improve students' understanding of a particular subject?</a:t>
            </a:r>
            <a:endParaRPr lang="en-US" b="0" i="0" dirty="0">
              <a:solidFill>
                <a:srgbClr val="000000"/>
              </a:solidFill>
              <a:effectLst/>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 a company asked customers to rate their image of the company on a scale of 0 to 100, then showed them a commercial and asked the same question again.</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a company would like to know if there is a relation between the current salaries, and the beginning salaries.</a:t>
            </a:r>
            <a:endParaRPr lang="en-IN" dirty="0"/>
          </a:p>
        </p:txBody>
      </p:sp>
    </p:spTree>
    <p:extLst>
      <p:ext uri="{BB962C8B-B14F-4D97-AF65-F5344CB8AC3E}">
        <p14:creationId xmlns:p14="http://schemas.microsoft.com/office/powerpoint/2010/main" val="398066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B567-0627-E26C-28AC-BEE2E32D750E}"/>
              </a:ext>
            </a:extLst>
          </p:cNvPr>
          <p:cNvSpPr>
            <a:spLocks noGrp="1"/>
          </p:cNvSpPr>
          <p:nvPr>
            <p:ph type="title"/>
          </p:nvPr>
        </p:nvSpPr>
        <p:spPr>
          <a:xfrm>
            <a:off x="1167492" y="381001"/>
            <a:ext cx="9779183" cy="431800"/>
          </a:xfrm>
        </p:spPr>
        <p:txBody>
          <a:bodyPr/>
          <a:lstStyle/>
          <a:p>
            <a:r>
              <a:rPr lang="en-IN" dirty="0"/>
              <a:t>Paired tests - Nominal</a:t>
            </a:r>
          </a:p>
        </p:txBody>
      </p:sp>
      <p:sp>
        <p:nvSpPr>
          <p:cNvPr id="3" name="Content Placeholder 2">
            <a:extLst>
              <a:ext uri="{FF2B5EF4-FFF2-40B4-BE49-F238E27FC236}">
                <a16:creationId xmlns:a16="http://schemas.microsoft.com/office/drawing/2014/main" id="{E681B735-28B6-CB79-4890-C182E54835EC}"/>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The analysis is split into a few different steps:</a:t>
            </a:r>
          </a:p>
          <a:p>
            <a:pPr marL="514350" indent="-514350" algn="l">
              <a:buAutoNum type="arabicParenR"/>
            </a:pPr>
            <a:r>
              <a:rPr lang="en-US" b="0" i="0" dirty="0">
                <a:solidFill>
                  <a:srgbClr val="000000"/>
                </a:solidFill>
                <a:effectLst/>
                <a:latin typeface="Times New Roman" panose="02020603050405020304" pitchFamily="18" charset="0"/>
              </a:rPr>
              <a:t>Get an impression of the sample data by creating a cross table</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in a clustered bar-chart</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Perform a test (</a:t>
            </a:r>
            <a:r>
              <a:rPr lang="en-US" b="0" i="0" dirty="0" err="1">
                <a:solidFill>
                  <a:srgbClr val="000000"/>
                </a:solidFill>
                <a:effectLst/>
                <a:latin typeface="Times New Roman" panose="02020603050405020304" pitchFamily="18" charset="0"/>
              </a:rPr>
              <a:t>Bhapkar</a:t>
            </a:r>
            <a:r>
              <a:rPr lang="en-US" b="0" i="0" dirty="0">
                <a:solidFill>
                  <a:srgbClr val="000000"/>
                </a:solidFill>
                <a:effectLst/>
                <a:latin typeface="Times New Roman" panose="02020603050405020304" pitchFamily="18" charset="0"/>
              </a:rPr>
              <a:t> or Bowker) to say something about the population.</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findings.</a:t>
            </a:r>
          </a:p>
          <a:p>
            <a:endParaRPr lang="en-IN" dirty="0"/>
          </a:p>
        </p:txBody>
      </p:sp>
      <p:sp>
        <p:nvSpPr>
          <p:cNvPr id="4" name="Footer Placeholder 3">
            <a:extLst>
              <a:ext uri="{FF2B5EF4-FFF2-40B4-BE49-F238E27FC236}">
                <a16:creationId xmlns:a16="http://schemas.microsoft.com/office/drawing/2014/main" id="{51B08CA3-B59E-E469-0388-39B072E7BD3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B9C8CA-6191-B5E3-75A5-5440B5AFF025}"/>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418121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EC7D-9AC3-A716-B97F-A5081F0F1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15C96-EEFA-8E24-5A8A-4E806C728464}"/>
              </a:ext>
            </a:extLst>
          </p:cNvPr>
          <p:cNvSpPr>
            <a:spLocks noGrp="1"/>
          </p:cNvSpPr>
          <p:nvPr>
            <p:ph type="title"/>
          </p:nvPr>
        </p:nvSpPr>
        <p:spPr>
          <a:xfrm>
            <a:off x="1167492" y="381001"/>
            <a:ext cx="9779183" cy="431800"/>
          </a:xfrm>
        </p:spPr>
        <p:txBody>
          <a:bodyPr/>
          <a:lstStyle/>
          <a:p>
            <a:r>
              <a:rPr lang="en-IN" dirty="0"/>
              <a:t>Paired tests - Ordinal</a:t>
            </a:r>
          </a:p>
        </p:txBody>
      </p:sp>
      <p:sp>
        <p:nvSpPr>
          <p:cNvPr id="3" name="Content Placeholder 2">
            <a:extLst>
              <a:ext uri="{FF2B5EF4-FFF2-40B4-BE49-F238E27FC236}">
                <a16:creationId xmlns:a16="http://schemas.microsoft.com/office/drawing/2014/main" id="{C82B92CE-F826-73FB-79B6-64AF9BC18361}"/>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If you have two ordinal variables that use the same categories you might either be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interested in knowing if there are changes (differences) between the two</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(e.g. did many people agree with the first, but disagreed with the other). </a:t>
            </a:r>
            <a:endParaRPr lang="en-IN" dirty="0"/>
          </a:p>
        </p:txBody>
      </p:sp>
      <p:sp>
        <p:nvSpPr>
          <p:cNvPr id="4" name="Footer Placeholder 3">
            <a:extLst>
              <a:ext uri="{FF2B5EF4-FFF2-40B4-BE49-F238E27FC236}">
                <a16:creationId xmlns:a16="http://schemas.microsoft.com/office/drawing/2014/main" id="{F576F28D-D9DA-73B7-4AD0-E43947F7FC2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F5B809D-3A95-D6D7-D5D9-295CC8A18F58}"/>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7873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37EFF-A64A-006F-8DAA-61B72BC3D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C1BBE-4060-A0D0-257C-ABA5749581DC}"/>
              </a:ext>
            </a:extLst>
          </p:cNvPr>
          <p:cNvSpPr>
            <a:spLocks noGrp="1"/>
          </p:cNvSpPr>
          <p:nvPr>
            <p:ph type="title"/>
          </p:nvPr>
        </p:nvSpPr>
        <p:spPr>
          <a:xfrm>
            <a:off x="1167492" y="381001"/>
            <a:ext cx="9779183" cy="431800"/>
          </a:xfrm>
        </p:spPr>
        <p:txBody>
          <a:bodyPr/>
          <a:lstStyle/>
          <a:p>
            <a:r>
              <a:rPr lang="en-IN" dirty="0"/>
              <a:t>Paired tests - Ordinal</a:t>
            </a:r>
          </a:p>
        </p:txBody>
      </p:sp>
      <p:sp>
        <p:nvSpPr>
          <p:cNvPr id="3" name="Content Placeholder 2">
            <a:extLst>
              <a:ext uri="{FF2B5EF4-FFF2-40B4-BE49-F238E27FC236}">
                <a16:creationId xmlns:a16="http://schemas.microsoft.com/office/drawing/2014/main" id="{376EEE34-E8E1-148F-79F4-0DE4A22C88E7}"/>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To test for a difference we will use the following steps:</a:t>
            </a:r>
          </a:p>
          <a:p>
            <a:pPr algn="l"/>
            <a:r>
              <a:rPr lang="en-US" b="0" i="0" dirty="0">
                <a:solidFill>
                  <a:srgbClr val="000000"/>
                </a:solidFill>
                <a:effectLst/>
                <a:latin typeface="Times New Roman" panose="02020603050405020304" pitchFamily="18" charset="0"/>
              </a:rPr>
              <a:t>1) Start with getting an impression from the sample data by creating a cross table and determining the median for each variable.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are any differences perhaps also in the population using a Wilcoxon signed rank test and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determine the magnitude of the difference using an effect size measure.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the results to create a report.</a:t>
            </a:r>
          </a:p>
        </p:txBody>
      </p:sp>
      <p:sp>
        <p:nvSpPr>
          <p:cNvPr id="4" name="Footer Placeholder 3">
            <a:extLst>
              <a:ext uri="{FF2B5EF4-FFF2-40B4-BE49-F238E27FC236}">
                <a16:creationId xmlns:a16="http://schemas.microsoft.com/office/drawing/2014/main" id="{98C05269-4248-9885-EDAF-32547542E2D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285D84B-0D61-B64C-2CFA-94FBB395FABF}"/>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2578247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C0F1-D1DD-1024-F590-5B1D0A12C7AE}"/>
              </a:ext>
            </a:extLst>
          </p:cNvPr>
          <p:cNvSpPr>
            <a:spLocks noGrp="1"/>
          </p:cNvSpPr>
          <p:nvPr>
            <p:ph type="title"/>
          </p:nvPr>
        </p:nvSpPr>
        <p:spPr>
          <a:xfrm>
            <a:off x="1167492" y="381001"/>
            <a:ext cx="9779183" cy="360680"/>
          </a:xfrm>
        </p:spPr>
        <p:txBody>
          <a:bodyPr/>
          <a:lstStyle/>
          <a:p>
            <a:r>
              <a:rPr lang="en-IN" dirty="0"/>
              <a:t>Paired tests - Scale</a:t>
            </a:r>
          </a:p>
        </p:txBody>
      </p:sp>
      <p:sp>
        <p:nvSpPr>
          <p:cNvPr id="3" name="Content Placeholder 2">
            <a:extLst>
              <a:ext uri="{FF2B5EF4-FFF2-40B4-BE49-F238E27FC236}">
                <a16:creationId xmlns:a16="http://schemas.microsoft.com/office/drawing/2014/main" id="{94030A8B-90CD-DF5A-2082-53990C2A6D0F}"/>
              </a:ext>
            </a:extLst>
          </p:cNvPr>
          <p:cNvSpPr>
            <a:spLocks noGrp="1"/>
          </p:cNvSpPr>
          <p:nvPr>
            <p:ph idx="1"/>
          </p:nvPr>
        </p:nvSpPr>
        <p:spPr>
          <a:xfrm>
            <a:off x="374094" y="741681"/>
            <a:ext cx="9779182" cy="3366815"/>
          </a:xfrm>
        </p:spPr>
        <p:txBody>
          <a:bodyPr/>
          <a:lstStyle/>
          <a:p>
            <a:pPr algn="l"/>
            <a:r>
              <a:rPr lang="en-US" b="0" i="0" dirty="0">
                <a:solidFill>
                  <a:srgbClr val="000000"/>
                </a:solidFill>
                <a:effectLst/>
                <a:latin typeface="Times New Roman" panose="02020603050405020304" pitchFamily="18" charset="0"/>
              </a:rPr>
              <a:t>If you have two scale variables you might either be interested if the average is different between the two.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if the means (averages) are different between two scale variables, we can go over the following steps:</a:t>
            </a:r>
          </a:p>
          <a:p>
            <a:pPr algn="l"/>
            <a:r>
              <a:rPr lang="en-US" b="0" i="0" dirty="0">
                <a:solidFill>
                  <a:srgbClr val="000000"/>
                </a:solidFill>
                <a:effectLst/>
                <a:latin typeface="Times New Roman" panose="02020603050405020304" pitchFamily="18" charset="0"/>
              </a:rPr>
              <a:t>1) Get an impression from the sample data by determining some descriptive measurements (mean and standard deviation).</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creating a scatterplot from the two variables and/or a histogram of the differences.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there the difference in sample means could also occur in the population, and the effect size that goes with it.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findings in one report.</a:t>
            </a:r>
          </a:p>
          <a:p>
            <a:endParaRPr lang="en-IN" dirty="0"/>
          </a:p>
        </p:txBody>
      </p:sp>
      <p:sp>
        <p:nvSpPr>
          <p:cNvPr id="4" name="Footer Placeholder 3">
            <a:extLst>
              <a:ext uri="{FF2B5EF4-FFF2-40B4-BE49-F238E27FC236}">
                <a16:creationId xmlns:a16="http://schemas.microsoft.com/office/drawing/2014/main" id="{14F4B7F1-0979-B87D-98FD-84288EB6966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B31B536-F9D7-73CE-5D48-C3AAA2AB7E6A}"/>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712889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DBE75-9BF4-8C9B-AE2A-6131104FD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87B7E-147F-A353-8070-8F0D83C41A51}"/>
              </a:ext>
            </a:extLst>
          </p:cNvPr>
          <p:cNvSpPr>
            <a:spLocks noGrp="1"/>
          </p:cNvSpPr>
          <p:nvPr>
            <p:ph type="title"/>
          </p:nvPr>
        </p:nvSpPr>
        <p:spPr>
          <a:xfrm>
            <a:off x="1167493" y="289560"/>
            <a:ext cx="9779183" cy="1325563"/>
          </a:xfrm>
        </p:spPr>
        <p:txBody>
          <a:bodyPr/>
          <a:lstStyle/>
          <a:p>
            <a:r>
              <a:rPr lang="en-IN" dirty="0"/>
              <a:t>Paired tests - Binary</a:t>
            </a:r>
          </a:p>
        </p:txBody>
      </p:sp>
      <p:sp>
        <p:nvSpPr>
          <p:cNvPr id="3" name="Content Placeholder 2">
            <a:extLst>
              <a:ext uri="{FF2B5EF4-FFF2-40B4-BE49-F238E27FC236}">
                <a16:creationId xmlns:a16="http://schemas.microsoft.com/office/drawing/2014/main" id="{4A3128EC-6693-5C24-478F-BA7B0FEF1927}"/>
              </a:ext>
            </a:extLst>
          </p:cNvPr>
          <p:cNvSpPr>
            <a:spLocks noGrp="1"/>
          </p:cNvSpPr>
          <p:nvPr>
            <p:ph idx="1"/>
          </p:nvPr>
        </p:nvSpPr>
        <p:spPr/>
        <p:txBody>
          <a:bodyPr/>
          <a:lstStyle/>
          <a:p>
            <a:pPr algn="l" fontAlgn="base"/>
            <a:r>
              <a:rPr lang="en-US" b="1" i="0" dirty="0" err="1">
                <a:solidFill>
                  <a:srgbClr val="000000"/>
                </a:solidFill>
                <a:effectLst/>
                <a:latin typeface="inherit"/>
              </a:rPr>
              <a:t>McNemar’s</a:t>
            </a:r>
            <a:r>
              <a:rPr lang="en-US" b="1" i="0" dirty="0">
                <a:solidFill>
                  <a:srgbClr val="000000"/>
                </a:solidFill>
                <a:effectLst/>
                <a:latin typeface="inherit"/>
              </a:rPr>
              <a:t> Test </a:t>
            </a:r>
            <a:r>
              <a:rPr lang="en-US" b="0" i="0" dirty="0">
                <a:solidFill>
                  <a:srgbClr val="000000"/>
                </a:solidFill>
                <a:effectLst/>
                <a:latin typeface="Helvetica" panose="020B0604020202020204" pitchFamily="34" charset="0"/>
              </a:rPr>
              <a:t>is used to determine if there is a statistically significant difference in proportions between paired data.</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This tutorial explains how to perform </a:t>
            </a:r>
            <a:r>
              <a:rPr lang="en-US" b="0" i="0" dirty="0" err="1">
                <a:solidFill>
                  <a:srgbClr val="000000"/>
                </a:solidFill>
                <a:effectLst/>
                <a:latin typeface="Helvetica" panose="020B0604020202020204" pitchFamily="34" charset="0"/>
              </a:rPr>
              <a:t>McNemar’s</a:t>
            </a:r>
            <a:r>
              <a:rPr lang="en-US" b="0" i="0" dirty="0">
                <a:solidFill>
                  <a:srgbClr val="000000"/>
                </a:solidFill>
                <a:effectLst/>
                <a:latin typeface="Helvetica" panose="020B0604020202020204" pitchFamily="34" charset="0"/>
              </a:rPr>
              <a:t> Test in Python.</a:t>
            </a:r>
            <a:endParaRPr lang="en-US" b="0" i="0" dirty="0">
              <a:solidFill>
                <a:srgbClr val="3D3D3D"/>
              </a:solidFill>
              <a:effectLst/>
              <a:latin typeface="Lato" panose="020F0502020204030203" pitchFamily="34" charset="0"/>
            </a:endParaRPr>
          </a:p>
          <a:p>
            <a:pPr algn="l" fontAlgn="base"/>
            <a:r>
              <a:rPr lang="en-US" b="1" i="0" dirty="0">
                <a:solidFill>
                  <a:srgbClr val="000000"/>
                </a:solidFill>
                <a:effectLst/>
                <a:latin typeface="inherit"/>
              </a:rPr>
              <a:t>Example: </a:t>
            </a:r>
            <a:r>
              <a:rPr lang="en-US" b="1" i="0" dirty="0" err="1">
                <a:solidFill>
                  <a:srgbClr val="000000"/>
                </a:solidFill>
                <a:effectLst/>
                <a:latin typeface="inherit"/>
              </a:rPr>
              <a:t>McNemar’s</a:t>
            </a:r>
            <a:r>
              <a:rPr lang="en-US" b="1" i="0" dirty="0">
                <a:solidFill>
                  <a:srgbClr val="000000"/>
                </a:solidFill>
                <a:effectLst/>
                <a:latin typeface="inherit"/>
              </a:rPr>
              <a:t> Test in Python</a:t>
            </a:r>
            <a:endParaRPr lang="en-US" b="1" i="0" dirty="0">
              <a:solidFill>
                <a:srgbClr val="020202"/>
              </a:solidFill>
              <a:effectLst/>
              <a:latin typeface="Montserrat" panose="00000500000000000000" pitchFamily="2" charset="0"/>
            </a:endParaRPr>
          </a:p>
          <a:p>
            <a:pPr algn="l" fontAlgn="base"/>
            <a:r>
              <a:rPr lang="en-US" b="0" i="0" dirty="0">
                <a:solidFill>
                  <a:srgbClr val="000000"/>
                </a:solidFill>
                <a:effectLst/>
                <a:latin typeface="Helvetica" panose="020B0604020202020204" pitchFamily="34" charset="0"/>
              </a:rPr>
              <a:t>Suppose researchers want to know if a certain marketing video can change people’s opinion of a particular law. They survey 100 people to find out if they do or do not support the law. Then, they show all 100 people the marketing video and survey them again once the video is over.</a:t>
            </a:r>
            <a:endParaRPr lang="en-US" b="0" i="0" dirty="0">
              <a:solidFill>
                <a:srgbClr val="3D3D3D"/>
              </a:solidFill>
              <a:effectLst/>
              <a:latin typeface="Lato" panose="020F0502020204030203" pitchFamily="34" charset="0"/>
            </a:endParaRPr>
          </a:p>
          <a:p>
            <a:endParaRPr lang="en-IN" dirty="0"/>
          </a:p>
        </p:txBody>
      </p:sp>
      <p:sp>
        <p:nvSpPr>
          <p:cNvPr id="4" name="Footer Placeholder 3">
            <a:extLst>
              <a:ext uri="{FF2B5EF4-FFF2-40B4-BE49-F238E27FC236}">
                <a16:creationId xmlns:a16="http://schemas.microsoft.com/office/drawing/2014/main" id="{82299428-E3E4-5C19-8D98-ABFC1F57604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9002448-A7E2-5BE8-3B73-55F2F2EFEE9A}"/>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2830244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2302</TotalTime>
  <Words>3276</Words>
  <Application>Microsoft Office PowerPoint</Application>
  <PresentationFormat>Widescreen</PresentationFormat>
  <Paragraphs>244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Helvetica</vt:lpstr>
      <vt:lpstr>inherit</vt:lpstr>
      <vt:lpstr>Lato</vt:lpstr>
      <vt:lpstr>Montserrat</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example</vt:lpstr>
      <vt:lpstr>Analysing a single variable </vt:lpstr>
      <vt:lpstr>Analysing a single nominal variable  </vt:lpstr>
      <vt:lpstr>Analysing a single nominal variable  </vt:lpstr>
      <vt:lpstr>Analysing a single ordinal variable   </vt:lpstr>
      <vt:lpstr>Analysing a single ordinal variable   </vt:lpstr>
      <vt:lpstr>Analysing a single scale variable</vt:lpstr>
      <vt:lpstr>Analysing a single scale variable</vt:lpstr>
      <vt:lpstr>Analysing Binary vs. Binary (unpaired/independent) variables</vt:lpstr>
      <vt:lpstr>Analysing Binary vs. ordinal  (unpaired/independent) variables</vt:lpstr>
      <vt:lpstr>Analysing Binary vs. ordinal  (unpaired/independent) variables</vt:lpstr>
      <vt:lpstr>Analysing a binary vs. scale variable </vt:lpstr>
      <vt:lpstr>Analysing two nominal variables</vt:lpstr>
      <vt:lpstr>Analysing a nominal and ordinal variable</vt:lpstr>
      <vt:lpstr>Analysing two ordinal variables </vt:lpstr>
      <vt:lpstr>Analysing an ordinal and a scale variable </vt:lpstr>
      <vt:lpstr>Analysing two scale variables </vt:lpstr>
      <vt:lpstr>Assignment</vt:lpstr>
      <vt:lpstr>PowerPoint Presentation</vt:lpstr>
      <vt:lpstr>PowerPoint Presentation</vt:lpstr>
      <vt:lpstr>Paired tests - Nominal</vt:lpstr>
      <vt:lpstr>Paired tests - Nominal</vt:lpstr>
      <vt:lpstr>Paired tests - Ordinal</vt:lpstr>
      <vt:lpstr>Paired tests - Ordinal</vt:lpstr>
      <vt:lpstr>Paired tests - Scale</vt:lpstr>
      <vt:lpstr>Paired tests - Binary</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60</cp:revision>
  <dcterms:created xsi:type="dcterms:W3CDTF">2024-01-22T05:02:41Z</dcterms:created>
  <dcterms:modified xsi:type="dcterms:W3CDTF">2024-02-17T05:09:39Z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