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sldIdLst>
    <p:sldId id="279" r:id="rId5"/>
    <p:sldId id="280" r:id="rId6"/>
    <p:sldId id="283" r:id="rId7"/>
    <p:sldId id="285" r:id="rId8"/>
    <p:sldId id="293" r:id="rId9"/>
    <p:sldId id="294" r:id="rId10"/>
    <p:sldId id="303" r:id="rId11"/>
    <p:sldId id="308" r:id="rId12"/>
    <p:sldId id="314" r:id="rId13"/>
    <p:sldId id="318" r:id="rId14"/>
    <p:sldId id="323" r:id="rId15"/>
    <p:sldId id="328" r:id="rId16"/>
    <p:sldId id="330" r:id="rId17"/>
    <p:sldId id="337" r:id="rId18"/>
    <p:sldId id="339" r:id="rId19"/>
    <p:sldId id="346" r:id="rId20"/>
    <p:sldId id="345" r:id="rId21"/>
    <p:sldId id="350" r:id="rId22"/>
    <p:sldId id="352" r:id="rId23"/>
    <p:sldId id="354" r:id="rId24"/>
    <p:sldId id="357" r:id="rId25"/>
    <p:sldId id="358" r:id="rId26"/>
    <p:sldId id="359" r:id="rId27"/>
    <p:sldId id="360" r:id="rId28"/>
    <p:sldId id="355" r:id="rId29"/>
    <p:sldId id="356" r:id="rId30"/>
    <p:sldId id="361" r:id="rId31"/>
    <p:sldId id="362" r:id="rId32"/>
    <p:sldId id="363" r:id="rId33"/>
    <p:sldId id="364" r:id="rId34"/>
    <p:sldId id="365" r:id="rId35"/>
    <p:sldId id="366" r:id="rId36"/>
    <p:sldId id="367" r:id="rId37"/>
    <p:sldId id="368" r:id="rId38"/>
    <p:sldId id="369" r:id="rId39"/>
    <p:sldId id="256" r:id="rId40"/>
    <p:sldId id="27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2/18/2024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2/18/2024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2/18/2024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2/18/2024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2/18/2024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2/18/2024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Utkarsh Minds</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2/18/2024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2/18/2024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2/18/2024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2/18/2024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2/18/2024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eterstatistics.com/CrashCourse/References.html#pearson190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peterstatistics.com/CrashCourse/References.html#student190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eterstatistics.com/CrashCourse/References.html#mann1991" TargetMode="External"/><Relationship Id="rId2" Type="http://schemas.openxmlformats.org/officeDocument/2006/relationships/hyperlink" Target="https://peterstatistics.com/CrashCourse/References.html#wright2009" TargetMode="External"/><Relationship Id="rId1" Type="http://schemas.openxmlformats.org/officeDocument/2006/relationships/slideLayout" Target="../slideLayouts/slideLayout2.xml"/><Relationship Id="rId5" Type="http://schemas.openxmlformats.org/officeDocument/2006/relationships/hyperlink" Target="https://peterstatistics.com/CrashCourse/References.html#zedeck2014" TargetMode="External"/><Relationship Id="rId4" Type="http://schemas.openxmlformats.org/officeDocument/2006/relationships/hyperlink" Target="https://peterstatistics.com/CrashCourse/References.html#upton201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mailto:helpdesk@utkarshminds.com"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peterstatistics.com/CrashCourse/References.html#upton201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logo of a book and apple&#10;&#10;Description automatically generated">
            <a:extLst>
              <a:ext uri="{FF2B5EF4-FFF2-40B4-BE49-F238E27FC236}">
                <a16:creationId xmlns:a16="http://schemas.microsoft.com/office/drawing/2014/main" id="{3C62EEB6-8FA3-2CF3-BD89-63E0C978CB69}"/>
              </a:ext>
            </a:extLst>
          </p:cNvPr>
          <p:cNvPicPr>
            <a:picLocks noChangeAspect="1"/>
          </p:cNvPicPr>
          <p:nvPr/>
        </p:nvPicPr>
        <p:blipFill>
          <a:blip r:embed="rId2"/>
          <a:stretch>
            <a:fillRect/>
          </a:stretch>
        </p:blipFill>
        <p:spPr>
          <a:xfrm>
            <a:off x="1077295" y="146050"/>
            <a:ext cx="6367462" cy="4222750"/>
          </a:xfrm>
          <a:prstGeom prst="rect">
            <a:avLst/>
          </a:prstGeom>
        </p:spPr>
      </p:pic>
    </p:spTree>
    <p:extLst>
      <p:ext uri="{BB962C8B-B14F-4D97-AF65-F5344CB8AC3E}">
        <p14:creationId xmlns:p14="http://schemas.microsoft.com/office/powerpoint/2010/main" val="69614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31545" y="812801"/>
            <a:ext cx="10579453" cy="3458774"/>
          </a:xfrm>
        </p:spPr>
        <p:txBody>
          <a:bodyPr/>
          <a:lstStyle/>
          <a:p>
            <a:pPr algn="l"/>
            <a:r>
              <a:rPr lang="en-IN" sz="3200" b="1" i="0" dirty="0">
                <a:solidFill>
                  <a:srgbClr val="000000"/>
                </a:solidFill>
                <a:effectLst/>
                <a:latin typeface="Times New Roman" panose="02020603050405020304" pitchFamily="18" charset="0"/>
              </a:rPr>
              <a:t>Pearson chi-square goodness-of-fit test</a:t>
            </a:r>
          </a:p>
          <a:p>
            <a:pPr algn="l"/>
            <a:endParaRPr lang="en-IN" sz="3200" b="1" dirty="0">
              <a:solidFill>
                <a:srgbClr val="000000"/>
              </a:solidFill>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One question you might have with a nominal variable, is if each category had the same number of respondents (i.e. the same percentage). </a:t>
            </a:r>
          </a:p>
          <a:p>
            <a:pPr algn="l"/>
            <a:endParaRPr lang="en-US" sz="2400" dirty="0">
              <a:solidFill>
                <a:srgbClr val="000000"/>
              </a:solidFill>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With the marital status example from the previous paragraphs, we might expect each of the five categories to have (100% / 5 =) 20%. This would mean that we’d expected 20% of 1941 = 388.2 people in each category. This is known as the </a:t>
            </a:r>
            <a:r>
              <a:rPr lang="en-US" sz="2400" b="1" i="0" dirty="0">
                <a:solidFill>
                  <a:srgbClr val="000000"/>
                </a:solidFill>
                <a:effectLst/>
                <a:latin typeface="Times New Roman" panose="02020603050405020304" pitchFamily="18" charset="0"/>
              </a:rPr>
              <a:t>expected count</a:t>
            </a:r>
            <a:r>
              <a:rPr lang="en-US" sz="2400" b="0" i="0" dirty="0">
                <a:solidFill>
                  <a:srgbClr val="000000"/>
                </a:solidFill>
                <a:effectLst/>
                <a:latin typeface="Times New Roman" panose="02020603050405020304" pitchFamily="18" charset="0"/>
              </a:rPr>
              <a:t> or </a:t>
            </a:r>
            <a:r>
              <a:rPr lang="en-US" sz="2400" b="1" i="0" dirty="0">
                <a:solidFill>
                  <a:srgbClr val="000000"/>
                </a:solidFill>
                <a:effectLst/>
                <a:latin typeface="Times New Roman" panose="02020603050405020304" pitchFamily="18" charset="0"/>
              </a:rPr>
              <a:t>expected frequency</a:t>
            </a:r>
            <a:r>
              <a:rPr lang="en-US" sz="2400" b="0" i="0" dirty="0">
                <a:solidFill>
                  <a:srgbClr val="000000"/>
                </a:solidFill>
                <a:effectLst/>
                <a:latin typeface="Times New Roman" panose="02020603050405020304" pitchFamily="18" charset="0"/>
              </a:rPr>
              <a:t>.</a:t>
            </a:r>
          </a:p>
          <a:p>
            <a:pPr algn="l"/>
            <a:endParaRPr lang="en-US" sz="2400" b="0" i="0" dirty="0">
              <a:solidFill>
                <a:srgbClr val="000000"/>
              </a:solidFill>
              <a:effectLst/>
              <a:latin typeface="Times New Roman" panose="02020603050405020304" pitchFamily="18" charset="0"/>
            </a:endParaRPr>
          </a:p>
          <a:p>
            <a:pPr algn="l"/>
            <a:r>
              <a:rPr lang="en-US" sz="2400" b="0" i="0" dirty="0">
                <a:solidFill>
                  <a:srgbClr val="000000"/>
                </a:solidFill>
                <a:effectLst/>
                <a:latin typeface="Times New Roman" panose="02020603050405020304" pitchFamily="18" charset="0"/>
              </a:rPr>
              <a:t>Our observed frequencies are different from the expected ones. The Pearson chi-square test of goodness-of-fit </a:t>
            </a:r>
            <a:r>
              <a:rPr lang="en-US" sz="2400" b="0" i="0" u="none" strike="noStrike" dirty="0">
                <a:solidFill>
                  <a:srgbClr val="000000"/>
                </a:solidFill>
                <a:effectLst/>
                <a:latin typeface="Times New Roman" panose="02020603050405020304" pitchFamily="18" charset="0"/>
                <a:hlinkClick r:id="rId2"/>
              </a:rPr>
              <a:t>(Pearson, 1900)</a:t>
            </a:r>
            <a:r>
              <a:rPr lang="en-US" sz="2400" b="0" i="0" dirty="0">
                <a:solidFill>
                  <a:srgbClr val="000000"/>
                </a:solidFill>
                <a:effectLst/>
                <a:latin typeface="Times New Roman" panose="02020603050405020304" pitchFamily="18" charset="0"/>
              </a:rPr>
              <a:t> can determine if the differences between the observed and expected counts is </a:t>
            </a:r>
            <a:r>
              <a:rPr lang="en-US" sz="2400" b="0" i="0" dirty="0" err="1">
                <a:solidFill>
                  <a:srgbClr val="000000"/>
                </a:solidFill>
                <a:effectLst/>
                <a:latin typeface="Times New Roman" panose="02020603050405020304" pitchFamily="18" charset="0"/>
              </a:rPr>
              <a:t>signficant</a:t>
            </a:r>
            <a:r>
              <a:rPr lang="en-US" sz="2400" b="0" i="0" dirty="0">
                <a:solidFill>
                  <a:srgbClr val="000000"/>
                </a:solidFill>
                <a:effectLst/>
                <a:latin typeface="Times New Roman" panose="02020603050405020304" pitchFamily="18" charset="0"/>
              </a:rPr>
              <a:t>. If the test result is a p-value below .05 it is usually considered </a:t>
            </a:r>
            <a:r>
              <a:rPr lang="en-US" sz="2400" b="0" i="0" dirty="0" err="1">
                <a:solidFill>
                  <a:srgbClr val="000000"/>
                </a:solidFill>
                <a:effectLst/>
                <a:latin typeface="Times New Roman" panose="02020603050405020304" pitchFamily="18" charset="0"/>
              </a:rPr>
              <a:t>signficant</a:t>
            </a:r>
            <a:r>
              <a:rPr lang="en-US" sz="2400" b="0" i="0" dirty="0">
                <a:solidFill>
                  <a:srgbClr val="000000"/>
                </a:solidFill>
                <a:effectLst/>
                <a:latin typeface="Times New Roman" panose="02020603050405020304" pitchFamily="18" charset="0"/>
              </a:rPr>
              <a:t>, indicating that there are some significant differences between some categories in frequencies.</a:t>
            </a: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456221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662585" y="1699613"/>
            <a:ext cx="10579453" cy="3458774"/>
          </a:xfrm>
        </p:spPr>
        <p:txBody>
          <a:bodyPr/>
          <a:lstStyle/>
          <a:p>
            <a:pPr algn="l"/>
            <a:r>
              <a:rPr lang="en-US" b="1" i="0" dirty="0">
                <a:solidFill>
                  <a:srgbClr val="000000"/>
                </a:solidFill>
                <a:effectLst/>
                <a:latin typeface="Times New Roman" panose="02020603050405020304" pitchFamily="18" charset="0"/>
              </a:rPr>
              <a:t> </a:t>
            </a:r>
          </a:p>
          <a:p>
            <a:pPr algn="l"/>
            <a:r>
              <a:rPr lang="en-US" b="0" i="0" dirty="0">
                <a:solidFill>
                  <a:srgbClr val="000000"/>
                </a:solidFill>
                <a:effectLst/>
                <a:latin typeface="Times New Roman" panose="02020603050405020304" pitchFamily="18" charset="0"/>
              </a:rPr>
              <a:t>When you have a single ordinal variable (e.g. opinion on something with fully disagree to fully agree) you might be interested in how many respondents selected each of the options (e.g. how many fully disagree, how many disagree, etc.), then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these results and last but not least determine if overall they tended more towards one end of the scale or the other (also in the population).</a:t>
            </a:r>
            <a:endParaRPr lang="en-US" sz="2800"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593274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834976" y="1392944"/>
            <a:ext cx="9779183"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ordinal variable</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0579453" cy="3458774"/>
          </a:xfrm>
        </p:spPr>
        <p:txBody>
          <a:bodyPr/>
          <a:lstStyle/>
          <a:p>
            <a:pPr algn="l"/>
            <a:r>
              <a:rPr lang="en-US" b="1" i="0" dirty="0">
                <a:solidFill>
                  <a:srgbClr val="000000"/>
                </a:solidFill>
                <a:effectLst/>
                <a:latin typeface="Times New Roman" panose="02020603050405020304" pitchFamily="18" charset="0"/>
              </a:rPr>
              <a:t>Test for median (one-sample Wilcoxon signed rank test)</a:t>
            </a:r>
          </a:p>
          <a:p>
            <a:pPr algn="l"/>
            <a:endParaRPr lang="en-US" b="1"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Would the majority of people in the population also not see accounting as very scientific? The majority would be more than 50% of the people, so in other words, is the median (the score in the middle) in the population significantly different from 2.5 (since 2 = pretty scientific, and 3 = not scientific)?</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significance of the </a:t>
            </a:r>
            <a:r>
              <a:rPr lang="en-US" b="1" i="0" dirty="0">
                <a:solidFill>
                  <a:srgbClr val="000000"/>
                </a:solidFill>
                <a:effectLst/>
                <a:latin typeface="Times New Roman" panose="02020603050405020304" pitchFamily="18" charset="0"/>
              </a:rPr>
              <a:t>Wilcoxon signed rank test </a:t>
            </a:r>
            <a:r>
              <a:rPr lang="en-US" b="0" i="0" dirty="0">
                <a:solidFill>
                  <a:srgbClr val="000000"/>
                </a:solidFill>
                <a:effectLst/>
                <a:latin typeface="Times New Roman" panose="02020603050405020304" pitchFamily="18" charset="0"/>
              </a:rPr>
              <a:t>will tell us how likely it is to have a result as in our sample, or even more extreme if the median in the population is indeed a certain value (in the example we use 2.5). If this chance is very low, the population </a:t>
            </a:r>
            <a:r>
              <a:rPr lang="en-US" b="0" i="0" dirty="0" err="1">
                <a:solidFill>
                  <a:srgbClr val="000000"/>
                </a:solidFill>
                <a:effectLst/>
                <a:latin typeface="Times New Roman" panose="02020603050405020304" pitchFamily="18" charset="0"/>
              </a:rPr>
              <a:t>mos</a:t>
            </a:r>
            <a:r>
              <a:rPr lang="en-US" b="0" i="0" dirty="0">
                <a:solidFill>
                  <a:srgbClr val="000000"/>
                </a:solidFill>
                <a:effectLst/>
                <a:latin typeface="Times New Roman" panose="02020603050405020304" pitchFamily="18" charset="0"/>
              </a:rPr>
              <a:t> likely has another median than the one expected.</a:t>
            </a:r>
            <a:endParaRPr lang="en-US" b="1" i="0" dirty="0">
              <a:solidFill>
                <a:srgbClr val="000000"/>
              </a:solidFill>
              <a:effectLst/>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3572152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r>
              <a:rPr lang="en-US" b="0" i="0" dirty="0">
                <a:solidFill>
                  <a:srgbClr val="000000"/>
                </a:solidFill>
                <a:effectLst/>
                <a:latin typeface="Times New Roman" panose="02020603050405020304" pitchFamily="18" charset="0"/>
              </a:rPr>
              <a:t>When you have a single scale variable (e.g. age of respondent) you might be interested in the average and the variation, then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these results and last but not least determine what the sample result might say about the entire population. The analysis therefor breaks down into</a:t>
            </a:r>
          </a:p>
          <a:p>
            <a:pPr algn="l"/>
            <a:endParaRPr lang="en-US" b="0" i="0" dirty="0">
              <a:solidFill>
                <a:srgbClr val="000000"/>
              </a:solidFill>
              <a:effectLst/>
              <a:latin typeface="Times New Roman" panose="02020603050405020304" pitchFamily="18" charset="0"/>
            </a:endParaRPr>
          </a:p>
          <a:p>
            <a:pPr algn="l"/>
            <a:r>
              <a:rPr lang="en-US" b="0" i="1" dirty="0">
                <a:solidFill>
                  <a:srgbClr val="000000"/>
                </a:solidFill>
                <a:effectLst/>
                <a:latin typeface="Times New Roman" panose="02020603050405020304" pitchFamily="18" charset="0"/>
              </a:rPr>
              <a:t>Part 1: Descriptive analysis</a:t>
            </a:r>
          </a:p>
          <a:p>
            <a:pPr algn="l"/>
            <a:br>
              <a:rPr lang="en-US" b="0" i="0" dirty="0">
                <a:solidFill>
                  <a:srgbClr val="000000"/>
                </a:solidFill>
                <a:effectLst/>
                <a:latin typeface="Times New Roman" panose="02020603050405020304" pitchFamily="18" charset="0"/>
              </a:rPr>
            </a:br>
            <a:r>
              <a:rPr lang="en-US" b="0" i="1" dirty="0">
                <a:solidFill>
                  <a:srgbClr val="000000"/>
                </a:solidFill>
                <a:effectLst/>
                <a:latin typeface="Times New Roman" panose="02020603050405020304" pitchFamily="18" charset="0"/>
              </a:rPr>
              <a:t>Part 2: Inferential statistics</a:t>
            </a:r>
          </a:p>
          <a:p>
            <a:pPr algn="l"/>
            <a:br>
              <a:rPr lang="en-US" b="0" i="0" dirty="0">
                <a:solidFill>
                  <a:srgbClr val="000000"/>
                </a:solidFill>
                <a:effectLst/>
                <a:latin typeface="Times New Roman" panose="02020603050405020304" pitchFamily="18" charset="0"/>
              </a:rPr>
            </a:br>
            <a:r>
              <a:rPr lang="en-US" b="0" i="1" dirty="0">
                <a:solidFill>
                  <a:srgbClr val="000000"/>
                </a:solidFill>
                <a:effectLst/>
                <a:latin typeface="Times New Roman" panose="02020603050405020304" pitchFamily="18" charset="0"/>
              </a:rPr>
              <a:t>Part 3: Reporting</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As the last step, you will need to write up all the results</a:t>
            </a:r>
          </a:p>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970863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997536" y="0"/>
            <a:ext cx="9779183" cy="811776"/>
          </a:xfrm>
        </p:spPr>
        <p:txBody>
          <a:bodyPr/>
          <a:lstStyle/>
          <a:p>
            <a:pPr algn="l"/>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single scale variable</a:t>
            </a:r>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777571" y="856333"/>
            <a:ext cx="11033428" cy="3458774"/>
          </a:xfrm>
        </p:spPr>
        <p:txBody>
          <a:bodyPr/>
          <a:lstStyle/>
          <a:p>
            <a:pPr algn="l"/>
            <a:endParaRPr lang="en-US" b="1" dirty="0">
              <a:solidFill>
                <a:srgbClr val="000000"/>
              </a:solidFill>
              <a:latin typeface="Times New Roman" panose="02020603050405020304" pitchFamily="18" charset="0"/>
            </a:endParaRPr>
          </a:p>
          <a:p>
            <a:pPr algn="l"/>
            <a:endParaRPr lang="en-US" b="1" dirty="0">
              <a:solidFill>
                <a:srgbClr val="000000"/>
              </a:solidFill>
              <a:latin typeface="Times New Roman" panose="02020603050405020304" pitchFamily="18" charset="0"/>
            </a:endParaRPr>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6" name="TextBox 5">
            <a:extLst>
              <a:ext uri="{FF2B5EF4-FFF2-40B4-BE49-F238E27FC236}">
                <a16:creationId xmlns:a16="http://schemas.microsoft.com/office/drawing/2014/main" id="{502872C4-DA34-E167-B00A-EC06F2177E16}"/>
              </a:ext>
            </a:extLst>
          </p:cNvPr>
          <p:cNvSpPr txBox="1"/>
          <p:nvPr/>
        </p:nvSpPr>
        <p:spPr>
          <a:xfrm>
            <a:off x="1178560" y="1320800"/>
            <a:ext cx="9342295" cy="3416320"/>
          </a:xfrm>
          <a:prstGeom prst="rect">
            <a:avLst/>
          </a:prstGeom>
          <a:noFill/>
        </p:spPr>
        <p:txBody>
          <a:bodyPr wrap="square" rtlCol="0">
            <a:spAutoFit/>
          </a:bodyPr>
          <a:lstStyle/>
          <a:p>
            <a:r>
              <a:rPr lang="en-IN" b="1" i="0" dirty="0">
                <a:solidFill>
                  <a:srgbClr val="000000"/>
                </a:solidFill>
                <a:effectLst/>
                <a:latin typeface="Times New Roman" panose="02020603050405020304" pitchFamily="18" charset="0"/>
              </a:rPr>
              <a:t>Test for specific mean</a:t>
            </a:r>
          </a:p>
          <a:p>
            <a:endParaRPr lang="en-IN" dirty="0"/>
          </a:p>
          <a:p>
            <a:r>
              <a:rPr lang="en-US" b="0" i="0" dirty="0">
                <a:solidFill>
                  <a:srgbClr val="000000"/>
                </a:solidFill>
                <a:effectLst/>
                <a:latin typeface="Times New Roman" panose="02020603050405020304" pitchFamily="18" charset="0"/>
              </a:rPr>
              <a:t>We can either obtain a confidence interval for the population mean (average). This will be an interval (i.e. the population mean will most likely be somewhere between... and ....), and/or if we had a hypothesized average, we can test if the data shows a significance difference.</a:t>
            </a:r>
            <a:endParaRPr lang="en-IN" b="0" i="0" dirty="0">
              <a:solidFill>
                <a:srgbClr val="000000"/>
              </a:solidFill>
              <a:effectLst/>
              <a:latin typeface="Times New Roman" panose="02020603050405020304" pitchFamily="18" charset="0"/>
            </a:endParaRPr>
          </a:p>
          <a:p>
            <a:endParaRPr lang="en-IN" dirty="0">
              <a:solidFill>
                <a:srgbClr val="000000"/>
              </a:solidFill>
              <a:latin typeface="Times New Roman" panose="02020603050405020304" pitchFamily="18" charset="0"/>
            </a:endParaRPr>
          </a:p>
          <a:p>
            <a:endParaRPr lang="en-IN"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If we'd expect the population mean to be a certain value we can also perform a statistical test for this, known as a </a:t>
            </a:r>
            <a:r>
              <a:rPr lang="en-US" b="1" i="0" dirty="0">
                <a:solidFill>
                  <a:srgbClr val="000000"/>
                </a:solidFill>
                <a:effectLst/>
                <a:latin typeface="Times New Roman" panose="02020603050405020304" pitchFamily="18" charset="0"/>
              </a:rPr>
              <a:t>one-sample t-test</a:t>
            </a:r>
            <a:r>
              <a:rPr lang="en-US" b="0" i="0" dirty="0">
                <a:solidFill>
                  <a:srgbClr val="000000"/>
                </a:solidFill>
                <a:effectLst/>
                <a:latin typeface="Times New Roman" panose="02020603050405020304" pitchFamily="18" charset="0"/>
              </a:rPr>
              <a:t>. In the example perhaps HRM thinks that the average age is 50, we can then use a one-sample t-test </a:t>
            </a:r>
            <a:r>
              <a:rPr lang="en-US" b="0" i="0" u="none" strike="noStrike" dirty="0">
                <a:effectLst/>
                <a:latin typeface="Times New Roman" panose="02020603050405020304" pitchFamily="18" charset="0"/>
                <a:hlinkClick r:id="rId2"/>
              </a:rPr>
              <a:t>(Student, 1908)</a:t>
            </a:r>
            <a:r>
              <a:rPr lang="en-US" b="0" i="0" dirty="0">
                <a:solidFill>
                  <a:srgbClr val="000000"/>
                </a:solidFill>
                <a:effectLst/>
                <a:latin typeface="Times New Roman" panose="02020603050405020304" pitchFamily="18" charset="0"/>
              </a:rPr>
              <a:t> to test if this might be true based on the sample. If our sample mean is close to the expected population mean then our population mean might be correct, but if it is very different it might be wrong.</a:t>
            </a:r>
            <a:endParaRPr lang="en-IN" dirty="0"/>
          </a:p>
        </p:txBody>
      </p:sp>
    </p:spTree>
    <p:extLst>
      <p:ext uri="{BB962C8B-B14F-4D97-AF65-F5344CB8AC3E}">
        <p14:creationId xmlns:p14="http://schemas.microsoft.com/office/powerpoint/2010/main" val="2244754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F2D8-2D03-9693-DFAB-E1576525DCA8}"/>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Binary (unpaired/independent) </a:t>
            </a:r>
            <a:r>
              <a:rPr lang="en-IN" b="1" i="0" dirty="0">
                <a:solidFill>
                  <a:srgbClr val="000000"/>
                </a:solidFill>
                <a:effectLst/>
                <a:latin typeface="Times New Roman" panose="02020603050405020304" pitchFamily="18" charset="0"/>
              </a:rPr>
              <a:t>variables</a:t>
            </a:r>
            <a:endParaRPr lang="en-IN" dirty="0"/>
          </a:p>
        </p:txBody>
      </p:sp>
      <p:sp>
        <p:nvSpPr>
          <p:cNvPr id="3" name="Content Placeholder 2">
            <a:extLst>
              <a:ext uri="{FF2B5EF4-FFF2-40B4-BE49-F238E27FC236}">
                <a16:creationId xmlns:a16="http://schemas.microsoft.com/office/drawing/2014/main" id="{3357483E-05C3-0DB3-A7AE-C2B900512A93}"/>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When you have a two binary variables you might be interested if there is an association (relation) between the two. </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For example if the gender (male/female) has an influence on where students had their secondary school (The Netherlands, or somewhere else).</a:t>
            </a:r>
            <a:endParaRPr lang="en-IN" dirty="0"/>
          </a:p>
        </p:txBody>
      </p:sp>
      <p:sp>
        <p:nvSpPr>
          <p:cNvPr id="4" name="Footer Placeholder 3">
            <a:extLst>
              <a:ext uri="{FF2B5EF4-FFF2-40B4-BE49-F238E27FC236}">
                <a16:creationId xmlns:a16="http://schemas.microsoft.com/office/drawing/2014/main" id="{4C9A6272-3382-A9D1-55CF-A62AAE00211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ACF49DB-367D-80B5-D5DA-62D9699AB379}"/>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1822377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96165-1BC2-11A7-7796-A162756E7F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DC4F0-F93F-49F4-FA09-B929A231268D}"/>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a:t>
            </a:r>
            <a:r>
              <a:rPr lang="en-IN" b="1" i="0" dirty="0">
                <a:solidFill>
                  <a:srgbClr val="000000"/>
                </a:solidFill>
                <a:effectLst/>
                <a:latin typeface="Times New Roman" panose="02020603050405020304" pitchFamily="18" charset="0"/>
              </a:rPr>
              <a:t>ordinal</a:t>
            </a:r>
            <a:br>
              <a:rPr lang="en-IN" b="1"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F6911C26-6108-C0EC-1101-2B84ACE5CD0D}"/>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ABBA0B5-22BF-8F11-6681-0E6B1F9AF0B0}"/>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3" name="TextBox 2">
            <a:extLst>
              <a:ext uri="{FF2B5EF4-FFF2-40B4-BE49-F238E27FC236}">
                <a16:creationId xmlns:a16="http://schemas.microsoft.com/office/drawing/2014/main" id="{CF5A0193-713F-340B-D905-644A77DF20E4}"/>
              </a:ext>
            </a:extLst>
          </p:cNvPr>
          <p:cNvSpPr txBox="1"/>
          <p:nvPr/>
        </p:nvSpPr>
        <p:spPr>
          <a:xfrm>
            <a:off x="538481" y="1869440"/>
            <a:ext cx="10982960" cy="4247317"/>
          </a:xfrm>
          <a:prstGeom prst="rect">
            <a:avLst/>
          </a:prstGeom>
          <a:noFill/>
        </p:spPr>
        <p:txBody>
          <a:bodyPr wrap="square" rtlCol="0">
            <a:spAutoFit/>
          </a:bodyPr>
          <a:lstStyle/>
          <a:p>
            <a:pPr algn="l"/>
            <a:r>
              <a:rPr lang="en-US" b="0" i="0" dirty="0">
                <a:solidFill>
                  <a:srgbClr val="000000"/>
                </a:solidFill>
                <a:effectLst/>
                <a:latin typeface="Times New Roman" panose="02020603050405020304" pitchFamily="18" charset="0"/>
              </a:rPr>
              <a:t>The variable that defines the groups is then a binary variable, while the variable with the scores could either be ordinal or scale. In this chapter we’ll look at the situation where the scores are ordinal. If you have more than two groups you want to compare, then see the nominal vs. ordinal section.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analysis can then be done using the following steps:</a:t>
            </a:r>
          </a:p>
          <a:p>
            <a:pPr algn="l"/>
            <a:endParaRPr lang="en-US" b="0" i="0" dirty="0">
              <a:solidFill>
                <a:srgbClr val="000000"/>
              </a:solidFill>
              <a:effectLst/>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Part 1: Descriptive statistics.</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Use descriptive statistics to get an impression of the data, using:</a:t>
            </a:r>
          </a:p>
          <a:p>
            <a:pPr algn="l"/>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A cross table to show the sample results.</a:t>
            </a:r>
          </a:p>
          <a:p>
            <a:pPr algn="l">
              <a:buFont typeface="+mj-lt"/>
              <a:buAutoNum type="arabicPeriod"/>
            </a:pP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data with a multiple compound bar charts.</a:t>
            </a:r>
          </a:p>
          <a:p>
            <a:pPr algn="l">
              <a:buFont typeface="+mj-lt"/>
              <a:buAutoNum type="arabicPeriod"/>
            </a:pPr>
            <a:endParaRPr lang="en-US" b="0" i="0" dirty="0">
              <a:solidFill>
                <a:srgbClr val="000000"/>
              </a:solidFill>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2720202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14E39-EDF0-AB7B-DB57-DD8B161ACB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42A1AD-67EB-A72D-8261-439513686CDB}"/>
              </a:ext>
            </a:extLst>
          </p:cNvPr>
          <p:cNvSpPr>
            <a:spLocks noGrp="1"/>
          </p:cNvSpPr>
          <p:nvPr>
            <p:ph type="title"/>
          </p:nvPr>
        </p:nvSpPr>
        <p:spPr>
          <a:xfrm>
            <a:off x="1167492" y="381001"/>
            <a:ext cx="9779183" cy="1092718"/>
          </a:xfrm>
        </p:spPr>
        <p:txBody>
          <a:bodyPr/>
          <a:lstStyle/>
          <a:p>
            <a:r>
              <a:rPr lang="en-IN" b="1" i="0" dirty="0">
                <a:solidFill>
                  <a:srgbClr val="000000"/>
                </a:solidFill>
                <a:effectLst/>
                <a:latin typeface="Times New Roman" panose="02020603050405020304" pitchFamily="18" charset="0"/>
              </a:rPr>
              <a:t>Analysing </a:t>
            </a:r>
            <a:r>
              <a:rPr lang="en-US" b="1" i="0" dirty="0">
                <a:solidFill>
                  <a:srgbClr val="000000"/>
                </a:solidFill>
                <a:effectLst/>
                <a:latin typeface="Times New Roman" panose="02020603050405020304" pitchFamily="18" charset="0"/>
              </a:rPr>
              <a:t>Binary vs. </a:t>
            </a:r>
            <a:r>
              <a:rPr lang="en-IN" b="1" i="0" dirty="0">
                <a:solidFill>
                  <a:srgbClr val="000000"/>
                </a:solidFill>
                <a:effectLst/>
                <a:latin typeface="Times New Roman" panose="02020603050405020304" pitchFamily="18" charset="0"/>
              </a:rPr>
              <a:t>ordinal</a:t>
            </a:r>
            <a:br>
              <a:rPr lang="en-IN" b="1" i="0" dirty="0">
                <a:solidFill>
                  <a:srgbClr val="000000"/>
                </a:solidFill>
                <a:effectLst/>
                <a:latin typeface="Times New Roman" panose="02020603050405020304" pitchFamily="18" charset="0"/>
              </a:rPr>
            </a:br>
            <a:r>
              <a:rPr lang="en-US" b="1" i="0" dirty="0">
                <a:solidFill>
                  <a:srgbClr val="000000"/>
                </a:solidFill>
                <a:effectLst/>
                <a:latin typeface="Times New Roman" panose="02020603050405020304" pitchFamily="18" charset="0"/>
              </a:rPr>
              <a:t> (unpaired/independent) </a:t>
            </a:r>
            <a:r>
              <a:rPr lang="en-IN" b="1" i="0" dirty="0">
                <a:solidFill>
                  <a:srgbClr val="000000"/>
                </a:solidFill>
                <a:effectLst/>
                <a:latin typeface="Times New Roman" panose="02020603050405020304" pitchFamily="18" charset="0"/>
              </a:rPr>
              <a:t>variables</a:t>
            </a:r>
            <a:endParaRPr lang="en-IN" dirty="0"/>
          </a:p>
        </p:txBody>
      </p:sp>
      <p:sp>
        <p:nvSpPr>
          <p:cNvPr id="4" name="Footer Placeholder 3">
            <a:extLst>
              <a:ext uri="{FF2B5EF4-FFF2-40B4-BE49-F238E27FC236}">
                <a16:creationId xmlns:a16="http://schemas.microsoft.com/office/drawing/2014/main" id="{AD7612B1-A750-2E2C-7CB3-994E95D86568}"/>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695E0D5-1DB1-56EC-D988-5FC66568A704}"/>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
        <p:nvSpPr>
          <p:cNvPr id="3" name="TextBox 2">
            <a:extLst>
              <a:ext uri="{FF2B5EF4-FFF2-40B4-BE49-F238E27FC236}">
                <a16:creationId xmlns:a16="http://schemas.microsoft.com/office/drawing/2014/main" id="{18BA5F10-FE4C-7908-FB1E-EB341F24217B}"/>
              </a:ext>
            </a:extLst>
          </p:cNvPr>
          <p:cNvSpPr txBox="1"/>
          <p:nvPr/>
        </p:nvSpPr>
        <p:spPr>
          <a:xfrm>
            <a:off x="538481" y="1869440"/>
            <a:ext cx="10982960" cy="3416320"/>
          </a:xfrm>
          <a:prstGeom prst="rect">
            <a:avLst/>
          </a:prstGeom>
          <a:noFill/>
        </p:spPr>
        <p:txBody>
          <a:bodyPr wrap="square" rtlCol="0">
            <a:spAutoFit/>
          </a:bodyPr>
          <a:lstStyle/>
          <a:p>
            <a:pPr algn="l"/>
            <a:r>
              <a:rPr lang="en-US" b="1" i="0" dirty="0">
                <a:solidFill>
                  <a:srgbClr val="000000"/>
                </a:solidFill>
                <a:effectLst/>
                <a:latin typeface="Times New Roman" panose="02020603050405020304" pitchFamily="18" charset="0"/>
              </a:rPr>
              <a:t>Part 2: Inferential statistics</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After the first impression determine what can be said about the population based on your sample data by:</a:t>
            </a:r>
          </a:p>
          <a:p>
            <a:pPr algn="l"/>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Performing a test to see if the medians in the population (Mann-Whitney U test)</a:t>
            </a:r>
          </a:p>
          <a:p>
            <a:pPr algn="l">
              <a:buFont typeface="+mj-lt"/>
              <a:buAutoNum type="arabicPeriod"/>
            </a:pP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Determine how big the difference will be (effect size with Rosenthal coefficient)</a:t>
            </a:r>
          </a:p>
          <a:p>
            <a:pPr algn="l">
              <a:buFont typeface="+mj-lt"/>
              <a:buAutoNum type="arabicPeriod"/>
            </a:pPr>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example used in this chapter will be using as a binary variable gender (which had the options male or female), and the ordinal variable ‘5.3 The amount of online activities (Blackboard: video’s, online resources, exercise generator, forums) was …’, which had the options 1 = far too little to 5 = far too many.</a:t>
            </a:r>
          </a:p>
          <a:p>
            <a:endParaRPr lang="en-IN" dirty="0"/>
          </a:p>
        </p:txBody>
      </p:sp>
    </p:spTree>
    <p:extLst>
      <p:ext uri="{BB962C8B-B14F-4D97-AF65-F5344CB8AC3E}">
        <p14:creationId xmlns:p14="http://schemas.microsoft.com/office/powerpoint/2010/main" val="1664476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4F741-1C29-E1E6-AE34-4F08971CBD0B}"/>
              </a:ext>
            </a:extLst>
          </p:cNvPr>
          <p:cNvSpPr>
            <a:spLocks noGrp="1"/>
          </p:cNvSpPr>
          <p:nvPr>
            <p:ph type="title"/>
          </p:nvPr>
        </p:nvSpPr>
        <p:spPr>
          <a:xfrm>
            <a:off x="740772" y="0"/>
            <a:ext cx="9779181" cy="132556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binary vs. scale variable</a:t>
            </a:r>
            <a:br>
              <a:rPr lang="en-US"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8329F38-4AFA-41DD-DCE5-206192F1E37D}"/>
              </a:ext>
            </a:extLst>
          </p:cNvPr>
          <p:cNvSpPr>
            <a:spLocks noGrp="1"/>
          </p:cNvSpPr>
          <p:nvPr>
            <p:ph idx="1"/>
          </p:nvPr>
        </p:nvSpPr>
        <p:spPr>
          <a:xfrm>
            <a:off x="740772" y="1016001"/>
            <a:ext cx="10205903" cy="4368282"/>
          </a:xfrm>
        </p:spPr>
        <p:txBody>
          <a:bodyPr/>
          <a:lstStyle/>
          <a:p>
            <a:pPr algn="l"/>
            <a:r>
              <a:rPr lang="en-US" sz="1800" b="0" i="1" dirty="0">
                <a:solidFill>
                  <a:srgbClr val="000000"/>
                </a:solidFill>
                <a:effectLst/>
                <a:latin typeface="Times New Roman" panose="02020603050405020304" pitchFamily="18" charset="0"/>
              </a:rPr>
              <a:t>Part 1: Descriptive statistics.</a:t>
            </a:r>
          </a:p>
          <a:p>
            <a:pPr algn="l"/>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Use descriptive statistics to get an impression of the data, using:</a:t>
            </a:r>
          </a:p>
          <a:p>
            <a:pPr algn="l"/>
            <a:endParaRPr lang="en-US" sz="1800" b="0" i="0" dirty="0">
              <a:solidFill>
                <a:srgbClr val="000000"/>
              </a:solidFill>
              <a:effectLst/>
              <a:latin typeface="Times New Roman" panose="02020603050405020304" pitchFamily="18" charset="0"/>
            </a:endParaRPr>
          </a:p>
          <a:p>
            <a:pPr algn="l">
              <a:buFont typeface="+mj-lt"/>
              <a:buAutoNum type="arabicPeriod"/>
            </a:pPr>
            <a:r>
              <a:rPr lang="en-US" sz="1800" b="0" i="0" dirty="0">
                <a:solidFill>
                  <a:srgbClr val="000000"/>
                </a:solidFill>
                <a:effectLst/>
                <a:latin typeface="Times New Roman" panose="02020603050405020304" pitchFamily="18" charset="0"/>
              </a:rPr>
              <a:t>Statistical measures. The mean for central tendency, and standard deviation for dispersion</a:t>
            </a:r>
          </a:p>
          <a:p>
            <a:pPr algn="l">
              <a:buFont typeface="+mj-lt"/>
              <a:buAutoNum type="arabicPeriod"/>
            </a:pPr>
            <a:endParaRPr lang="en-US" sz="1800" b="0" i="0" dirty="0">
              <a:solidFill>
                <a:srgbClr val="000000"/>
              </a:solidFill>
              <a:effectLst/>
              <a:latin typeface="Times New Roman" panose="02020603050405020304" pitchFamily="18" charset="0"/>
            </a:endParaRPr>
          </a:p>
          <a:p>
            <a:pPr algn="l">
              <a:buFont typeface="+mj-lt"/>
              <a:buAutoNum type="arabicPeriod"/>
            </a:pPr>
            <a:r>
              <a:rPr lang="en-US" sz="1800" b="0" i="0" dirty="0" err="1">
                <a:solidFill>
                  <a:srgbClr val="000000"/>
                </a:solidFill>
                <a:effectLst/>
                <a:latin typeface="Times New Roman" panose="02020603050405020304" pitchFamily="18" charset="0"/>
              </a:rPr>
              <a:t>Visualise</a:t>
            </a:r>
            <a:r>
              <a:rPr lang="en-US" sz="1800" b="0" i="0" dirty="0">
                <a:solidFill>
                  <a:srgbClr val="000000"/>
                </a:solidFill>
                <a:effectLst/>
                <a:latin typeface="Times New Roman" panose="02020603050405020304" pitchFamily="18" charset="0"/>
              </a:rPr>
              <a:t> the data with a split histogram.</a:t>
            </a:r>
          </a:p>
          <a:p>
            <a:pPr algn="l">
              <a:buFont typeface="+mj-lt"/>
              <a:buAutoNum type="arabicPeriod"/>
            </a:pPr>
            <a:endParaRPr lang="en-US" sz="1800" b="0" i="0" dirty="0">
              <a:solidFill>
                <a:srgbClr val="000000"/>
              </a:solidFill>
              <a:effectLst/>
              <a:latin typeface="Times New Roman" panose="02020603050405020304" pitchFamily="18" charset="0"/>
            </a:endParaRPr>
          </a:p>
          <a:p>
            <a:pPr algn="l"/>
            <a:r>
              <a:rPr lang="en-US" sz="1800" b="0" i="1" dirty="0">
                <a:solidFill>
                  <a:srgbClr val="000000"/>
                </a:solidFill>
                <a:effectLst/>
                <a:latin typeface="Times New Roman" panose="02020603050405020304" pitchFamily="18" charset="0"/>
              </a:rPr>
              <a:t>Part 2: Inferential statistics</a:t>
            </a:r>
          </a:p>
          <a:p>
            <a:pPr algn="l"/>
            <a:br>
              <a:rPr lang="en-US" sz="1800" b="0" i="0" dirty="0">
                <a:solidFill>
                  <a:srgbClr val="000000"/>
                </a:solidFill>
                <a:effectLst/>
                <a:latin typeface="Times New Roman" panose="02020603050405020304" pitchFamily="18" charset="0"/>
              </a:rPr>
            </a:br>
            <a:r>
              <a:rPr lang="en-US" sz="1800" b="0" i="0" dirty="0">
                <a:solidFill>
                  <a:srgbClr val="000000"/>
                </a:solidFill>
                <a:effectLst/>
                <a:latin typeface="Times New Roman" panose="02020603050405020304" pitchFamily="18" charset="0"/>
              </a:rPr>
              <a:t>After the first impression determine what can be said about the population based on your sample data by:</a:t>
            </a:r>
          </a:p>
          <a:p>
            <a:pPr algn="l"/>
            <a:endParaRPr lang="en-US" sz="1800" b="0" i="0" dirty="0">
              <a:solidFill>
                <a:srgbClr val="000000"/>
              </a:solidFill>
              <a:effectLst/>
              <a:latin typeface="Times New Roman" panose="02020603050405020304" pitchFamily="18" charset="0"/>
            </a:endParaRPr>
          </a:p>
          <a:p>
            <a:pPr algn="l">
              <a:buFont typeface="+mj-lt"/>
              <a:buAutoNum type="arabicPeriod"/>
            </a:pPr>
            <a:r>
              <a:rPr lang="en-US" sz="1800" b="0" i="0" dirty="0">
                <a:solidFill>
                  <a:srgbClr val="000000"/>
                </a:solidFill>
                <a:effectLst/>
                <a:latin typeface="Times New Roman" panose="02020603050405020304" pitchFamily="18" charset="0"/>
              </a:rPr>
              <a:t>Performing a test to see if the means in the population will be equal (Welch t-test)</a:t>
            </a:r>
          </a:p>
          <a:p>
            <a:pPr algn="l">
              <a:buFont typeface="+mj-lt"/>
              <a:buAutoNum type="arabicPeriod"/>
            </a:pPr>
            <a:endParaRPr lang="en-US" sz="1800" b="0" i="0" dirty="0">
              <a:solidFill>
                <a:srgbClr val="000000"/>
              </a:solidFill>
              <a:effectLst/>
              <a:latin typeface="Times New Roman" panose="02020603050405020304" pitchFamily="18" charset="0"/>
            </a:endParaRPr>
          </a:p>
          <a:p>
            <a:pPr algn="l">
              <a:buFont typeface="+mj-lt"/>
              <a:buAutoNum type="arabicPeriod"/>
            </a:pPr>
            <a:r>
              <a:rPr lang="en-US" sz="1800" b="0" i="0" dirty="0">
                <a:solidFill>
                  <a:srgbClr val="000000"/>
                </a:solidFill>
                <a:effectLst/>
                <a:latin typeface="Times New Roman" panose="02020603050405020304" pitchFamily="18" charset="0"/>
              </a:rPr>
              <a:t>Determine how big the difference will be (effect size Cohen’s d)</a:t>
            </a:r>
          </a:p>
          <a:p>
            <a:endParaRPr lang="en-IN" sz="1800" dirty="0"/>
          </a:p>
        </p:txBody>
      </p:sp>
      <p:sp>
        <p:nvSpPr>
          <p:cNvPr id="4" name="Footer Placeholder 3">
            <a:extLst>
              <a:ext uri="{FF2B5EF4-FFF2-40B4-BE49-F238E27FC236}">
                <a16:creationId xmlns:a16="http://schemas.microsoft.com/office/drawing/2014/main" id="{0B905A23-116F-C8EB-973F-3C77BF35CD3D}"/>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1BE555E-20E7-BBA1-7FCD-F7488BD6C6B9}"/>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969990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03FD9-57D2-2289-8D1C-225A64B894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F56D24-B591-7DF9-89B8-9A5E733406BF}"/>
              </a:ext>
            </a:extLst>
          </p:cNvPr>
          <p:cNvSpPr>
            <a:spLocks noGrp="1"/>
          </p:cNvSpPr>
          <p:nvPr>
            <p:ph type="title"/>
          </p:nvPr>
        </p:nvSpPr>
        <p:spPr>
          <a:xfrm>
            <a:off x="740772" y="1"/>
            <a:ext cx="9779181" cy="741680"/>
          </a:xfrm>
        </p:spPr>
        <p:txBody>
          <a:bodyPr/>
          <a:lstStyle/>
          <a:p>
            <a:pPr algn="l"/>
            <a:r>
              <a:rPr lang="en-IN" b="1" i="0" dirty="0">
                <a:solidFill>
                  <a:srgbClr val="000000"/>
                </a:solidFill>
                <a:effectLst/>
                <a:latin typeface="Times New Roman" panose="02020603050405020304" pitchFamily="18" charset="0"/>
              </a:rPr>
              <a:t>Analysing two nominal variables</a:t>
            </a:r>
          </a:p>
        </p:txBody>
      </p:sp>
      <p:sp>
        <p:nvSpPr>
          <p:cNvPr id="3" name="Content Placeholder 2">
            <a:extLst>
              <a:ext uri="{FF2B5EF4-FFF2-40B4-BE49-F238E27FC236}">
                <a16:creationId xmlns:a16="http://schemas.microsoft.com/office/drawing/2014/main" id="{132CB76E-9A71-F495-EB68-E7413E304B13}"/>
              </a:ext>
            </a:extLst>
          </p:cNvPr>
          <p:cNvSpPr>
            <a:spLocks noGrp="1"/>
          </p:cNvSpPr>
          <p:nvPr>
            <p:ph idx="1"/>
          </p:nvPr>
        </p:nvSpPr>
        <p:spPr>
          <a:xfrm>
            <a:off x="740773" y="1016001"/>
            <a:ext cx="9779180" cy="4368282"/>
          </a:xfrm>
        </p:spPr>
        <p:txBody>
          <a:bodyPr/>
          <a:lstStyle/>
          <a:p>
            <a:endParaRPr lang="en-IN" sz="1800" dirty="0"/>
          </a:p>
          <a:p>
            <a:pPr algn="l"/>
            <a:r>
              <a:rPr lang="en-US" b="0" i="0" dirty="0">
                <a:solidFill>
                  <a:srgbClr val="000000"/>
                </a:solidFill>
                <a:effectLst/>
                <a:latin typeface="Times New Roman" panose="02020603050405020304" pitchFamily="18" charset="0"/>
              </a:rPr>
              <a:t>If you have two nominal variables you might be curious if one of them has an influence on the other, in other words if there is an association between them. To find out the analysis will be done in the following steps.</a:t>
            </a:r>
          </a:p>
          <a:p>
            <a:pPr algn="l"/>
            <a:r>
              <a:rPr lang="en-US" b="0" i="0" dirty="0">
                <a:solidFill>
                  <a:srgbClr val="000000"/>
                </a:solidFill>
                <a:effectLst/>
                <a:latin typeface="Times New Roman" panose="02020603050405020304" pitchFamily="18" charset="0"/>
              </a:rPr>
              <a:t>1) Get an impression of the sample data by creating a cross table.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sample data</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3a) Test if there is an association (using a Pearson Chi-square test of independence)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3b) If there is determine what the influence is (using a post-hoc test)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3c) Determine the strength of the association (using Cramer's V)</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Write up the report.</a:t>
            </a:r>
          </a:p>
        </p:txBody>
      </p:sp>
      <p:sp>
        <p:nvSpPr>
          <p:cNvPr id="4" name="Footer Placeholder 3">
            <a:extLst>
              <a:ext uri="{FF2B5EF4-FFF2-40B4-BE49-F238E27FC236}">
                <a16:creationId xmlns:a16="http://schemas.microsoft.com/office/drawing/2014/main" id="{9F4141EC-974D-BC10-89F1-CEF9F384E65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78F72A0-5D58-0193-84E4-B6BB139E732E}"/>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2279277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A977-298B-FAD6-7038-C5D9F16B9C8E}"/>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B038F406-1FC5-9F77-2D84-C4247F6FBCC1}"/>
              </a:ext>
            </a:extLst>
          </p:cNvPr>
          <p:cNvSpPr>
            <a:spLocks noGrp="1"/>
          </p:cNvSpPr>
          <p:nvPr>
            <p:ph idx="1"/>
          </p:nvPr>
        </p:nvSpPr>
        <p:spPr/>
        <p:txBody>
          <a:bodyPr/>
          <a:lstStyle/>
          <a:p>
            <a:pPr marL="457200" indent="-457200">
              <a:buFont typeface="Arial" panose="020B0604020202020204" pitchFamily="34" charset="0"/>
              <a:buChar char="•"/>
            </a:pPr>
            <a:r>
              <a:rPr lang="en-IN" dirty="0"/>
              <a:t>Revision</a:t>
            </a:r>
          </a:p>
          <a:p>
            <a:pPr marL="457200" indent="-457200">
              <a:buFont typeface="Arial" panose="020B0604020202020204" pitchFamily="34" charset="0"/>
              <a:buChar char="•"/>
            </a:pPr>
            <a:r>
              <a:rPr lang="en-IN" dirty="0"/>
              <a:t>Analysing two variables – </a:t>
            </a:r>
          </a:p>
          <a:p>
            <a:pPr marL="457200" indent="-457200">
              <a:buFont typeface="Arial" panose="020B0604020202020204" pitchFamily="34" charset="0"/>
              <a:buChar char="•"/>
            </a:pPr>
            <a:endParaRPr lang="en-IN" dirty="0"/>
          </a:p>
          <a:p>
            <a:pPr lvl="1"/>
            <a:r>
              <a:rPr lang="en-US" b="0" i="0" dirty="0">
                <a:solidFill>
                  <a:srgbClr val="000000"/>
                </a:solidFill>
                <a:effectLst/>
                <a:latin typeface="Times New Roman" panose="02020603050405020304" pitchFamily="18" charset="0"/>
              </a:rPr>
              <a:t>1) Two nominal variables</a:t>
            </a:r>
            <a:br>
              <a:rPr lang="en-US" dirty="0"/>
            </a:br>
            <a:r>
              <a:rPr lang="en-US" b="0" i="0" dirty="0">
                <a:solidFill>
                  <a:srgbClr val="000000"/>
                </a:solidFill>
                <a:effectLst/>
                <a:latin typeface="Times New Roman" panose="02020603050405020304" pitchFamily="18" charset="0"/>
              </a:rPr>
              <a:t>2) A nominal and an ordinal variable</a:t>
            </a:r>
            <a:br>
              <a:rPr lang="en-US" dirty="0"/>
            </a:br>
            <a:r>
              <a:rPr lang="en-US" b="0" i="0" dirty="0">
                <a:solidFill>
                  <a:srgbClr val="000000"/>
                </a:solidFill>
                <a:effectLst/>
                <a:latin typeface="Times New Roman" panose="02020603050405020304" pitchFamily="18" charset="0"/>
              </a:rPr>
              <a:t>3) A nominal and a scale variable</a:t>
            </a:r>
            <a:br>
              <a:rPr lang="en-US" dirty="0"/>
            </a:br>
            <a:r>
              <a:rPr lang="en-US" b="0" i="0" dirty="0">
                <a:solidFill>
                  <a:srgbClr val="000000"/>
                </a:solidFill>
                <a:effectLst/>
                <a:latin typeface="Times New Roman" panose="02020603050405020304" pitchFamily="18" charset="0"/>
              </a:rPr>
              <a:t>4) Two ordinal variables</a:t>
            </a:r>
            <a:br>
              <a:rPr lang="en-US" dirty="0"/>
            </a:br>
            <a:r>
              <a:rPr lang="en-US" b="0" i="0" dirty="0">
                <a:solidFill>
                  <a:srgbClr val="000000"/>
                </a:solidFill>
                <a:effectLst/>
                <a:latin typeface="Times New Roman" panose="02020603050405020304" pitchFamily="18" charset="0"/>
              </a:rPr>
              <a:t>5) An ordinal and a scale variable</a:t>
            </a:r>
            <a:br>
              <a:rPr lang="en-US" dirty="0"/>
            </a:br>
            <a:r>
              <a:rPr lang="en-US" b="0" i="0" dirty="0">
                <a:solidFill>
                  <a:srgbClr val="000000"/>
                </a:solidFill>
                <a:effectLst/>
                <a:latin typeface="Times New Roman" panose="02020603050405020304" pitchFamily="18" charset="0"/>
              </a:rPr>
              <a:t>6) Two scale variables</a:t>
            </a:r>
            <a:endParaRPr lang="en-IN" dirty="0"/>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id="{CF7BEE01-844F-48EE-3E11-DC05366EF5FC}"/>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1037760-55D7-5556-C9A9-2B4760C220BE}"/>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90758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95481-B0C9-59B9-E610-CB3F02DE1129}"/>
              </a:ext>
            </a:extLst>
          </p:cNvPr>
          <p:cNvSpPr>
            <a:spLocks noGrp="1"/>
          </p:cNvSpPr>
          <p:nvPr>
            <p:ph type="title"/>
          </p:nvPr>
        </p:nvSpPr>
        <p:spPr>
          <a:xfrm>
            <a:off x="1167491" y="883920"/>
            <a:ext cx="9779183" cy="477203"/>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 nominal and ordinal variable</a:t>
            </a:r>
            <a:endParaRPr lang="en-IN" dirty="0"/>
          </a:p>
        </p:txBody>
      </p:sp>
      <p:sp>
        <p:nvSpPr>
          <p:cNvPr id="3" name="Content Placeholder 2">
            <a:extLst>
              <a:ext uri="{FF2B5EF4-FFF2-40B4-BE49-F238E27FC236}">
                <a16:creationId xmlns:a16="http://schemas.microsoft.com/office/drawing/2014/main" id="{D3A12262-BE4D-9B0A-6510-704815D4CB67}"/>
              </a:ext>
            </a:extLst>
          </p:cNvPr>
          <p:cNvSpPr>
            <a:spLocks noGrp="1"/>
          </p:cNvSpPr>
          <p:nvPr>
            <p:ph idx="1"/>
          </p:nvPr>
        </p:nvSpPr>
        <p:spPr>
          <a:xfrm>
            <a:off x="283573" y="1122521"/>
            <a:ext cx="9779182" cy="3366815"/>
          </a:xfrm>
        </p:spPr>
        <p:txBody>
          <a:bodyPr/>
          <a:lstStyle/>
          <a:p>
            <a:pPr algn="l"/>
            <a:r>
              <a:rPr lang="en-US" b="0" i="0" dirty="0">
                <a:solidFill>
                  <a:srgbClr val="000000"/>
                </a:solidFill>
                <a:effectLst/>
                <a:latin typeface="Times New Roman" panose="02020603050405020304" pitchFamily="18" charset="0"/>
              </a:rPr>
              <a:t>When you have one nominal and one ordinal variable you might be curious if any of the categories in the nominal variable, score different on the ordinal variable. To </a:t>
            </a:r>
            <a:r>
              <a:rPr lang="en-US" b="0" i="0" dirty="0" err="1">
                <a:solidFill>
                  <a:srgbClr val="000000"/>
                </a:solidFill>
                <a:effectLst/>
                <a:latin typeface="Times New Roman" panose="02020603050405020304" pitchFamily="18" charset="0"/>
              </a:rPr>
              <a:t>analyse</a:t>
            </a:r>
            <a:r>
              <a:rPr lang="en-US" b="0" i="0" dirty="0">
                <a:solidFill>
                  <a:srgbClr val="000000"/>
                </a:solidFill>
                <a:effectLst/>
                <a:latin typeface="Times New Roman" panose="02020603050405020304" pitchFamily="18" charset="0"/>
              </a:rPr>
              <a:t> this we go over the following steps.</a:t>
            </a:r>
          </a:p>
          <a:p>
            <a:pPr algn="l"/>
            <a:r>
              <a:rPr lang="en-US" b="0" i="0" dirty="0">
                <a:solidFill>
                  <a:srgbClr val="000000"/>
                </a:solidFill>
                <a:effectLst/>
                <a:latin typeface="Times New Roman" panose="02020603050405020304" pitchFamily="18" charset="0"/>
              </a:rPr>
              <a:t>1) Get an impression from the sample data by creating a cross table.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sample data using a stacked bar-chart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3a) Determine if the nominal variable has an effect on the ordinal by performing a Kruskal-Wallis H test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3b) If it does, check which categories score different by using a post-hoc pairwise Mann-Whitney U test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3c) Also determine how strong the effect is using an effect size (Epsilon square)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Combine all the result into one report.</a:t>
            </a:r>
          </a:p>
          <a:p>
            <a:endParaRPr lang="en-IN" dirty="0"/>
          </a:p>
        </p:txBody>
      </p:sp>
      <p:sp>
        <p:nvSpPr>
          <p:cNvPr id="5" name="Slide Number Placeholder 4">
            <a:extLst>
              <a:ext uri="{FF2B5EF4-FFF2-40B4-BE49-F238E27FC236}">
                <a16:creationId xmlns:a16="http://schemas.microsoft.com/office/drawing/2014/main" id="{FDFE0D8F-0457-6863-8F12-609B18933389}"/>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115348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1321-395E-A123-4F40-01792789A051}"/>
              </a:ext>
            </a:extLst>
          </p:cNvPr>
          <p:cNvSpPr>
            <a:spLocks noGrp="1"/>
          </p:cNvSpPr>
          <p:nvPr>
            <p:ph type="title"/>
          </p:nvPr>
        </p:nvSpPr>
        <p:spPr>
          <a:xfrm>
            <a:off x="1167492" y="381001"/>
            <a:ext cx="9779183" cy="1021080"/>
          </a:xfrm>
        </p:spPr>
        <p:txBody>
          <a:bodyPr/>
          <a:lstStyle/>
          <a:p>
            <a:r>
              <a:rPr lang="en-IN" b="1" i="0" dirty="0">
                <a:solidFill>
                  <a:srgbClr val="000000"/>
                </a:solidFill>
                <a:effectLst/>
                <a:latin typeface="Times New Roman" panose="02020603050405020304" pitchFamily="18" charset="0"/>
              </a:rPr>
              <a:t>Analysing two ordinal variables</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2EF2F89-556C-5AE7-A75F-8534D5C22787}"/>
              </a:ext>
            </a:extLst>
          </p:cNvPr>
          <p:cNvSpPr>
            <a:spLocks noGrp="1"/>
          </p:cNvSpPr>
          <p:nvPr>
            <p:ph idx="1"/>
          </p:nvPr>
        </p:nvSpPr>
        <p:spPr/>
        <p:txBody>
          <a:bodyPr/>
          <a:lstStyle/>
          <a:p>
            <a:pPr algn="l"/>
            <a:r>
              <a:rPr lang="en-US" b="0" i="0" dirty="0">
                <a:solidFill>
                  <a:srgbClr val="000000"/>
                </a:solidFill>
                <a:effectLst/>
                <a:latin typeface="Times New Roman" panose="02020603050405020304" pitchFamily="18" charset="0"/>
              </a:rPr>
              <a:t>To </a:t>
            </a:r>
            <a:r>
              <a:rPr lang="en-US" b="0" i="0" dirty="0" err="1">
                <a:solidFill>
                  <a:srgbClr val="000000"/>
                </a:solidFill>
                <a:effectLst/>
                <a:latin typeface="Times New Roman" panose="02020603050405020304" pitchFamily="18" charset="0"/>
              </a:rPr>
              <a:t>analyse</a:t>
            </a:r>
            <a:r>
              <a:rPr lang="en-US" b="0" i="0" dirty="0">
                <a:solidFill>
                  <a:srgbClr val="000000"/>
                </a:solidFill>
                <a:effectLst/>
                <a:latin typeface="Times New Roman" panose="02020603050405020304" pitchFamily="18" charset="0"/>
              </a:rPr>
              <a:t> a potential relationship between two ordinal variables, the following steps are done.</a:t>
            </a:r>
          </a:p>
          <a:p>
            <a:pPr algn="l"/>
            <a:r>
              <a:rPr lang="en-US" b="0" i="0" dirty="0">
                <a:solidFill>
                  <a:srgbClr val="000000"/>
                </a:solidFill>
                <a:effectLst/>
                <a:latin typeface="Times New Roman" panose="02020603050405020304" pitchFamily="18" charset="0"/>
              </a:rPr>
              <a:t>1) Get an impression of the sample data by creating a cross table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sample data by using a heat map.</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 Test if the relation might still be present in the population, and how strong this effect is by using Goodman-Kruskal Gamma.</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Write up the report.</a:t>
            </a:r>
          </a:p>
          <a:p>
            <a:endParaRPr lang="en-IN" dirty="0"/>
          </a:p>
        </p:txBody>
      </p:sp>
      <p:sp>
        <p:nvSpPr>
          <p:cNvPr id="4" name="Footer Placeholder 3">
            <a:extLst>
              <a:ext uri="{FF2B5EF4-FFF2-40B4-BE49-F238E27FC236}">
                <a16:creationId xmlns:a16="http://schemas.microsoft.com/office/drawing/2014/main" id="{41C47DCF-82E1-F1CF-20B9-92084D828562}"/>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D97E064-5377-6913-6F71-CF316E650185}"/>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2583403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328F-1D93-FB40-170D-2386A9203C31}"/>
              </a:ext>
            </a:extLst>
          </p:cNvPr>
          <p:cNvSpPr>
            <a:spLocks noGrp="1"/>
          </p:cNvSpPr>
          <p:nvPr>
            <p:ph type="title"/>
          </p:nvPr>
        </p:nvSpPr>
        <p:spPr>
          <a:xfrm>
            <a:off x="974452" y="1356303"/>
            <a:ext cx="9779183" cy="661164"/>
          </a:xfrm>
        </p:spPr>
        <p:txBody>
          <a:bodyPr/>
          <a:lstStyle/>
          <a:p>
            <a:r>
              <a:rPr lang="en-US" b="1" i="0" dirty="0" err="1">
                <a:solidFill>
                  <a:srgbClr val="000000"/>
                </a:solidFill>
                <a:effectLst/>
                <a:latin typeface="Times New Roman" panose="02020603050405020304" pitchFamily="18" charset="0"/>
              </a:rPr>
              <a:t>Analysing</a:t>
            </a:r>
            <a:r>
              <a:rPr lang="en-US" b="1" i="0" dirty="0">
                <a:solidFill>
                  <a:srgbClr val="000000"/>
                </a:solidFill>
                <a:effectLst/>
                <a:latin typeface="Times New Roman" panose="02020603050405020304" pitchFamily="18" charset="0"/>
              </a:rPr>
              <a:t> an ordinal and a scale variable</a:t>
            </a:r>
            <a:br>
              <a:rPr lang="en-US"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CD67268-BCBA-1743-FA89-C503429A92C6}"/>
              </a:ext>
            </a:extLst>
          </p:cNvPr>
          <p:cNvSpPr>
            <a:spLocks noGrp="1"/>
          </p:cNvSpPr>
          <p:nvPr>
            <p:ph idx="1"/>
          </p:nvPr>
        </p:nvSpPr>
        <p:spPr>
          <a:xfrm>
            <a:off x="974452" y="1479506"/>
            <a:ext cx="9779182" cy="3366815"/>
          </a:xfrm>
        </p:spPr>
        <p:txBody>
          <a:bodyPr/>
          <a:lstStyle/>
          <a:p>
            <a:pPr algn="l"/>
            <a:r>
              <a:rPr lang="en-US" b="0" i="0" dirty="0">
                <a:solidFill>
                  <a:srgbClr val="000000"/>
                </a:solidFill>
                <a:effectLst/>
                <a:latin typeface="Times New Roman" panose="02020603050405020304" pitchFamily="18" charset="0"/>
              </a:rPr>
              <a:t>If you have an ordinal and a scale variable you might want to know if there is a relationship between the two. This can be done using the following steps:</a:t>
            </a:r>
          </a:p>
          <a:p>
            <a:pPr algn="l"/>
            <a:r>
              <a:rPr lang="en-US" b="0" i="0" dirty="0">
                <a:solidFill>
                  <a:srgbClr val="000000"/>
                </a:solidFill>
                <a:effectLst/>
                <a:latin typeface="Times New Roman" panose="02020603050405020304" pitchFamily="18" charset="0"/>
              </a:rPr>
              <a:t>1) Get an impression of the sample data by determining some measurements (means and standard deviations)</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sample data by using a split histogram or side-by-side box-plot.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 Test if the relation might still be present in the population, and how strong this effect is by using Spearman's rho.</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Write up the report.</a:t>
            </a:r>
          </a:p>
          <a:p>
            <a:endParaRPr lang="en-IN" dirty="0"/>
          </a:p>
        </p:txBody>
      </p:sp>
      <p:sp>
        <p:nvSpPr>
          <p:cNvPr id="4" name="Footer Placeholder 3">
            <a:extLst>
              <a:ext uri="{FF2B5EF4-FFF2-40B4-BE49-F238E27FC236}">
                <a16:creationId xmlns:a16="http://schemas.microsoft.com/office/drawing/2014/main" id="{8168461D-D995-9229-EB72-6F023DEEFF48}"/>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EAC53F3-AD04-6189-FB3D-61F122D0ADB9}"/>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2579391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D77DA-A8F5-862C-6CC7-2FAD49EADA56}"/>
              </a:ext>
            </a:extLst>
          </p:cNvPr>
          <p:cNvSpPr>
            <a:spLocks noGrp="1"/>
          </p:cNvSpPr>
          <p:nvPr>
            <p:ph type="title"/>
          </p:nvPr>
        </p:nvSpPr>
        <p:spPr>
          <a:xfrm>
            <a:off x="1167492" y="381001"/>
            <a:ext cx="9779183" cy="1010920"/>
          </a:xfrm>
        </p:spPr>
        <p:txBody>
          <a:bodyPr/>
          <a:lstStyle/>
          <a:p>
            <a:r>
              <a:rPr lang="en-IN" b="1" i="0" dirty="0">
                <a:solidFill>
                  <a:srgbClr val="000000"/>
                </a:solidFill>
                <a:effectLst/>
                <a:latin typeface="Times New Roman" panose="02020603050405020304" pitchFamily="18" charset="0"/>
              </a:rPr>
              <a:t>Analysing two scale variables</a:t>
            </a:r>
            <a:br>
              <a:rPr lang="en-IN" b="1" i="0" dirty="0">
                <a:solidFill>
                  <a:srgbClr val="000000"/>
                </a:solidFill>
                <a:effectLst/>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906B508-3813-68CF-C7BE-C778B378BCF0}"/>
              </a:ext>
            </a:extLst>
          </p:cNvPr>
          <p:cNvSpPr>
            <a:spLocks noGrp="1"/>
          </p:cNvSpPr>
          <p:nvPr>
            <p:ph idx="1"/>
          </p:nvPr>
        </p:nvSpPr>
        <p:spPr>
          <a:xfrm>
            <a:off x="1167493" y="1021787"/>
            <a:ext cx="9779182" cy="3366815"/>
          </a:xfrm>
        </p:spPr>
        <p:txBody>
          <a:bodyPr/>
          <a:lstStyle/>
          <a:p>
            <a:pPr algn="l"/>
            <a:r>
              <a:rPr lang="en-US" b="0" i="0" dirty="0">
                <a:solidFill>
                  <a:srgbClr val="000000"/>
                </a:solidFill>
                <a:effectLst/>
                <a:latin typeface="Times New Roman" panose="02020603050405020304" pitchFamily="18" charset="0"/>
              </a:rPr>
              <a:t>With two scale variables there are two options. Either you might want to know if there is a relationship (correlation) between the two, or if there is a difference in average between the two. </a:t>
            </a:r>
          </a:p>
          <a:p>
            <a:pPr algn="l"/>
            <a:r>
              <a:rPr lang="en-US" b="0" i="0" dirty="0">
                <a:solidFill>
                  <a:srgbClr val="000000"/>
                </a:solidFill>
                <a:effectLst/>
                <a:latin typeface="Times New Roman" panose="02020603050405020304" pitchFamily="18" charset="0"/>
              </a:rPr>
              <a:t>To </a:t>
            </a:r>
            <a:r>
              <a:rPr lang="en-US" b="0" i="0" dirty="0" err="1">
                <a:solidFill>
                  <a:srgbClr val="000000"/>
                </a:solidFill>
                <a:effectLst/>
                <a:latin typeface="Times New Roman" panose="02020603050405020304" pitchFamily="18" charset="0"/>
              </a:rPr>
              <a:t>analyse</a:t>
            </a:r>
            <a:r>
              <a:rPr lang="en-US" b="0" i="0" dirty="0">
                <a:solidFill>
                  <a:srgbClr val="000000"/>
                </a:solidFill>
                <a:effectLst/>
                <a:latin typeface="Times New Roman" panose="02020603050405020304" pitchFamily="18" charset="0"/>
              </a:rPr>
              <a:t> two scale variables on a possible relationship the following steps will be taken:</a:t>
            </a:r>
          </a:p>
          <a:p>
            <a:pPr algn="l"/>
            <a:r>
              <a:rPr lang="en-US" b="0" i="0" dirty="0">
                <a:solidFill>
                  <a:srgbClr val="000000"/>
                </a:solidFill>
                <a:effectLst/>
                <a:latin typeface="Times New Roman" panose="02020603050405020304" pitchFamily="18" charset="0"/>
              </a:rPr>
              <a:t>1) Get an impression for each of the variables by determining the mean and standard deviation for each.</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results using a scatter plot.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 Use the Pearson product-moment correlation coefficient to determine if, and the direction of a </a:t>
            </a:r>
            <a:r>
              <a:rPr lang="en-US" b="0" i="0" dirty="0" err="1">
                <a:solidFill>
                  <a:srgbClr val="000000"/>
                </a:solidFill>
                <a:effectLst/>
                <a:latin typeface="Times New Roman" panose="02020603050405020304" pitchFamily="18" charset="0"/>
              </a:rPr>
              <a:t>lineair</a:t>
            </a:r>
            <a:r>
              <a:rPr lang="en-US" b="0" i="0" dirty="0">
                <a:solidFill>
                  <a:srgbClr val="000000"/>
                </a:solidFill>
                <a:effectLst/>
                <a:latin typeface="Times New Roman" panose="02020603050405020304" pitchFamily="18" charset="0"/>
              </a:rPr>
              <a:t> relationship, and the determination coefficient for the strength.</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Write all parts up in one report.</a:t>
            </a:r>
          </a:p>
          <a:p>
            <a:endParaRPr lang="en-IN" dirty="0"/>
          </a:p>
        </p:txBody>
      </p:sp>
      <p:sp>
        <p:nvSpPr>
          <p:cNvPr id="4" name="Footer Placeholder 3">
            <a:extLst>
              <a:ext uri="{FF2B5EF4-FFF2-40B4-BE49-F238E27FC236}">
                <a16:creationId xmlns:a16="http://schemas.microsoft.com/office/drawing/2014/main" id="{C6F6D4EF-A57F-2CE4-7F8F-132259230C0E}"/>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E12F05A-3E11-80C4-168D-F2A67AA2566B}"/>
              </a:ext>
            </a:extLst>
          </p:cNvPr>
          <p:cNvSpPr>
            <a:spLocks noGrp="1"/>
          </p:cNvSpPr>
          <p:nvPr>
            <p:ph type="sldNum" sz="quarter" idx="4"/>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3498431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177C-DD5E-D14F-6275-EE28443D6EEA}"/>
              </a:ext>
            </a:extLst>
          </p:cNvPr>
          <p:cNvSpPr>
            <a:spLocks noGrp="1"/>
          </p:cNvSpPr>
          <p:nvPr>
            <p:ph type="title"/>
          </p:nvPr>
        </p:nvSpPr>
        <p:spPr/>
        <p:txBody>
          <a:bodyPr/>
          <a:lstStyle/>
          <a:p>
            <a:r>
              <a:rPr lang="en-IN" dirty="0"/>
              <a:t>Assignment</a:t>
            </a:r>
          </a:p>
        </p:txBody>
      </p:sp>
      <p:sp>
        <p:nvSpPr>
          <p:cNvPr id="4" name="Footer Placeholder 3">
            <a:extLst>
              <a:ext uri="{FF2B5EF4-FFF2-40B4-BE49-F238E27FC236}">
                <a16:creationId xmlns:a16="http://schemas.microsoft.com/office/drawing/2014/main" id="{3F827D3E-AAD2-7364-D8A5-CABF3D9A9A70}"/>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384ACC0-0A30-BCB3-D7D2-B151DCDD7DB7}"/>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
        <p:nvSpPr>
          <p:cNvPr id="6" name="Rectangle 1">
            <a:extLst>
              <a:ext uri="{FF2B5EF4-FFF2-40B4-BE49-F238E27FC236}">
                <a16:creationId xmlns:a16="http://schemas.microsoft.com/office/drawing/2014/main" id="{FCB3EE2E-BAD7-EE03-0C8C-E9F8E6CA4B9A}"/>
              </a:ext>
            </a:extLst>
          </p:cNvPr>
          <p:cNvSpPr>
            <a:spLocks noGrp="1" noChangeArrowheads="1"/>
          </p:cNvSpPr>
          <p:nvPr>
            <p:ph idx="1"/>
          </p:nvPr>
        </p:nvSpPr>
        <p:spPr bwMode="auto">
          <a:xfrm>
            <a:off x="1167493" y="2131214"/>
            <a:ext cx="915506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from </a:t>
            </a:r>
            <a:r>
              <a:rPr kumimoji="0" lang="en-US" altLang="en-US"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sklearn.datasets</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import </a:t>
            </a:r>
            <a:r>
              <a:rPr kumimoji="0" lang="en-US" altLang="en-US"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fetch_california_housing</a:t>
            </a:r>
            <a:br>
              <a:rPr kumimoji="0" lang="en-US" altLang="en-US" sz="1800" b="0" i="0" u="none" strike="noStrike" cap="none" normalizeH="0" baseline="0" dirty="0">
                <a:ln>
                  <a:noFill/>
                </a:ln>
                <a:solidFill>
                  <a:schemeClr val="tx1"/>
                </a:solidFill>
                <a:effectLst/>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X, y = </a:t>
            </a:r>
            <a:r>
              <a:rPr kumimoji="0" lang="en-US" altLang="en-US"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fetch_california_housing</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r>
              <a:rPr kumimoji="0" lang="en-US" altLang="en-US"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return_X_y</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=True, </a:t>
            </a:r>
            <a:r>
              <a:rPr kumimoji="0" lang="en-US" altLang="en-US" sz="18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as_frame</a:t>
            </a: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=True)</a:t>
            </a:r>
            <a:br>
              <a:rPr kumimoji="0" lang="en-US" altLang="en-US" sz="1800" b="0" i="0" u="none" strike="noStrike" cap="none" normalizeH="0" baseline="0" dirty="0">
                <a:ln>
                  <a:noFill/>
                </a:ln>
                <a:solidFill>
                  <a:schemeClr val="tx1"/>
                </a:solidFill>
                <a:effectLst/>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X</a:t>
            </a:r>
            <a:br>
              <a:rPr kumimoji="0" lang="en-US" altLang="en-US" sz="1800" b="0" i="0" u="none" strike="noStrike" cap="none" normalizeH="0" baseline="0" dirty="0">
                <a:ln>
                  <a:noFill/>
                </a:ln>
                <a:solidFill>
                  <a:schemeClr val="tx1"/>
                </a:solidFill>
                <a:effectLst/>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y</a:t>
            </a:r>
            <a:br>
              <a:rPr kumimoji="0" lang="en-US" altLang="en-US" sz="1800" b="0" i="0" u="none" strike="noStrike" cap="none" normalizeH="0" baseline="0" dirty="0">
                <a:ln>
                  <a:noFill/>
                </a:ln>
                <a:solidFill>
                  <a:schemeClr val="tx1"/>
                </a:solidFill>
                <a:effectLst/>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Which column in X has significant relationship with y and calculate effect size and positive/negative/neutral</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5212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table of information&#10;&#10;Description automatically generated with medium confidence">
            <a:extLst>
              <a:ext uri="{FF2B5EF4-FFF2-40B4-BE49-F238E27FC236}">
                <a16:creationId xmlns:a16="http://schemas.microsoft.com/office/drawing/2014/main" id="{8A60A9E7-E35D-064B-19D0-5B069BBF721F}"/>
              </a:ext>
            </a:extLst>
          </p:cNvPr>
          <p:cNvPicPr>
            <a:picLocks noGrp="1" noChangeAspect="1"/>
          </p:cNvPicPr>
          <p:nvPr>
            <p:ph idx="1"/>
          </p:nvPr>
        </p:nvPicPr>
        <p:blipFill>
          <a:blip r:embed="rId2"/>
          <a:stretch>
            <a:fillRect/>
          </a:stretch>
        </p:blipFill>
        <p:spPr>
          <a:xfrm>
            <a:off x="1290320" y="-9824"/>
            <a:ext cx="8615680" cy="6833803"/>
          </a:xfrm>
        </p:spPr>
      </p:pic>
      <p:sp>
        <p:nvSpPr>
          <p:cNvPr id="4" name="Footer Placeholder 3">
            <a:extLst>
              <a:ext uri="{FF2B5EF4-FFF2-40B4-BE49-F238E27FC236}">
                <a16:creationId xmlns:a16="http://schemas.microsoft.com/office/drawing/2014/main" id="{60A8B246-6615-F962-21DE-459F7F07CF19}"/>
              </a:ext>
            </a:extLst>
          </p:cNvPr>
          <p:cNvSpPr>
            <a:spLocks noGrp="1"/>
          </p:cNvSpPr>
          <p:nvPr>
            <p:ph type="ftr" sz="quarter" idx="3"/>
          </p:nvPr>
        </p:nvSpPr>
        <p:spPr/>
        <p:txBody>
          <a:bodyPr/>
          <a:lstStyle/>
          <a:p>
            <a:r>
              <a:rPr lang="en-US"/>
              <a:t>Utkarsh Minds</a:t>
            </a:r>
            <a:endParaRPr lang="en-US" dirty="0"/>
          </a:p>
        </p:txBody>
      </p:sp>
      <p:sp>
        <p:nvSpPr>
          <p:cNvPr id="5" name="Slide Number Placeholder 4">
            <a:extLst>
              <a:ext uri="{FF2B5EF4-FFF2-40B4-BE49-F238E27FC236}">
                <a16:creationId xmlns:a16="http://schemas.microsoft.com/office/drawing/2014/main" id="{8F1A90C4-F4D7-B53D-3767-79D69A66707C}"/>
              </a:ext>
            </a:extLst>
          </p:cNvPr>
          <p:cNvSpPr>
            <a:spLocks noGrp="1"/>
          </p:cNvSpPr>
          <p:nvPr>
            <p:ph type="sldNum" sz="quarter" idx="4"/>
          </p:nvPr>
        </p:nvSpPr>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140308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481C9-CA72-448F-69AA-B11F472F750A}"/>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44BC38D6-C949-8906-AF53-92B998CB80FA}"/>
              </a:ext>
            </a:extLst>
          </p:cNvPr>
          <p:cNvSpPr>
            <a:spLocks noGrp="1"/>
          </p:cNvSpPr>
          <p:nvPr>
            <p:ph type="ftr" sz="quarter" idx="3"/>
          </p:nvPr>
        </p:nvSpPr>
        <p:spPr/>
        <p:txBody>
          <a:bodyPr/>
          <a:lstStyle/>
          <a:p>
            <a:r>
              <a:rPr lang="en-US"/>
              <a:t>Utkarsh Minds</a:t>
            </a:r>
            <a:endParaRPr lang="en-US" dirty="0"/>
          </a:p>
        </p:txBody>
      </p:sp>
      <p:sp>
        <p:nvSpPr>
          <p:cNvPr id="5" name="Slide Number Placeholder 4">
            <a:extLst>
              <a:ext uri="{FF2B5EF4-FFF2-40B4-BE49-F238E27FC236}">
                <a16:creationId xmlns:a16="http://schemas.microsoft.com/office/drawing/2014/main" id="{8C1289C2-8851-F2E5-17C6-E5AA8338CE3E}"/>
              </a:ext>
            </a:extLst>
          </p:cNvPr>
          <p:cNvSpPr>
            <a:spLocks noGrp="1"/>
          </p:cNvSpPr>
          <p:nvPr>
            <p:ph type="sldNum" sz="quarter" idx="4"/>
          </p:nvPr>
        </p:nvSpPr>
        <p:spPr/>
        <p:txBody>
          <a:bodyPr/>
          <a:lstStyle/>
          <a:p>
            <a:fld id="{294A09A9-5501-47C1-A89A-A340965A2BE2}" type="slidenum">
              <a:rPr lang="en-US" smtClean="0"/>
              <a:pPr/>
              <a:t>26</a:t>
            </a:fld>
            <a:endParaRPr lang="en-US" dirty="0"/>
          </a:p>
        </p:txBody>
      </p:sp>
      <p:pic>
        <p:nvPicPr>
          <p:cNvPr id="8" name="Picture 7" descr="A white grid with black text&#10;&#10;Description automatically generated">
            <a:extLst>
              <a:ext uri="{FF2B5EF4-FFF2-40B4-BE49-F238E27FC236}">
                <a16:creationId xmlns:a16="http://schemas.microsoft.com/office/drawing/2014/main" id="{12794651-297A-F94B-4DD6-C5E1E45C9A46}"/>
              </a:ext>
            </a:extLst>
          </p:cNvPr>
          <p:cNvPicPr>
            <a:picLocks noChangeAspect="1"/>
          </p:cNvPicPr>
          <p:nvPr/>
        </p:nvPicPr>
        <p:blipFill>
          <a:blip r:embed="rId2"/>
          <a:stretch>
            <a:fillRect/>
          </a:stretch>
        </p:blipFill>
        <p:spPr>
          <a:xfrm>
            <a:off x="1231431" y="136524"/>
            <a:ext cx="8466199" cy="6721475"/>
          </a:xfrm>
          <a:prstGeom prst="rect">
            <a:avLst/>
          </a:prstGeom>
        </p:spPr>
      </p:pic>
    </p:spTree>
    <p:extLst>
      <p:ext uri="{BB962C8B-B14F-4D97-AF65-F5344CB8AC3E}">
        <p14:creationId xmlns:p14="http://schemas.microsoft.com/office/powerpoint/2010/main" val="1461873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B71A1-9768-B473-6674-7D779A16A22E}"/>
              </a:ext>
            </a:extLst>
          </p:cNvPr>
          <p:cNvSpPr>
            <a:spLocks noGrp="1"/>
          </p:cNvSpPr>
          <p:nvPr>
            <p:ph type="title"/>
          </p:nvPr>
        </p:nvSpPr>
        <p:spPr>
          <a:xfrm>
            <a:off x="1167492" y="381001"/>
            <a:ext cx="9779183" cy="365126"/>
          </a:xfrm>
        </p:spPr>
        <p:txBody>
          <a:bodyPr/>
          <a:lstStyle/>
          <a:p>
            <a:r>
              <a:rPr lang="en-IN" dirty="0"/>
              <a:t>Paired tests - Nominal</a:t>
            </a:r>
          </a:p>
        </p:txBody>
      </p:sp>
      <p:sp>
        <p:nvSpPr>
          <p:cNvPr id="4" name="Footer Placeholder 3">
            <a:extLst>
              <a:ext uri="{FF2B5EF4-FFF2-40B4-BE49-F238E27FC236}">
                <a16:creationId xmlns:a16="http://schemas.microsoft.com/office/drawing/2014/main" id="{905B53DA-8FA0-13CE-584E-42AE90C1424F}"/>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7585D83-E3DE-C8E8-EBD6-A3BFDBD1BE3E}"/>
              </a:ext>
            </a:extLst>
          </p:cNvPr>
          <p:cNvSpPr>
            <a:spLocks noGrp="1"/>
          </p:cNvSpPr>
          <p:nvPr>
            <p:ph type="sldNum" sz="quarter" idx="4"/>
          </p:nvPr>
        </p:nvSpPr>
        <p:spPr/>
        <p:txBody>
          <a:bodyPr/>
          <a:lstStyle/>
          <a:p>
            <a:fld id="{294A09A9-5501-47C1-A89A-A340965A2BE2}" type="slidenum">
              <a:rPr lang="en-US" smtClean="0"/>
              <a:pPr/>
              <a:t>27</a:t>
            </a:fld>
            <a:endParaRPr lang="en-US" dirty="0"/>
          </a:p>
        </p:txBody>
      </p:sp>
      <p:sp>
        <p:nvSpPr>
          <p:cNvPr id="6" name="TextBox 5">
            <a:extLst>
              <a:ext uri="{FF2B5EF4-FFF2-40B4-BE49-F238E27FC236}">
                <a16:creationId xmlns:a16="http://schemas.microsoft.com/office/drawing/2014/main" id="{409E3A8B-4E79-B650-EE0B-553F2AAD599A}"/>
              </a:ext>
            </a:extLst>
          </p:cNvPr>
          <p:cNvSpPr txBox="1"/>
          <p:nvPr/>
        </p:nvSpPr>
        <p:spPr>
          <a:xfrm>
            <a:off x="1171836" y="1305341"/>
            <a:ext cx="8981440" cy="4247317"/>
          </a:xfrm>
          <a:prstGeom prst="rect">
            <a:avLst/>
          </a:prstGeom>
          <a:noFill/>
        </p:spPr>
        <p:txBody>
          <a:bodyPr wrap="square" rtlCol="0">
            <a:spAutoFit/>
          </a:bodyPr>
          <a:lstStyle/>
          <a:p>
            <a:r>
              <a:rPr lang="en-US" b="0" i="0" dirty="0">
                <a:solidFill>
                  <a:srgbClr val="000000"/>
                </a:solidFill>
                <a:effectLst/>
                <a:latin typeface="Times New Roman" panose="02020603050405020304" pitchFamily="18" charset="0"/>
              </a:rPr>
              <a:t>Let's say you asked people which brand they prefer out of five (labelled A till E), then show them a commercial and ask the same question again.</a:t>
            </a: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r>
              <a:rPr lang="en-US" b="0" i="0" dirty="0">
                <a:solidFill>
                  <a:srgbClr val="0D0D0D"/>
                </a:solidFill>
                <a:effectLst/>
                <a:latin typeface="Söhne"/>
              </a:rPr>
              <a:t>Suppose you have data on the scores of the same group of students before and after the intervention</a:t>
            </a:r>
            <a:endParaRPr lang="en-US" b="0" i="0" dirty="0">
              <a:solidFill>
                <a:srgbClr val="000000"/>
              </a:solidFill>
              <a:effectLst/>
              <a:latin typeface="Times New Roman" panose="02020603050405020304" pitchFamily="18" charset="0"/>
            </a:endParaRPr>
          </a:p>
          <a:p>
            <a:endParaRPr lang="en-US" dirty="0">
              <a:solidFill>
                <a:srgbClr val="000000"/>
              </a:solidFill>
              <a:latin typeface="Times New Roman" panose="02020603050405020304" pitchFamily="18" charset="0"/>
            </a:endParaRPr>
          </a:p>
          <a:p>
            <a:r>
              <a:rPr lang="en-US" b="0" i="0" dirty="0">
                <a:solidFill>
                  <a:srgbClr val="0D0D0D"/>
                </a:solidFill>
                <a:effectLst/>
                <a:latin typeface="Söhne"/>
              </a:rPr>
              <a:t>Does participation in a workshop significantly improve students' understanding of a particular subject?</a:t>
            </a:r>
            <a:endParaRPr lang="en-US" b="0" i="0" dirty="0">
              <a:solidFill>
                <a:srgbClr val="000000"/>
              </a:solidFill>
              <a:effectLst/>
              <a:latin typeface="Times New Roman" panose="02020603050405020304" pitchFamily="18" charset="0"/>
            </a:endParaRP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 a company asked customers to rate their image of the company on a scale of 0 to 100, then showed them a commercial and asked the same question again.</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For example a company would like to know if there is a relation between the current salaries, and the beginning salaries.</a:t>
            </a:r>
            <a:endParaRPr lang="en-IN" dirty="0"/>
          </a:p>
        </p:txBody>
      </p:sp>
    </p:spTree>
    <p:extLst>
      <p:ext uri="{BB962C8B-B14F-4D97-AF65-F5344CB8AC3E}">
        <p14:creationId xmlns:p14="http://schemas.microsoft.com/office/powerpoint/2010/main" val="3980667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B567-0627-E26C-28AC-BEE2E32D750E}"/>
              </a:ext>
            </a:extLst>
          </p:cNvPr>
          <p:cNvSpPr>
            <a:spLocks noGrp="1"/>
          </p:cNvSpPr>
          <p:nvPr>
            <p:ph type="title"/>
          </p:nvPr>
        </p:nvSpPr>
        <p:spPr>
          <a:xfrm>
            <a:off x="1167492" y="381001"/>
            <a:ext cx="9779183" cy="431800"/>
          </a:xfrm>
        </p:spPr>
        <p:txBody>
          <a:bodyPr/>
          <a:lstStyle/>
          <a:p>
            <a:r>
              <a:rPr lang="en-IN" dirty="0"/>
              <a:t>Paired tests - Nominal</a:t>
            </a:r>
          </a:p>
        </p:txBody>
      </p:sp>
      <p:sp>
        <p:nvSpPr>
          <p:cNvPr id="3" name="Content Placeholder 2">
            <a:extLst>
              <a:ext uri="{FF2B5EF4-FFF2-40B4-BE49-F238E27FC236}">
                <a16:creationId xmlns:a16="http://schemas.microsoft.com/office/drawing/2014/main" id="{E681B735-28B6-CB79-4890-C182E54835EC}"/>
              </a:ext>
            </a:extLst>
          </p:cNvPr>
          <p:cNvSpPr>
            <a:spLocks noGrp="1"/>
          </p:cNvSpPr>
          <p:nvPr>
            <p:ph idx="1"/>
          </p:nvPr>
        </p:nvSpPr>
        <p:spPr>
          <a:xfrm>
            <a:off x="1167493" y="1056640"/>
            <a:ext cx="9779182" cy="4754879"/>
          </a:xfrm>
        </p:spPr>
        <p:txBody>
          <a:bodyPr/>
          <a:lstStyle/>
          <a:p>
            <a:pPr algn="l"/>
            <a:r>
              <a:rPr lang="en-US" b="0" i="0" dirty="0">
                <a:solidFill>
                  <a:srgbClr val="000000"/>
                </a:solidFill>
                <a:effectLst/>
                <a:latin typeface="Times New Roman" panose="02020603050405020304" pitchFamily="18" charset="0"/>
              </a:rPr>
              <a:t>The analysis is split into a few different steps:</a:t>
            </a:r>
          </a:p>
          <a:p>
            <a:pPr marL="514350" indent="-514350" algn="l">
              <a:buAutoNum type="arabicParenR"/>
            </a:pPr>
            <a:r>
              <a:rPr lang="en-US" b="0" i="0" dirty="0">
                <a:solidFill>
                  <a:srgbClr val="000000"/>
                </a:solidFill>
                <a:effectLst/>
                <a:latin typeface="Times New Roman" panose="02020603050405020304" pitchFamily="18" charset="0"/>
              </a:rPr>
              <a:t>Get an impression of the sample data by creating a cross table</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sample data in a clustered bar-chart</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 Perform a test (</a:t>
            </a:r>
            <a:r>
              <a:rPr lang="en-US" b="0" i="0" dirty="0" err="1">
                <a:solidFill>
                  <a:srgbClr val="000000"/>
                </a:solidFill>
                <a:effectLst/>
                <a:latin typeface="Times New Roman" panose="02020603050405020304" pitchFamily="18" charset="0"/>
              </a:rPr>
              <a:t>Bhapkar</a:t>
            </a:r>
            <a:r>
              <a:rPr lang="en-US" b="0" i="0" dirty="0">
                <a:solidFill>
                  <a:srgbClr val="000000"/>
                </a:solidFill>
                <a:effectLst/>
                <a:latin typeface="Times New Roman" panose="02020603050405020304" pitchFamily="18" charset="0"/>
              </a:rPr>
              <a:t> or Bowker) to say something about the population.</a:t>
            </a:r>
          </a:p>
          <a:p>
            <a:pPr algn="l"/>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Write up the findings.</a:t>
            </a:r>
          </a:p>
          <a:p>
            <a:endParaRPr lang="en-IN" dirty="0"/>
          </a:p>
        </p:txBody>
      </p:sp>
      <p:sp>
        <p:nvSpPr>
          <p:cNvPr id="4" name="Footer Placeholder 3">
            <a:extLst>
              <a:ext uri="{FF2B5EF4-FFF2-40B4-BE49-F238E27FC236}">
                <a16:creationId xmlns:a16="http://schemas.microsoft.com/office/drawing/2014/main" id="{51B08CA3-B59E-E469-0388-39B072E7BD33}"/>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AB9C8CA-6191-B5E3-75A5-5440B5AFF025}"/>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Tree>
    <p:extLst>
      <p:ext uri="{BB962C8B-B14F-4D97-AF65-F5344CB8AC3E}">
        <p14:creationId xmlns:p14="http://schemas.microsoft.com/office/powerpoint/2010/main" val="2418121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DEC7D-9AC3-A716-B97F-A5081F0F10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215C96-EEFA-8E24-5A8A-4E806C728464}"/>
              </a:ext>
            </a:extLst>
          </p:cNvPr>
          <p:cNvSpPr>
            <a:spLocks noGrp="1"/>
          </p:cNvSpPr>
          <p:nvPr>
            <p:ph type="title"/>
          </p:nvPr>
        </p:nvSpPr>
        <p:spPr>
          <a:xfrm>
            <a:off x="1167492" y="381001"/>
            <a:ext cx="9779183" cy="431800"/>
          </a:xfrm>
        </p:spPr>
        <p:txBody>
          <a:bodyPr/>
          <a:lstStyle/>
          <a:p>
            <a:r>
              <a:rPr lang="en-IN" dirty="0"/>
              <a:t>Paired tests - Ordinal</a:t>
            </a:r>
          </a:p>
        </p:txBody>
      </p:sp>
      <p:sp>
        <p:nvSpPr>
          <p:cNvPr id="3" name="Content Placeholder 2">
            <a:extLst>
              <a:ext uri="{FF2B5EF4-FFF2-40B4-BE49-F238E27FC236}">
                <a16:creationId xmlns:a16="http://schemas.microsoft.com/office/drawing/2014/main" id="{C82B92CE-F826-73FB-79B6-64AF9BC18361}"/>
              </a:ext>
            </a:extLst>
          </p:cNvPr>
          <p:cNvSpPr>
            <a:spLocks noGrp="1"/>
          </p:cNvSpPr>
          <p:nvPr>
            <p:ph idx="1"/>
          </p:nvPr>
        </p:nvSpPr>
        <p:spPr>
          <a:xfrm>
            <a:off x="1167493" y="1056640"/>
            <a:ext cx="9779182" cy="4754879"/>
          </a:xfrm>
        </p:spPr>
        <p:txBody>
          <a:bodyPr/>
          <a:lstStyle/>
          <a:p>
            <a:pPr algn="l"/>
            <a:r>
              <a:rPr lang="en-US" b="0" i="0" dirty="0">
                <a:solidFill>
                  <a:srgbClr val="000000"/>
                </a:solidFill>
                <a:effectLst/>
                <a:latin typeface="Times New Roman" panose="02020603050405020304" pitchFamily="18" charset="0"/>
              </a:rPr>
              <a:t>If you have two ordinal variables that use the same categories you might either be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interested in knowing if there are changes (differences) between the two</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 (e.g. did many people agree with the first, but disagreed with the other). </a:t>
            </a:r>
            <a:endParaRPr lang="en-IN" dirty="0"/>
          </a:p>
        </p:txBody>
      </p:sp>
      <p:sp>
        <p:nvSpPr>
          <p:cNvPr id="4" name="Footer Placeholder 3">
            <a:extLst>
              <a:ext uri="{FF2B5EF4-FFF2-40B4-BE49-F238E27FC236}">
                <a16:creationId xmlns:a16="http://schemas.microsoft.com/office/drawing/2014/main" id="{F576F28D-D9DA-73B7-4AD0-E43947F7FC21}"/>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F5B809D-3A95-D6D7-D5D9-295CC8A18F58}"/>
              </a:ext>
            </a:extLst>
          </p:cNvPr>
          <p:cNvSpPr>
            <a:spLocks noGrp="1"/>
          </p:cNvSpPr>
          <p:nvPr>
            <p:ph type="sldNum" sz="quarter" idx="4"/>
          </p:nvPr>
        </p:nvSpPr>
        <p:spPr/>
        <p:txBody>
          <a:bodyPr/>
          <a:lstStyle/>
          <a:p>
            <a:fld id="{294A09A9-5501-47C1-A89A-A340965A2BE2}" type="slidenum">
              <a:rPr lang="en-US" smtClean="0"/>
              <a:pPr/>
              <a:t>29</a:t>
            </a:fld>
            <a:endParaRPr lang="en-US" dirty="0"/>
          </a:p>
        </p:txBody>
      </p:sp>
    </p:spTree>
    <p:extLst>
      <p:ext uri="{BB962C8B-B14F-4D97-AF65-F5344CB8AC3E}">
        <p14:creationId xmlns:p14="http://schemas.microsoft.com/office/powerpoint/2010/main" val="278736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p:txBody>
          <a:bodyPr/>
          <a:lstStyle/>
          <a:p>
            <a:endParaRPr lang="en-US" b="1" i="0" dirty="0">
              <a:solidFill>
                <a:srgbClr val="000000"/>
              </a:solidFill>
              <a:effectLst/>
              <a:latin typeface="Times New Roman" panose="02020603050405020304" pitchFamily="18" charset="0"/>
            </a:endParaRPr>
          </a:p>
          <a:p>
            <a:pPr algn="ctr"/>
            <a:r>
              <a:rPr lang="en-US" b="0" i="0" dirty="0">
                <a:solidFill>
                  <a:srgbClr val="000000"/>
                </a:solidFill>
                <a:effectLst/>
                <a:latin typeface="Times New Roman" panose="02020603050405020304" pitchFamily="18" charset="0"/>
              </a:rPr>
              <a:t>“the science of collecting, displaying and </a:t>
            </a:r>
            <a:r>
              <a:rPr lang="en-US" b="0" i="0" dirty="0" err="1">
                <a:solidFill>
                  <a:srgbClr val="000000"/>
                </a:solidFill>
                <a:effectLst/>
                <a:latin typeface="Times New Roman" panose="02020603050405020304" pitchFamily="18" charset="0"/>
              </a:rPr>
              <a:t>analysing</a:t>
            </a:r>
            <a:r>
              <a:rPr lang="en-US" b="0" i="0" dirty="0">
                <a:solidFill>
                  <a:srgbClr val="000000"/>
                </a:solidFill>
                <a:effectLst/>
                <a:latin typeface="Times New Roman" panose="02020603050405020304" pitchFamily="18" charset="0"/>
              </a:rPr>
              <a:t> data”</a:t>
            </a:r>
          </a:p>
          <a:p>
            <a:pPr algn="ctr"/>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There are two main branches of statistics; descriptive and inferential </a:t>
            </a:r>
            <a:r>
              <a:rPr lang="en-US" b="0" i="0" u="none" strike="noStrike" dirty="0">
                <a:solidFill>
                  <a:srgbClr val="000000"/>
                </a:solidFill>
                <a:effectLst/>
                <a:latin typeface="Times New Roman" panose="02020603050405020304" pitchFamily="18" charset="0"/>
                <a:hlinkClick r:id="rId2"/>
              </a:rPr>
              <a:t>(Wright &amp; London, 2009, p. 55)</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Descriptive statistics</a:t>
            </a:r>
            <a:r>
              <a:rPr lang="en-US" b="0" i="0" dirty="0">
                <a:solidFill>
                  <a:srgbClr val="000000"/>
                </a:solidFill>
                <a:effectLst/>
                <a:latin typeface="Times New Roman" panose="02020603050405020304" pitchFamily="18" charset="0"/>
              </a:rPr>
              <a:t> are: “methods for organizing, displaying, and describing data using tables, graphs and summary measures” </a:t>
            </a:r>
            <a:r>
              <a:rPr lang="en-US" b="0" i="0" u="none" strike="noStrike" dirty="0">
                <a:solidFill>
                  <a:srgbClr val="000000"/>
                </a:solidFill>
                <a:effectLst/>
                <a:latin typeface="Times New Roman" panose="02020603050405020304" pitchFamily="18" charset="0"/>
                <a:hlinkClick r:id="rId3"/>
              </a:rPr>
              <a:t>(Mann, 1991, 2010, p. 3)</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Descriptive statistics is the type of statistics most people encounter every day, often without realizing they are looking at statistics. In many video-games results or scores are often displayed in various charts or with various comparisons, advertisements try to show of fancy diagrams and in business reports the tables and diagrams also play often a key role.</a:t>
            </a:r>
          </a:p>
          <a:p>
            <a:pPr algn="l"/>
            <a:r>
              <a:rPr lang="en-US" b="0" i="0" dirty="0">
                <a:solidFill>
                  <a:srgbClr val="000000"/>
                </a:solidFill>
                <a:effectLst/>
                <a:latin typeface="Times New Roman" panose="02020603050405020304" pitchFamily="18" charset="0"/>
              </a:rPr>
              <a:t>When collecting data you are usually interested in a specific group of people, animals or things, but don’t have the time (or money) to collect data about all of them. The entire group is known as the </a:t>
            </a:r>
            <a:r>
              <a:rPr lang="en-US" b="1" i="0" dirty="0">
                <a:solidFill>
                  <a:srgbClr val="000000"/>
                </a:solidFill>
                <a:effectLst/>
                <a:latin typeface="Times New Roman" panose="02020603050405020304" pitchFamily="18" charset="0"/>
              </a:rPr>
              <a:t>population</a:t>
            </a:r>
            <a:r>
              <a:rPr lang="en-US" b="0" i="0" dirty="0">
                <a:solidFill>
                  <a:srgbClr val="000000"/>
                </a:solidFill>
                <a:effectLst/>
                <a:latin typeface="Times New Roman" panose="02020603050405020304" pitchFamily="18" charset="0"/>
              </a:rPr>
              <a:t>: “the complete set of objects of interest” </a:t>
            </a:r>
            <a:r>
              <a:rPr lang="en-US" b="0" i="0" u="none" strike="noStrike" dirty="0">
                <a:solidFill>
                  <a:srgbClr val="000000"/>
                </a:solidFill>
                <a:effectLst/>
                <a:latin typeface="Times New Roman" panose="02020603050405020304" pitchFamily="18" charset="0"/>
                <a:hlinkClick r:id="rId4"/>
              </a:rPr>
              <a:t>(Upton &amp; Cook, 2014, p. 332)</a:t>
            </a:r>
            <a:r>
              <a:rPr lang="en-US" b="0" i="0" dirty="0">
                <a:solidFill>
                  <a:srgbClr val="000000"/>
                </a:solidFill>
                <a:effectLst/>
                <a:latin typeface="Times New Roman" panose="02020603050405020304" pitchFamily="18" charset="0"/>
              </a:rPr>
              <a:t>. The people/things you actually got data from is then known as a </a:t>
            </a:r>
            <a:r>
              <a:rPr lang="en-US" b="1" i="0" dirty="0">
                <a:solidFill>
                  <a:srgbClr val="000000"/>
                </a:solidFill>
                <a:effectLst/>
                <a:latin typeface="Times New Roman" panose="02020603050405020304" pitchFamily="18" charset="0"/>
              </a:rPr>
              <a:t>sample</a:t>
            </a:r>
            <a:r>
              <a:rPr lang="en-US" b="0" i="0" dirty="0">
                <a:solidFill>
                  <a:srgbClr val="000000"/>
                </a:solidFill>
                <a:effectLst/>
                <a:latin typeface="Times New Roman" panose="02020603050405020304" pitchFamily="18" charset="0"/>
              </a:rPr>
              <a:t>: “a subset of a population usually chosen in such a way that it can be taken to represent the population with respect to some characteristic” </a:t>
            </a:r>
            <a:r>
              <a:rPr lang="en-US" b="0" i="0" u="none" strike="noStrike" dirty="0">
                <a:solidFill>
                  <a:srgbClr val="000000"/>
                </a:solidFill>
                <a:effectLst/>
                <a:latin typeface="Times New Roman" panose="02020603050405020304" pitchFamily="18" charset="0"/>
                <a:hlinkClick r:id="rId4"/>
              </a:rPr>
              <a:t>(Upton &amp; Cook, 2014, p. 379)</a:t>
            </a:r>
            <a:r>
              <a:rPr lang="en-US" b="0" i="0" dirty="0">
                <a:solidFill>
                  <a:srgbClr val="000000"/>
                </a:solidFill>
                <a:effectLst/>
                <a:latin typeface="Times New Roman" panose="02020603050405020304" pitchFamily="18" charset="0"/>
              </a:rPr>
              <a:t>.</a:t>
            </a:r>
          </a:p>
          <a:p>
            <a:pPr algn="l"/>
            <a:r>
              <a:rPr lang="en-US" b="0" i="0" dirty="0">
                <a:solidFill>
                  <a:srgbClr val="000000"/>
                </a:solidFill>
                <a:effectLst/>
                <a:latin typeface="Times New Roman" panose="02020603050405020304" pitchFamily="18" charset="0"/>
              </a:rPr>
              <a:t>Wouldn’t it be great if you could say something about the population based on just one sample? It would save a lot of time and/or money. A fancy word for making a statement about a population based on a sample is an </a:t>
            </a:r>
            <a:r>
              <a:rPr lang="en-US" b="1" i="0" dirty="0">
                <a:solidFill>
                  <a:srgbClr val="000000"/>
                </a:solidFill>
                <a:effectLst/>
                <a:latin typeface="Times New Roman" panose="02020603050405020304" pitchFamily="18" charset="0"/>
              </a:rPr>
              <a:t>inference</a:t>
            </a:r>
            <a:r>
              <a:rPr lang="en-US" b="0" i="0" dirty="0">
                <a:solidFill>
                  <a:srgbClr val="000000"/>
                </a:solidFill>
                <a:effectLst/>
                <a:latin typeface="Times New Roman" panose="02020603050405020304" pitchFamily="18" charset="0"/>
              </a:rPr>
              <a:t>: “a conclusion about a population based on logical reasoning from data gathered about a smaller sample” </a:t>
            </a:r>
            <a:r>
              <a:rPr lang="en-US" b="0" i="0" u="none" strike="noStrike" dirty="0">
                <a:solidFill>
                  <a:srgbClr val="000000"/>
                </a:solidFill>
                <a:effectLst/>
                <a:latin typeface="Times New Roman" panose="02020603050405020304" pitchFamily="18" charset="0"/>
                <a:hlinkClick r:id="rId5"/>
              </a:rPr>
              <a:t>(</a:t>
            </a:r>
            <a:r>
              <a:rPr lang="en-US" b="0" i="0" u="none" strike="noStrike" dirty="0" err="1">
                <a:solidFill>
                  <a:srgbClr val="000000"/>
                </a:solidFill>
                <a:effectLst/>
                <a:latin typeface="Times New Roman" panose="02020603050405020304" pitchFamily="18" charset="0"/>
                <a:hlinkClick r:id="rId5"/>
              </a:rPr>
              <a:t>Zedeck</a:t>
            </a:r>
            <a:r>
              <a:rPr lang="en-US" b="0" i="0" u="none" strike="noStrike" dirty="0">
                <a:solidFill>
                  <a:srgbClr val="000000"/>
                </a:solidFill>
                <a:effectLst/>
                <a:latin typeface="Times New Roman" panose="02020603050405020304" pitchFamily="18" charset="0"/>
                <a:hlinkClick r:id="rId5"/>
              </a:rPr>
              <a:t>, 2014, p. 175)</a:t>
            </a:r>
            <a:r>
              <a:rPr lang="en-US" b="0" i="0" dirty="0">
                <a:solidFill>
                  <a:srgbClr val="000000"/>
                </a:solidFill>
                <a:effectLst/>
                <a:latin typeface="Times New Roman" panose="02020603050405020304" pitchFamily="18" charset="0"/>
              </a:rPr>
              <a:t>.</a:t>
            </a:r>
          </a:p>
          <a:p>
            <a:pPr algn="ctr"/>
            <a:endParaRPr lang="en-IN" dirty="0"/>
          </a:p>
        </p:txBody>
      </p:sp>
      <p:sp>
        <p:nvSpPr>
          <p:cNvPr id="4" name="Footer Placeholder 3">
            <a:extLst>
              <a:ext uri="{FF2B5EF4-FFF2-40B4-BE49-F238E27FC236}">
                <a16:creationId xmlns:a16="http://schemas.microsoft.com/office/drawing/2014/main" id="{7625388A-FF61-82C8-F524-B495436D7EC3}"/>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484161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37EFF-A64A-006F-8DAA-61B72BC3DF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CC1BBE-4060-A0D0-257C-ABA5749581DC}"/>
              </a:ext>
            </a:extLst>
          </p:cNvPr>
          <p:cNvSpPr>
            <a:spLocks noGrp="1"/>
          </p:cNvSpPr>
          <p:nvPr>
            <p:ph type="title"/>
          </p:nvPr>
        </p:nvSpPr>
        <p:spPr>
          <a:xfrm>
            <a:off x="1167492" y="381001"/>
            <a:ext cx="9779183" cy="431800"/>
          </a:xfrm>
        </p:spPr>
        <p:txBody>
          <a:bodyPr/>
          <a:lstStyle/>
          <a:p>
            <a:r>
              <a:rPr lang="en-IN" dirty="0"/>
              <a:t>Paired tests - Ordinal</a:t>
            </a:r>
          </a:p>
        </p:txBody>
      </p:sp>
      <p:sp>
        <p:nvSpPr>
          <p:cNvPr id="3" name="Content Placeholder 2">
            <a:extLst>
              <a:ext uri="{FF2B5EF4-FFF2-40B4-BE49-F238E27FC236}">
                <a16:creationId xmlns:a16="http://schemas.microsoft.com/office/drawing/2014/main" id="{376EEE34-E8E1-148F-79F4-0DE4A22C88E7}"/>
              </a:ext>
            </a:extLst>
          </p:cNvPr>
          <p:cNvSpPr>
            <a:spLocks noGrp="1"/>
          </p:cNvSpPr>
          <p:nvPr>
            <p:ph idx="1"/>
          </p:nvPr>
        </p:nvSpPr>
        <p:spPr>
          <a:xfrm>
            <a:off x="1167493" y="1056640"/>
            <a:ext cx="9779182" cy="4754879"/>
          </a:xfrm>
        </p:spPr>
        <p:txBody>
          <a:bodyPr/>
          <a:lstStyle/>
          <a:p>
            <a:pPr algn="l"/>
            <a:r>
              <a:rPr lang="en-US" b="0" i="0" dirty="0">
                <a:solidFill>
                  <a:srgbClr val="000000"/>
                </a:solidFill>
                <a:effectLst/>
                <a:latin typeface="Times New Roman" panose="02020603050405020304" pitchFamily="18" charset="0"/>
              </a:rPr>
              <a:t>To test for a difference we will use the following steps:</a:t>
            </a:r>
          </a:p>
          <a:p>
            <a:pPr algn="l"/>
            <a:r>
              <a:rPr lang="en-US" b="0" i="0" dirty="0">
                <a:solidFill>
                  <a:srgbClr val="000000"/>
                </a:solidFill>
                <a:effectLst/>
                <a:latin typeface="Times New Roman" panose="02020603050405020304" pitchFamily="18" charset="0"/>
              </a:rPr>
              <a:t>1) Start with getting an impression from the sample data by creating a cross table and determining the median for each variable.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sample data</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3a) Test if there are any differences perhaps also in the population using a Wilcoxon signed rank test and</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3b) determine the magnitude of the difference using an effect size measure.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Combine the results to create a report.</a:t>
            </a:r>
          </a:p>
        </p:txBody>
      </p:sp>
      <p:sp>
        <p:nvSpPr>
          <p:cNvPr id="4" name="Footer Placeholder 3">
            <a:extLst>
              <a:ext uri="{FF2B5EF4-FFF2-40B4-BE49-F238E27FC236}">
                <a16:creationId xmlns:a16="http://schemas.microsoft.com/office/drawing/2014/main" id="{98C05269-4248-9885-EDAF-32547542E2DA}"/>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285D84B-0D61-B64C-2CFA-94FBB395FABF}"/>
              </a:ext>
            </a:extLst>
          </p:cNvPr>
          <p:cNvSpPr>
            <a:spLocks noGrp="1"/>
          </p:cNvSpPr>
          <p:nvPr>
            <p:ph type="sldNum" sz="quarter" idx="4"/>
          </p:nvPr>
        </p:nvSpPr>
        <p:spPr/>
        <p:txBody>
          <a:bodyPr/>
          <a:lstStyle/>
          <a:p>
            <a:fld id="{294A09A9-5501-47C1-A89A-A340965A2BE2}" type="slidenum">
              <a:rPr lang="en-US" smtClean="0"/>
              <a:pPr/>
              <a:t>30</a:t>
            </a:fld>
            <a:endParaRPr lang="en-US" dirty="0"/>
          </a:p>
        </p:txBody>
      </p:sp>
    </p:spTree>
    <p:extLst>
      <p:ext uri="{BB962C8B-B14F-4D97-AF65-F5344CB8AC3E}">
        <p14:creationId xmlns:p14="http://schemas.microsoft.com/office/powerpoint/2010/main" val="2578247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C0F1-D1DD-1024-F590-5B1D0A12C7AE}"/>
              </a:ext>
            </a:extLst>
          </p:cNvPr>
          <p:cNvSpPr>
            <a:spLocks noGrp="1"/>
          </p:cNvSpPr>
          <p:nvPr>
            <p:ph type="title"/>
          </p:nvPr>
        </p:nvSpPr>
        <p:spPr>
          <a:xfrm>
            <a:off x="1167492" y="381001"/>
            <a:ext cx="9779183" cy="360680"/>
          </a:xfrm>
        </p:spPr>
        <p:txBody>
          <a:bodyPr/>
          <a:lstStyle/>
          <a:p>
            <a:r>
              <a:rPr lang="en-IN" dirty="0"/>
              <a:t>Paired tests - Scale</a:t>
            </a:r>
          </a:p>
        </p:txBody>
      </p:sp>
      <p:sp>
        <p:nvSpPr>
          <p:cNvPr id="3" name="Content Placeholder 2">
            <a:extLst>
              <a:ext uri="{FF2B5EF4-FFF2-40B4-BE49-F238E27FC236}">
                <a16:creationId xmlns:a16="http://schemas.microsoft.com/office/drawing/2014/main" id="{94030A8B-90CD-DF5A-2082-53990C2A6D0F}"/>
              </a:ext>
            </a:extLst>
          </p:cNvPr>
          <p:cNvSpPr>
            <a:spLocks noGrp="1"/>
          </p:cNvSpPr>
          <p:nvPr>
            <p:ph idx="1"/>
          </p:nvPr>
        </p:nvSpPr>
        <p:spPr>
          <a:xfrm>
            <a:off x="374094" y="741681"/>
            <a:ext cx="9779182" cy="3366815"/>
          </a:xfrm>
        </p:spPr>
        <p:txBody>
          <a:bodyPr/>
          <a:lstStyle/>
          <a:p>
            <a:pPr algn="l"/>
            <a:r>
              <a:rPr lang="en-US" b="0" i="0" dirty="0">
                <a:solidFill>
                  <a:srgbClr val="000000"/>
                </a:solidFill>
                <a:effectLst/>
                <a:latin typeface="Times New Roman" panose="02020603050405020304" pitchFamily="18" charset="0"/>
              </a:rPr>
              <a:t>If you have two scale variables you might either be interested if the average is different between the two.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To </a:t>
            </a:r>
            <a:r>
              <a:rPr lang="en-US" b="0" i="0" dirty="0" err="1">
                <a:solidFill>
                  <a:srgbClr val="000000"/>
                </a:solidFill>
                <a:effectLst/>
                <a:latin typeface="Times New Roman" panose="02020603050405020304" pitchFamily="18" charset="0"/>
              </a:rPr>
              <a:t>analyse</a:t>
            </a:r>
            <a:r>
              <a:rPr lang="en-US" b="0" i="0" dirty="0">
                <a:solidFill>
                  <a:srgbClr val="000000"/>
                </a:solidFill>
                <a:effectLst/>
                <a:latin typeface="Times New Roman" panose="02020603050405020304" pitchFamily="18" charset="0"/>
              </a:rPr>
              <a:t> if the means (averages) are different between two scale variables, we can go over the following steps:</a:t>
            </a:r>
          </a:p>
          <a:p>
            <a:pPr algn="l"/>
            <a:r>
              <a:rPr lang="en-US" b="0" i="0" dirty="0">
                <a:solidFill>
                  <a:srgbClr val="000000"/>
                </a:solidFill>
                <a:effectLst/>
                <a:latin typeface="Times New Roman" panose="02020603050405020304" pitchFamily="18" charset="0"/>
              </a:rPr>
              <a:t>1) Get an impression from the sample data by determining some descriptive measurements (mean and standard deviation).</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sample data by creating a scatterplot from the two variables and/or a histogram of the differences.</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 Test if there the difference in sample means could also occur in the population, and the effect size that goes with it.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4) Combine all the findings in one report.</a:t>
            </a:r>
          </a:p>
          <a:p>
            <a:endParaRPr lang="en-IN" dirty="0"/>
          </a:p>
        </p:txBody>
      </p:sp>
      <p:sp>
        <p:nvSpPr>
          <p:cNvPr id="4" name="Footer Placeholder 3">
            <a:extLst>
              <a:ext uri="{FF2B5EF4-FFF2-40B4-BE49-F238E27FC236}">
                <a16:creationId xmlns:a16="http://schemas.microsoft.com/office/drawing/2014/main" id="{14F4B7F1-0979-B87D-98FD-84288EB6966D}"/>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B31B536-F9D7-73CE-5D48-C3AAA2AB7E6A}"/>
              </a:ext>
            </a:extLst>
          </p:cNvPr>
          <p:cNvSpPr>
            <a:spLocks noGrp="1"/>
          </p:cNvSpPr>
          <p:nvPr>
            <p:ph type="sldNum" sz="quarter" idx="4"/>
          </p:nvPr>
        </p:nvSpPr>
        <p:spPr/>
        <p:txBody>
          <a:bodyPr/>
          <a:lstStyle/>
          <a:p>
            <a:fld id="{294A09A9-5501-47C1-A89A-A340965A2BE2}" type="slidenum">
              <a:rPr lang="en-US" smtClean="0"/>
              <a:pPr/>
              <a:t>31</a:t>
            </a:fld>
            <a:endParaRPr lang="en-US" dirty="0"/>
          </a:p>
        </p:txBody>
      </p:sp>
    </p:spTree>
    <p:extLst>
      <p:ext uri="{BB962C8B-B14F-4D97-AF65-F5344CB8AC3E}">
        <p14:creationId xmlns:p14="http://schemas.microsoft.com/office/powerpoint/2010/main" val="712889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DBE75-9BF4-8C9B-AE2A-6131104FD9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687B7E-147F-A353-8070-8F0D83C41A51}"/>
              </a:ext>
            </a:extLst>
          </p:cNvPr>
          <p:cNvSpPr>
            <a:spLocks noGrp="1"/>
          </p:cNvSpPr>
          <p:nvPr>
            <p:ph type="title"/>
          </p:nvPr>
        </p:nvSpPr>
        <p:spPr>
          <a:xfrm>
            <a:off x="1167493" y="289560"/>
            <a:ext cx="9779183" cy="1325563"/>
          </a:xfrm>
        </p:spPr>
        <p:txBody>
          <a:bodyPr/>
          <a:lstStyle/>
          <a:p>
            <a:r>
              <a:rPr lang="en-IN" dirty="0"/>
              <a:t>Paired tests - Binary</a:t>
            </a:r>
          </a:p>
        </p:txBody>
      </p:sp>
      <p:sp>
        <p:nvSpPr>
          <p:cNvPr id="3" name="Content Placeholder 2">
            <a:extLst>
              <a:ext uri="{FF2B5EF4-FFF2-40B4-BE49-F238E27FC236}">
                <a16:creationId xmlns:a16="http://schemas.microsoft.com/office/drawing/2014/main" id="{4A3128EC-6693-5C24-478F-BA7B0FEF1927}"/>
              </a:ext>
            </a:extLst>
          </p:cNvPr>
          <p:cNvSpPr>
            <a:spLocks noGrp="1"/>
          </p:cNvSpPr>
          <p:nvPr>
            <p:ph idx="1"/>
          </p:nvPr>
        </p:nvSpPr>
        <p:spPr/>
        <p:txBody>
          <a:bodyPr/>
          <a:lstStyle/>
          <a:p>
            <a:pPr algn="l" fontAlgn="base"/>
            <a:r>
              <a:rPr lang="en-US" b="1" i="0" dirty="0" err="1">
                <a:solidFill>
                  <a:srgbClr val="000000"/>
                </a:solidFill>
                <a:effectLst/>
                <a:latin typeface="inherit"/>
              </a:rPr>
              <a:t>McNemar’s</a:t>
            </a:r>
            <a:r>
              <a:rPr lang="en-US" b="1" i="0" dirty="0">
                <a:solidFill>
                  <a:srgbClr val="000000"/>
                </a:solidFill>
                <a:effectLst/>
                <a:latin typeface="inherit"/>
              </a:rPr>
              <a:t> Test </a:t>
            </a:r>
            <a:r>
              <a:rPr lang="en-US" b="0" i="0" dirty="0">
                <a:solidFill>
                  <a:srgbClr val="000000"/>
                </a:solidFill>
                <a:effectLst/>
                <a:latin typeface="Helvetica" panose="020B0604020202020204" pitchFamily="34" charset="0"/>
              </a:rPr>
              <a:t>is used to determine if there is a statistically significant difference in proportions between paired data.</a:t>
            </a:r>
            <a:endParaRPr lang="en-US" b="0" i="0" dirty="0">
              <a:solidFill>
                <a:srgbClr val="3D3D3D"/>
              </a:solidFill>
              <a:effectLst/>
              <a:latin typeface="Lato" panose="020F0502020204030203" pitchFamily="34" charset="0"/>
            </a:endParaRPr>
          </a:p>
          <a:p>
            <a:pPr algn="l" fontAlgn="base"/>
            <a:r>
              <a:rPr lang="en-US" b="0" i="0" dirty="0">
                <a:solidFill>
                  <a:srgbClr val="000000"/>
                </a:solidFill>
                <a:effectLst/>
                <a:latin typeface="Helvetica" panose="020B0604020202020204" pitchFamily="34" charset="0"/>
              </a:rPr>
              <a:t>This tutorial explains how to perform </a:t>
            </a:r>
            <a:r>
              <a:rPr lang="en-US" b="0" i="0" dirty="0" err="1">
                <a:solidFill>
                  <a:srgbClr val="000000"/>
                </a:solidFill>
                <a:effectLst/>
                <a:latin typeface="Helvetica" panose="020B0604020202020204" pitchFamily="34" charset="0"/>
              </a:rPr>
              <a:t>McNemar’s</a:t>
            </a:r>
            <a:r>
              <a:rPr lang="en-US" b="0" i="0" dirty="0">
                <a:solidFill>
                  <a:srgbClr val="000000"/>
                </a:solidFill>
                <a:effectLst/>
                <a:latin typeface="Helvetica" panose="020B0604020202020204" pitchFamily="34" charset="0"/>
              </a:rPr>
              <a:t> Test in Python.</a:t>
            </a:r>
            <a:endParaRPr lang="en-US" b="0" i="0" dirty="0">
              <a:solidFill>
                <a:srgbClr val="3D3D3D"/>
              </a:solidFill>
              <a:effectLst/>
              <a:latin typeface="Lato" panose="020F0502020204030203" pitchFamily="34" charset="0"/>
            </a:endParaRPr>
          </a:p>
          <a:p>
            <a:pPr algn="l" fontAlgn="base"/>
            <a:r>
              <a:rPr lang="en-US" b="1" i="0" dirty="0">
                <a:solidFill>
                  <a:srgbClr val="000000"/>
                </a:solidFill>
                <a:effectLst/>
                <a:latin typeface="inherit"/>
              </a:rPr>
              <a:t>Example: </a:t>
            </a:r>
            <a:r>
              <a:rPr lang="en-US" b="1" i="0" dirty="0" err="1">
                <a:solidFill>
                  <a:srgbClr val="000000"/>
                </a:solidFill>
                <a:effectLst/>
                <a:latin typeface="inherit"/>
              </a:rPr>
              <a:t>McNemar’s</a:t>
            </a:r>
            <a:r>
              <a:rPr lang="en-US" b="1" i="0" dirty="0">
                <a:solidFill>
                  <a:srgbClr val="000000"/>
                </a:solidFill>
                <a:effectLst/>
                <a:latin typeface="inherit"/>
              </a:rPr>
              <a:t> Test in Python</a:t>
            </a:r>
            <a:endParaRPr lang="en-US" b="1" i="0" dirty="0">
              <a:solidFill>
                <a:srgbClr val="020202"/>
              </a:solidFill>
              <a:effectLst/>
              <a:latin typeface="Montserrat" panose="00000500000000000000" pitchFamily="2" charset="0"/>
            </a:endParaRPr>
          </a:p>
          <a:p>
            <a:pPr algn="l" fontAlgn="base"/>
            <a:r>
              <a:rPr lang="en-US" b="0" i="0" dirty="0">
                <a:solidFill>
                  <a:srgbClr val="000000"/>
                </a:solidFill>
                <a:effectLst/>
                <a:latin typeface="Helvetica" panose="020B0604020202020204" pitchFamily="34" charset="0"/>
              </a:rPr>
              <a:t>Suppose researchers want to know if a certain marketing video can change people’s opinion of a particular law. They survey 100 people to find out if they do or do not support the law. Then, they show all 100 people the marketing video and survey them again once the video is over.</a:t>
            </a:r>
            <a:endParaRPr lang="en-US" b="0" i="0" dirty="0">
              <a:solidFill>
                <a:srgbClr val="3D3D3D"/>
              </a:solidFill>
              <a:effectLst/>
              <a:latin typeface="Lato" panose="020F0502020204030203" pitchFamily="34" charset="0"/>
            </a:endParaRPr>
          </a:p>
          <a:p>
            <a:endParaRPr lang="en-IN" dirty="0"/>
          </a:p>
        </p:txBody>
      </p:sp>
      <p:sp>
        <p:nvSpPr>
          <p:cNvPr id="4" name="Footer Placeholder 3">
            <a:extLst>
              <a:ext uri="{FF2B5EF4-FFF2-40B4-BE49-F238E27FC236}">
                <a16:creationId xmlns:a16="http://schemas.microsoft.com/office/drawing/2014/main" id="{82299428-E3E4-5C19-8D98-ABFC1F57604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9002448-A7E2-5BE8-3B73-55F2F2EFEE9A}"/>
              </a:ext>
            </a:extLst>
          </p:cNvPr>
          <p:cNvSpPr>
            <a:spLocks noGrp="1"/>
          </p:cNvSpPr>
          <p:nvPr>
            <p:ph type="sldNum" sz="quarter" idx="4"/>
          </p:nvPr>
        </p:nvSpPr>
        <p:spPr/>
        <p:txBody>
          <a:bodyPr/>
          <a:lstStyle/>
          <a:p>
            <a:fld id="{294A09A9-5501-47C1-A89A-A340965A2BE2}" type="slidenum">
              <a:rPr lang="en-US" smtClean="0"/>
              <a:pPr/>
              <a:t>32</a:t>
            </a:fld>
            <a:endParaRPr lang="en-US" dirty="0"/>
          </a:p>
        </p:txBody>
      </p:sp>
    </p:spTree>
    <p:extLst>
      <p:ext uri="{BB962C8B-B14F-4D97-AF65-F5344CB8AC3E}">
        <p14:creationId xmlns:p14="http://schemas.microsoft.com/office/powerpoint/2010/main" val="2830244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7E0A-D6EB-8EAD-6750-176427396911}"/>
              </a:ext>
            </a:extLst>
          </p:cNvPr>
          <p:cNvSpPr>
            <a:spLocks noGrp="1"/>
          </p:cNvSpPr>
          <p:nvPr>
            <p:ph type="title"/>
          </p:nvPr>
        </p:nvSpPr>
        <p:spPr/>
        <p:txBody>
          <a:bodyPr/>
          <a:lstStyle/>
          <a:p>
            <a:r>
              <a:rPr lang="en-IN" dirty="0"/>
              <a:t>3 or more binary variables - paired</a:t>
            </a:r>
          </a:p>
        </p:txBody>
      </p:sp>
      <p:sp>
        <p:nvSpPr>
          <p:cNvPr id="3" name="Content Placeholder 2">
            <a:extLst>
              <a:ext uri="{FF2B5EF4-FFF2-40B4-BE49-F238E27FC236}">
                <a16:creationId xmlns:a16="http://schemas.microsoft.com/office/drawing/2014/main" id="{F24895DB-96C4-C3C9-9F0A-821C9AF769F7}"/>
              </a:ext>
            </a:extLst>
          </p:cNvPr>
          <p:cNvSpPr>
            <a:spLocks noGrp="1"/>
          </p:cNvSpPr>
          <p:nvPr>
            <p:ph idx="1"/>
          </p:nvPr>
        </p:nvSpPr>
        <p:spPr/>
        <p:txBody>
          <a:bodyPr/>
          <a:lstStyle/>
          <a:p>
            <a:pPr algn="l"/>
            <a:r>
              <a:rPr lang="en-US" b="0" i="0" dirty="0">
                <a:solidFill>
                  <a:srgbClr val="000000"/>
                </a:solidFill>
                <a:effectLst/>
                <a:latin typeface="Times New Roman" panose="02020603050405020304" pitchFamily="18" charset="0"/>
              </a:rPr>
              <a:t>If you allowed people to choose more than one option (e.g. which of the following music genres do you like?), each of the options becomes a no/yes variable in itself, which are binary variables.</a:t>
            </a:r>
          </a:p>
          <a:p>
            <a:pPr algn="l"/>
            <a:r>
              <a:rPr lang="en-US" b="0" i="0" dirty="0">
                <a:solidFill>
                  <a:srgbClr val="000000"/>
                </a:solidFill>
                <a:effectLst/>
                <a:latin typeface="Times New Roman" panose="02020603050405020304" pitchFamily="18" charset="0"/>
              </a:rPr>
              <a:t>As with any analysis, we'll start with getting an impression of the sample data,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 results, do a formal statistical test and end with reporting all the results.</a:t>
            </a:r>
          </a:p>
          <a:p>
            <a:endParaRPr lang="en-IN" dirty="0"/>
          </a:p>
        </p:txBody>
      </p:sp>
      <p:sp>
        <p:nvSpPr>
          <p:cNvPr id="4" name="Footer Placeholder 3">
            <a:extLst>
              <a:ext uri="{FF2B5EF4-FFF2-40B4-BE49-F238E27FC236}">
                <a16:creationId xmlns:a16="http://schemas.microsoft.com/office/drawing/2014/main" id="{AB6E5D19-4529-E1A7-A30B-F4BB11C8A98B}"/>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4E633F1-4E61-C465-8A61-0A993AE7E11C}"/>
              </a:ext>
            </a:extLst>
          </p:cNvPr>
          <p:cNvSpPr>
            <a:spLocks noGrp="1"/>
          </p:cNvSpPr>
          <p:nvPr>
            <p:ph type="sldNum" sz="quarter" idx="4"/>
          </p:nvPr>
        </p:nvSpPr>
        <p:spPr/>
        <p:txBody>
          <a:bodyPr/>
          <a:lstStyle/>
          <a:p>
            <a:fld id="{294A09A9-5501-47C1-A89A-A340965A2BE2}" type="slidenum">
              <a:rPr lang="en-US" smtClean="0"/>
              <a:pPr/>
              <a:t>33</a:t>
            </a:fld>
            <a:endParaRPr lang="en-US" dirty="0"/>
          </a:p>
        </p:txBody>
      </p:sp>
    </p:spTree>
    <p:extLst>
      <p:ext uri="{BB962C8B-B14F-4D97-AF65-F5344CB8AC3E}">
        <p14:creationId xmlns:p14="http://schemas.microsoft.com/office/powerpoint/2010/main" val="495388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ABD4-76FA-0955-C69F-EFA14B486016}"/>
              </a:ext>
            </a:extLst>
          </p:cNvPr>
          <p:cNvSpPr>
            <a:spLocks noGrp="1"/>
          </p:cNvSpPr>
          <p:nvPr>
            <p:ph type="title"/>
          </p:nvPr>
        </p:nvSpPr>
        <p:spPr>
          <a:xfrm>
            <a:off x="1167492" y="381001"/>
            <a:ext cx="9779183" cy="309880"/>
          </a:xfrm>
        </p:spPr>
        <p:txBody>
          <a:bodyPr/>
          <a:lstStyle/>
          <a:p>
            <a:r>
              <a:rPr lang="en-IN" dirty="0"/>
              <a:t>3 or more ordinal variables- paired</a:t>
            </a:r>
          </a:p>
        </p:txBody>
      </p:sp>
      <p:sp>
        <p:nvSpPr>
          <p:cNvPr id="3" name="Content Placeholder 2">
            <a:extLst>
              <a:ext uri="{FF2B5EF4-FFF2-40B4-BE49-F238E27FC236}">
                <a16:creationId xmlns:a16="http://schemas.microsoft.com/office/drawing/2014/main" id="{D1964920-EEBB-6F46-A84D-303809D5D8E8}"/>
              </a:ext>
            </a:extLst>
          </p:cNvPr>
          <p:cNvSpPr>
            <a:spLocks noGrp="1"/>
          </p:cNvSpPr>
          <p:nvPr>
            <p:ph idx="1"/>
          </p:nvPr>
        </p:nvSpPr>
        <p:spPr>
          <a:xfrm>
            <a:off x="1167492" y="788107"/>
            <a:ext cx="9779182" cy="3366815"/>
          </a:xfrm>
        </p:spPr>
        <p:txBody>
          <a:bodyPr/>
          <a:lstStyle/>
          <a:p>
            <a:pPr algn="l"/>
            <a:r>
              <a:rPr lang="en-US" b="0" i="1" dirty="0">
                <a:solidFill>
                  <a:srgbClr val="000000"/>
                </a:solidFill>
                <a:effectLst/>
                <a:latin typeface="Times New Roman" panose="02020603050405020304" pitchFamily="18" charset="0"/>
              </a:rPr>
              <a:t>Part 1: Descriptive analysis</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Use descriptive statistics to get an impression of the data, using:</a:t>
            </a:r>
          </a:p>
          <a:p>
            <a:pPr algn="l"/>
            <a:r>
              <a:rPr lang="en-US" b="0" i="0" dirty="0">
                <a:solidFill>
                  <a:srgbClr val="000000"/>
                </a:solidFill>
                <a:effectLst/>
                <a:latin typeface="Times New Roman" panose="02020603050405020304" pitchFamily="18" charset="0"/>
              </a:rPr>
              <a:t>1) A cross table with the percentages for each score from each variable</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A </a:t>
            </a:r>
            <a:r>
              <a:rPr lang="en-US" b="0" i="0" dirty="0" err="1">
                <a:solidFill>
                  <a:srgbClr val="000000"/>
                </a:solidFill>
                <a:effectLst/>
                <a:latin typeface="Times New Roman" panose="02020603050405020304" pitchFamily="18" charset="0"/>
              </a:rPr>
              <a:t>visualisation</a:t>
            </a:r>
            <a:r>
              <a:rPr lang="en-US" b="0" i="0" dirty="0">
                <a:solidFill>
                  <a:srgbClr val="000000"/>
                </a:solidFill>
                <a:effectLst/>
                <a:latin typeface="Times New Roman" panose="02020603050405020304" pitchFamily="18" charset="0"/>
              </a:rPr>
              <a:t> of the data with a </a:t>
            </a:r>
            <a:r>
              <a:rPr lang="en-US" b="0" i="0" dirty="0" err="1">
                <a:solidFill>
                  <a:srgbClr val="000000"/>
                </a:solidFill>
                <a:effectLst/>
                <a:latin typeface="Times New Roman" panose="02020603050405020304" pitchFamily="18" charset="0"/>
              </a:rPr>
              <a:t>mutiple</a:t>
            </a:r>
            <a:r>
              <a:rPr lang="en-US" b="0" i="0" dirty="0">
                <a:solidFill>
                  <a:srgbClr val="000000"/>
                </a:solidFill>
                <a:effectLst/>
                <a:latin typeface="Times New Roman" panose="02020603050405020304" pitchFamily="18" charset="0"/>
              </a:rPr>
              <a:t> stacked bar-chart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3) Some statistical measures for central tendency (the median) and dispersion (</a:t>
            </a:r>
            <a:r>
              <a:rPr lang="en-US" b="0" i="0" dirty="0" err="1">
                <a:solidFill>
                  <a:srgbClr val="000000"/>
                </a:solidFill>
                <a:effectLst/>
                <a:latin typeface="Times New Roman" panose="02020603050405020304" pitchFamily="18" charset="0"/>
              </a:rPr>
              <a:t>concensus</a:t>
            </a:r>
            <a:r>
              <a:rPr lang="en-US" b="0" i="0" dirty="0">
                <a:solidFill>
                  <a:srgbClr val="000000"/>
                </a:solidFill>
                <a:effectLst/>
                <a:latin typeface="Times New Roman" panose="02020603050405020304" pitchFamily="18" charset="0"/>
              </a:rPr>
              <a:t>)</a:t>
            </a:r>
          </a:p>
          <a:p>
            <a:pPr algn="l"/>
            <a:r>
              <a:rPr lang="en-US" b="0" i="1" dirty="0">
                <a:solidFill>
                  <a:srgbClr val="000000"/>
                </a:solidFill>
                <a:effectLst/>
                <a:latin typeface="Times New Roman" panose="02020603050405020304" pitchFamily="18" charset="0"/>
              </a:rPr>
              <a:t>Part 2: Inferential statistics</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After the first impression determine what can be said about the population based on your sample data by:</a:t>
            </a:r>
          </a:p>
          <a:p>
            <a:pPr algn="l"/>
            <a:r>
              <a:rPr lang="en-US" b="0" i="0" dirty="0">
                <a:solidFill>
                  <a:srgbClr val="000000"/>
                </a:solidFill>
                <a:effectLst/>
                <a:latin typeface="Times New Roman" panose="02020603050405020304" pitchFamily="18" charset="0"/>
              </a:rPr>
              <a:t>1) Determine if there are any differences between any of the variables in the population (Friedman test)</a:t>
            </a:r>
            <a:br>
              <a:rPr lang="en-US" b="0" i="0" dirty="0">
                <a:solidFill>
                  <a:srgbClr val="000000"/>
                </a:solidFill>
                <a:effectLst/>
                <a:latin typeface="Times New Roman" panose="02020603050405020304" pitchFamily="18" charset="0"/>
              </a:rPr>
            </a:br>
            <a:r>
              <a:rPr lang="en-US" b="0" i="0" dirty="0">
                <a:solidFill>
                  <a:srgbClr val="000000"/>
                </a:solidFill>
                <a:effectLst/>
                <a:latin typeface="Times New Roman" panose="02020603050405020304" pitchFamily="18" charset="0"/>
              </a:rPr>
              <a:t>2) If there are, then determine which variables differ significantly (a post-hoc Dunn, Wilcoxon or Sign test) 3) Determine the effect sizes (Kendall's W)</a:t>
            </a:r>
            <a:endParaRPr lang="en-IN" dirty="0"/>
          </a:p>
        </p:txBody>
      </p:sp>
      <p:sp>
        <p:nvSpPr>
          <p:cNvPr id="4" name="Footer Placeholder 3">
            <a:extLst>
              <a:ext uri="{FF2B5EF4-FFF2-40B4-BE49-F238E27FC236}">
                <a16:creationId xmlns:a16="http://schemas.microsoft.com/office/drawing/2014/main" id="{ECC58840-8304-D58B-AF6E-7D7AF637B595}"/>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6034236-589F-5B5B-EC21-AAFD186F3BE0}"/>
              </a:ext>
            </a:extLst>
          </p:cNvPr>
          <p:cNvSpPr>
            <a:spLocks noGrp="1"/>
          </p:cNvSpPr>
          <p:nvPr>
            <p:ph type="sldNum" sz="quarter" idx="4"/>
          </p:nvPr>
        </p:nvSpPr>
        <p:spPr/>
        <p:txBody>
          <a:bodyPr/>
          <a:lstStyle/>
          <a:p>
            <a:fld id="{294A09A9-5501-47C1-A89A-A340965A2BE2}" type="slidenum">
              <a:rPr lang="en-US" smtClean="0"/>
              <a:pPr/>
              <a:t>34</a:t>
            </a:fld>
            <a:endParaRPr lang="en-US" dirty="0"/>
          </a:p>
        </p:txBody>
      </p:sp>
    </p:spTree>
    <p:extLst>
      <p:ext uri="{BB962C8B-B14F-4D97-AF65-F5344CB8AC3E}">
        <p14:creationId xmlns:p14="http://schemas.microsoft.com/office/powerpoint/2010/main" val="3653421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9D62-725B-801B-72AE-B2ADB7F66E9A}"/>
              </a:ext>
            </a:extLst>
          </p:cNvPr>
          <p:cNvSpPr>
            <a:spLocks noGrp="1"/>
          </p:cNvSpPr>
          <p:nvPr>
            <p:ph type="title"/>
          </p:nvPr>
        </p:nvSpPr>
        <p:spPr/>
        <p:txBody>
          <a:bodyPr/>
          <a:lstStyle/>
          <a:p>
            <a:r>
              <a:rPr lang="en-IN" dirty="0"/>
              <a:t>3 or more scale variables - paired</a:t>
            </a:r>
          </a:p>
        </p:txBody>
      </p:sp>
      <p:sp>
        <p:nvSpPr>
          <p:cNvPr id="3" name="Content Placeholder 2">
            <a:extLst>
              <a:ext uri="{FF2B5EF4-FFF2-40B4-BE49-F238E27FC236}">
                <a16:creationId xmlns:a16="http://schemas.microsoft.com/office/drawing/2014/main" id="{037F1139-F99C-447F-665C-D22144E739CA}"/>
              </a:ext>
            </a:extLst>
          </p:cNvPr>
          <p:cNvSpPr>
            <a:spLocks noGrp="1"/>
          </p:cNvSpPr>
          <p:nvPr>
            <p:ph idx="1"/>
          </p:nvPr>
        </p:nvSpPr>
        <p:spPr/>
        <p:txBody>
          <a:bodyPr/>
          <a:lstStyle/>
          <a:p>
            <a:pPr algn="l"/>
            <a:r>
              <a:rPr lang="en-US" b="0" i="0" dirty="0">
                <a:solidFill>
                  <a:srgbClr val="000000"/>
                </a:solidFill>
                <a:effectLst/>
                <a:latin typeface="Times New Roman" panose="02020603050405020304" pitchFamily="18" charset="0"/>
              </a:rPr>
              <a:t>We are curious to see if the scores on multiple scale variables are different from each other. Although usually an impression of the data is done with a frequency table, or cross-table, with scale variables this might not be so effective (the table would get too large, and no longer give a good impression).</a:t>
            </a:r>
          </a:p>
          <a:p>
            <a:pPr algn="l"/>
            <a:r>
              <a:rPr lang="en-US" b="0" i="0" dirty="0">
                <a:solidFill>
                  <a:srgbClr val="000000"/>
                </a:solidFill>
                <a:effectLst/>
                <a:latin typeface="Times New Roman" panose="02020603050405020304" pitchFamily="18" charset="0"/>
              </a:rPr>
              <a:t>Instead some statistical measures might be more helpful. The mean (average) and standard deviation of each scale variable can be helpful. </a:t>
            </a:r>
          </a:p>
          <a:p>
            <a:endParaRPr lang="en-IN" dirty="0"/>
          </a:p>
        </p:txBody>
      </p:sp>
      <p:sp>
        <p:nvSpPr>
          <p:cNvPr id="4" name="Footer Placeholder 3">
            <a:extLst>
              <a:ext uri="{FF2B5EF4-FFF2-40B4-BE49-F238E27FC236}">
                <a16:creationId xmlns:a16="http://schemas.microsoft.com/office/drawing/2014/main" id="{3A3AB8B7-9C1B-77A8-F589-797958317B4B}"/>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49B008D-E7BD-FE0A-4721-6A190472D0B4}"/>
              </a:ext>
            </a:extLst>
          </p:cNvPr>
          <p:cNvSpPr>
            <a:spLocks noGrp="1"/>
          </p:cNvSpPr>
          <p:nvPr>
            <p:ph type="sldNum" sz="quarter" idx="4"/>
          </p:nvPr>
        </p:nvSpPr>
        <p:spPr/>
        <p:txBody>
          <a:bodyPr/>
          <a:lstStyle/>
          <a:p>
            <a:fld id="{294A09A9-5501-47C1-A89A-A340965A2BE2}" type="slidenum">
              <a:rPr lang="en-US" smtClean="0"/>
              <a:pPr/>
              <a:t>35</a:t>
            </a:fld>
            <a:endParaRPr lang="en-US" dirty="0"/>
          </a:p>
        </p:txBody>
      </p:sp>
    </p:spTree>
    <p:extLst>
      <p:ext uri="{BB962C8B-B14F-4D97-AF65-F5344CB8AC3E}">
        <p14:creationId xmlns:p14="http://schemas.microsoft.com/office/powerpoint/2010/main" val="30237028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Utkarsh Minds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Mirjam Nilsson</a:t>
            </a:r>
          </a:p>
        </p:txBody>
      </p:sp>
      <p:sp>
        <p:nvSpPr>
          <p:cNvPr id="6" name="AutoShape 2">
            <a:extLst>
              <a:ext uri="{FF2B5EF4-FFF2-40B4-BE49-F238E27FC236}">
                <a16:creationId xmlns:a16="http://schemas.microsoft.com/office/drawing/2014/main" id="{688B6D24-8EF1-C081-2DBB-D6003D15DF6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a:extLst>
              <a:ext uri="{FF2B5EF4-FFF2-40B4-BE49-F238E27FC236}">
                <a16:creationId xmlns:a16="http://schemas.microsoft.com/office/drawing/2014/main" id="{A01E91F2-952D-8AFF-1BAC-D01AE06424E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04FFD113-0F92-11CB-25F4-B8EE247D3EC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283574" y="3296603"/>
            <a:ext cx="10567306" cy="2387600"/>
          </a:xfrm>
        </p:spPr>
        <p:txBody>
          <a:bodyPr/>
          <a:lstStyle/>
          <a:p>
            <a:r>
              <a:rPr lang="en-US" dirty="0"/>
              <a:t>Contact us:</a:t>
            </a:r>
            <a:br>
              <a:rPr lang="en-US" dirty="0"/>
            </a:br>
            <a:r>
              <a:rPr lang="en-US" dirty="0">
                <a:hlinkClick r:id="rId2"/>
              </a:rPr>
              <a:t>helpdesk@utkarshminds.com</a:t>
            </a:r>
            <a:br>
              <a:rPr lang="en-US" dirty="0"/>
            </a:br>
            <a:r>
              <a:rPr lang="en-US" dirty="0"/>
              <a:t>+91 961-999-7797</a:t>
            </a:r>
            <a:br>
              <a:rPr lang="en-US" dirty="0"/>
            </a:br>
            <a:br>
              <a:rPr lang="en-US" dirty="0"/>
            </a:br>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025252" y="0"/>
            <a:ext cx="9779183" cy="664399"/>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1202955" y="1042107"/>
            <a:ext cx="9779182" cy="3366815"/>
          </a:xfrm>
        </p:spPr>
        <p:txBody>
          <a:bodyPr/>
          <a:lstStyle/>
          <a:p>
            <a:pPr algn="l"/>
            <a:r>
              <a:rPr lang="en-US" b="0" i="0" dirty="0">
                <a:solidFill>
                  <a:srgbClr val="000000"/>
                </a:solidFill>
                <a:effectLst/>
                <a:latin typeface="Times New Roman" panose="02020603050405020304" pitchFamily="18" charset="0"/>
              </a:rPr>
              <a:t>When collecting data you are usually interested in a specific group of people, animals or things, but don’t have the time (or money) to collect data about all of them.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entire group is known as the </a:t>
            </a:r>
            <a:r>
              <a:rPr lang="en-US" b="1" i="0" dirty="0">
                <a:solidFill>
                  <a:srgbClr val="000000"/>
                </a:solidFill>
                <a:effectLst/>
                <a:latin typeface="Times New Roman" panose="02020603050405020304" pitchFamily="18" charset="0"/>
              </a:rPr>
              <a:t>population</a:t>
            </a:r>
            <a:r>
              <a:rPr lang="en-US" b="0" i="0" dirty="0">
                <a:solidFill>
                  <a:srgbClr val="000000"/>
                </a:solidFill>
                <a:effectLst/>
                <a:latin typeface="Times New Roman" panose="02020603050405020304" pitchFamily="18" charset="0"/>
              </a:rPr>
              <a:t>: “the complete set of objects of interest” </a:t>
            </a:r>
            <a:r>
              <a:rPr lang="en-US" b="0" i="0" u="none" strike="noStrike" dirty="0">
                <a:solidFill>
                  <a:srgbClr val="000000"/>
                </a:solidFill>
                <a:effectLst/>
                <a:latin typeface="Times New Roman" panose="02020603050405020304" pitchFamily="18" charset="0"/>
                <a:hlinkClick r:id="rId2"/>
              </a:rPr>
              <a:t>(Upton &amp; Cook, 2014, p. 332)</a:t>
            </a:r>
            <a:r>
              <a:rPr lang="en-US" b="0" i="0" dirty="0">
                <a:solidFill>
                  <a:srgbClr val="000000"/>
                </a:solidFill>
                <a:effectLst/>
                <a:latin typeface="Times New Roman" panose="02020603050405020304" pitchFamily="18" charset="0"/>
              </a:rPr>
              <a:t>.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people/things you actually got data from is then known as a </a:t>
            </a:r>
            <a:r>
              <a:rPr lang="en-US" b="1" i="0" dirty="0">
                <a:solidFill>
                  <a:srgbClr val="000000"/>
                </a:solidFill>
                <a:effectLst/>
                <a:latin typeface="Times New Roman" panose="02020603050405020304" pitchFamily="18" charset="0"/>
              </a:rPr>
              <a:t>sample</a:t>
            </a:r>
            <a:r>
              <a:rPr lang="en-US" b="0" i="0" dirty="0">
                <a:solidFill>
                  <a:srgbClr val="000000"/>
                </a:solidFill>
                <a:effectLst/>
                <a:latin typeface="Times New Roman" panose="02020603050405020304" pitchFamily="18" charset="0"/>
              </a:rPr>
              <a:t>: “a subset of a population usually chosen in such a way that it can be taken to represent the population with respect to some characteristic” </a:t>
            </a:r>
            <a:r>
              <a:rPr lang="en-US" b="0" i="0" u="none" strike="noStrike" dirty="0">
                <a:solidFill>
                  <a:srgbClr val="000000"/>
                </a:solidFill>
                <a:effectLst/>
                <a:latin typeface="Times New Roman" panose="02020603050405020304" pitchFamily="18" charset="0"/>
                <a:hlinkClick r:id="rId2"/>
              </a:rPr>
              <a:t>(Upton &amp; Cook, 2014, p. 379)</a:t>
            </a:r>
            <a:r>
              <a:rPr lang="en-US" b="0" i="0" dirty="0">
                <a:solidFill>
                  <a:srgbClr val="000000"/>
                </a:solidFill>
                <a:effectLst/>
                <a:latin typeface="Times New Roman" panose="02020603050405020304" pitchFamily="18" charset="0"/>
              </a:rPr>
              <a:t>.</a:t>
            </a:r>
            <a:endParaRPr lang="en-IN" dirty="0"/>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843260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30046" y="772161"/>
            <a:ext cx="10254071" cy="3366815"/>
          </a:xfrm>
        </p:spPr>
        <p:txBody>
          <a:bodyPr/>
          <a:lstStyle/>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Table 1 the conversion of the example survey into variables, values and coding. This is sometimes referred to as a </a:t>
            </a:r>
            <a:r>
              <a:rPr lang="en-US" b="1" i="0" dirty="0">
                <a:solidFill>
                  <a:srgbClr val="000000"/>
                </a:solidFill>
                <a:effectLst/>
                <a:latin typeface="Times New Roman" panose="02020603050405020304" pitchFamily="18" charset="0"/>
              </a:rPr>
              <a:t>codebook</a:t>
            </a:r>
            <a:r>
              <a:rPr lang="en-US" b="0" i="0" dirty="0">
                <a:solidFill>
                  <a:srgbClr val="000000"/>
                </a:solidFill>
                <a:effectLst/>
                <a:latin typeface="Times New Roman" panose="02020603050405020304" pitchFamily="18" charset="0"/>
              </a:rPr>
              <a:t>.</a:t>
            </a:r>
          </a:p>
          <a:p>
            <a:pPr algn="l"/>
            <a:endParaRPr lang="en-US"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dirty="0">
              <a:solidFill>
                <a:srgbClr val="000000"/>
              </a:solidFill>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Note that the variable description is either a longer description of the name of the variable, or sometimes the entire question as it was asked on the survey.</a:t>
            </a:r>
          </a:p>
          <a:p>
            <a:pPr algn="l"/>
            <a:r>
              <a:rPr lang="en-US" b="0" i="0" dirty="0">
                <a:solidFill>
                  <a:srgbClr val="000000"/>
                </a:solidFill>
                <a:effectLst/>
                <a:latin typeface="Times New Roman" panose="02020603050405020304" pitchFamily="18" charset="0"/>
              </a:rPr>
              <a:t>The last term connected to this is a score. A </a:t>
            </a:r>
            <a:r>
              <a:rPr lang="en-US" b="1" i="0" dirty="0">
                <a:solidFill>
                  <a:srgbClr val="000000"/>
                </a:solidFill>
                <a:effectLst/>
                <a:latin typeface="Times New Roman" panose="02020603050405020304" pitchFamily="18" charset="0"/>
              </a:rPr>
              <a:t>score</a:t>
            </a:r>
            <a:r>
              <a:rPr lang="en-US" b="0" i="0" dirty="0">
                <a:solidFill>
                  <a:srgbClr val="000000"/>
                </a:solidFill>
                <a:effectLst/>
                <a:latin typeface="Times New Roman" panose="02020603050405020304" pitchFamily="18" charset="0"/>
              </a:rPr>
              <a:t> is the value (or assigned code) for a single case on a single variable.</a:t>
            </a: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9" name="Picture 8" descr="A black text on a white background&#10;&#10;Description automatically generated">
            <a:extLst>
              <a:ext uri="{FF2B5EF4-FFF2-40B4-BE49-F238E27FC236}">
                <a16:creationId xmlns:a16="http://schemas.microsoft.com/office/drawing/2014/main" id="{33195FAD-4E8B-3AC5-B2C4-7B5253811E80}"/>
              </a:ext>
            </a:extLst>
          </p:cNvPr>
          <p:cNvPicPr>
            <a:picLocks noChangeAspect="1"/>
          </p:cNvPicPr>
          <p:nvPr/>
        </p:nvPicPr>
        <p:blipFill>
          <a:blip r:embed="rId2"/>
          <a:stretch>
            <a:fillRect/>
          </a:stretch>
        </p:blipFill>
        <p:spPr>
          <a:xfrm>
            <a:off x="1007883" y="2300556"/>
            <a:ext cx="5791498" cy="1911448"/>
          </a:xfrm>
          <a:prstGeom prst="rect">
            <a:avLst/>
          </a:prstGeom>
        </p:spPr>
      </p:pic>
      <p:pic>
        <p:nvPicPr>
          <p:cNvPr id="11" name="Picture 10" descr="A close-up of a name&#10;&#10;Description automatically generated">
            <a:extLst>
              <a:ext uri="{FF2B5EF4-FFF2-40B4-BE49-F238E27FC236}">
                <a16:creationId xmlns:a16="http://schemas.microsoft.com/office/drawing/2014/main" id="{78AA42B5-90EC-85AF-A9D4-B7E05FCC921D}"/>
              </a:ext>
            </a:extLst>
          </p:cNvPr>
          <p:cNvPicPr>
            <a:picLocks noChangeAspect="1"/>
          </p:cNvPicPr>
          <p:nvPr/>
        </p:nvPicPr>
        <p:blipFill>
          <a:blip r:embed="rId3"/>
          <a:stretch>
            <a:fillRect/>
          </a:stretch>
        </p:blipFill>
        <p:spPr>
          <a:xfrm>
            <a:off x="7334314" y="3055575"/>
            <a:ext cx="3314870" cy="819192"/>
          </a:xfrm>
          <a:prstGeom prst="rect">
            <a:avLst/>
          </a:prstGeom>
        </p:spPr>
      </p:pic>
    </p:spTree>
    <p:extLst>
      <p:ext uri="{BB962C8B-B14F-4D97-AF65-F5344CB8AC3E}">
        <p14:creationId xmlns:p14="http://schemas.microsoft.com/office/powerpoint/2010/main" val="266365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6D10-2525-2DFB-1AAC-D67A50DBF744}"/>
              </a:ext>
            </a:extLst>
          </p:cNvPr>
          <p:cNvSpPr>
            <a:spLocks noGrp="1"/>
          </p:cNvSpPr>
          <p:nvPr>
            <p:ph type="title"/>
          </p:nvPr>
        </p:nvSpPr>
        <p:spPr>
          <a:xfrm>
            <a:off x="1167491" y="238761"/>
            <a:ext cx="9779183" cy="533400"/>
          </a:xfrm>
        </p:spPr>
        <p:txBody>
          <a:bodyPr/>
          <a:lstStyle/>
          <a:p>
            <a:r>
              <a:rPr lang="en-US" dirty="0">
                <a:solidFill>
                  <a:srgbClr val="000000"/>
                </a:solidFill>
                <a:latin typeface="Times New Roman" panose="02020603050405020304" pitchFamily="18" charset="0"/>
              </a:rPr>
              <a:t>S</a:t>
            </a:r>
            <a:r>
              <a:rPr lang="en-US" b="1" i="0" dirty="0">
                <a:solidFill>
                  <a:srgbClr val="000000"/>
                </a:solidFill>
                <a:effectLst/>
                <a:latin typeface="Times New Roman" panose="02020603050405020304" pitchFamily="18" charset="0"/>
              </a:rPr>
              <a:t>tatistical terms</a:t>
            </a:r>
            <a:endParaRPr lang="en-IN" dirty="0"/>
          </a:p>
        </p:txBody>
      </p:sp>
      <p:sp>
        <p:nvSpPr>
          <p:cNvPr id="3" name="Content Placeholder 2">
            <a:extLst>
              <a:ext uri="{FF2B5EF4-FFF2-40B4-BE49-F238E27FC236}">
                <a16:creationId xmlns:a16="http://schemas.microsoft.com/office/drawing/2014/main" id="{06E7DD0B-2F10-5144-CA92-D500E5E2EB4B}"/>
              </a:ext>
            </a:extLst>
          </p:cNvPr>
          <p:cNvSpPr>
            <a:spLocks noGrp="1"/>
          </p:cNvSpPr>
          <p:nvPr>
            <p:ph idx="1"/>
          </p:nvPr>
        </p:nvSpPr>
        <p:spPr>
          <a:xfrm>
            <a:off x="930046" y="772161"/>
            <a:ext cx="10254071" cy="3366815"/>
          </a:xfrm>
        </p:spPr>
        <p:txBody>
          <a:bodyPr/>
          <a:lstStyle/>
          <a:p>
            <a:pPr algn="l"/>
            <a:r>
              <a:rPr lang="en-US" b="0" i="0" dirty="0">
                <a:solidFill>
                  <a:srgbClr val="000000"/>
                </a:solidFill>
                <a:effectLst/>
                <a:latin typeface="Times New Roman" panose="02020603050405020304" pitchFamily="18" charset="0"/>
              </a:rPr>
              <a:t>Stevens (1946) classified variables based on which basic operations can be performed on them, and created four so-called measurement levels: </a:t>
            </a:r>
            <a:r>
              <a:rPr lang="en-US" b="1" i="0" dirty="0">
                <a:solidFill>
                  <a:srgbClr val="000000"/>
                </a:solidFill>
                <a:effectLst/>
                <a:latin typeface="Times New Roman" panose="02020603050405020304" pitchFamily="18" charset="0"/>
              </a:rPr>
              <a:t>nominal, ordinal, interval and ratio</a:t>
            </a:r>
            <a:r>
              <a:rPr lang="en-US" b="0" i="0" dirty="0">
                <a:solidFill>
                  <a:srgbClr val="000000"/>
                </a:solidFill>
                <a:effectLst/>
                <a:latin typeface="Times New Roman" panose="02020603050405020304" pitchFamily="18" charset="0"/>
              </a:rPr>
              <a:t>.</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 I will combine interval and ratio into one category called scale (which is something SPSS also does). </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 variable is said to have a nominal measurement level, if the values are non-numeric and have no logical order (besides perhaps alphabetical). The variable gender for example has a nominal measurement level, since the order of the possible values can be in any way you want (although there are many discussions sometimes about it :-)). Also open questions that ask for text are nominal, for example first name.</a:t>
            </a:r>
          </a:p>
        </p:txBody>
      </p:sp>
      <p:sp>
        <p:nvSpPr>
          <p:cNvPr id="5" name="Slide Number Placeholder 4">
            <a:extLst>
              <a:ext uri="{FF2B5EF4-FFF2-40B4-BE49-F238E27FC236}">
                <a16:creationId xmlns:a16="http://schemas.microsoft.com/office/drawing/2014/main" id="{8C416BF9-9193-70E3-CB12-D9879B846E08}"/>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94699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873B-5289-FB81-3A71-F036DBA4B1F5}"/>
              </a:ext>
            </a:extLst>
          </p:cNvPr>
          <p:cNvSpPr>
            <a:spLocks noGrp="1"/>
          </p:cNvSpPr>
          <p:nvPr>
            <p:ph type="title"/>
          </p:nvPr>
        </p:nvSpPr>
        <p:spPr>
          <a:xfrm>
            <a:off x="1167492" y="381000"/>
            <a:ext cx="9779183" cy="1325563"/>
          </a:xfrm>
        </p:spPr>
        <p:txBody>
          <a:bodyPr anchor="b">
            <a:normAutofit/>
          </a:bodyPr>
          <a:lstStyle/>
          <a:p>
            <a:r>
              <a:rPr lang="en-IN" b="1" i="0">
                <a:effectLst/>
              </a:rPr>
              <a:t>Significance example</a:t>
            </a:r>
          </a:p>
        </p:txBody>
      </p:sp>
      <p:pic>
        <p:nvPicPr>
          <p:cNvPr id="5122" name="Picture 2" descr="Understanding Type-I and Type-II Errors in Hypothesis Testing | by Deepak  Chopra | Talking Data Science | Towards AI">
            <a:extLst>
              <a:ext uri="{FF2B5EF4-FFF2-40B4-BE49-F238E27FC236}">
                <a16:creationId xmlns:a16="http://schemas.microsoft.com/office/drawing/2014/main" id="{3C96DECD-2B21-FFAD-6192-55436085AC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6402" y="2452686"/>
            <a:ext cx="7055850" cy="4268789"/>
          </a:xfrm>
          <a:prstGeom prst="rect">
            <a:avLst/>
          </a:prstGeom>
          <a:solidFill>
            <a:srgbClr val="FFFFFF"/>
          </a:solidFill>
        </p:spPr>
      </p:pic>
      <p:sp>
        <p:nvSpPr>
          <p:cNvPr id="4" name="Footer Placeholder 3">
            <a:extLst>
              <a:ext uri="{FF2B5EF4-FFF2-40B4-BE49-F238E27FC236}">
                <a16:creationId xmlns:a16="http://schemas.microsoft.com/office/drawing/2014/main" id="{B692BD22-6E84-177D-B137-CC6D12FB6601}"/>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D1A580EE-1D86-C314-453D-802F69C2329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
        <p:nvSpPr>
          <p:cNvPr id="3" name="TextBox 2">
            <a:extLst>
              <a:ext uri="{FF2B5EF4-FFF2-40B4-BE49-F238E27FC236}">
                <a16:creationId xmlns:a16="http://schemas.microsoft.com/office/drawing/2014/main" id="{B229F0B2-5E69-D9D2-544B-7FBB36145384}"/>
              </a:ext>
            </a:extLst>
          </p:cNvPr>
          <p:cNvSpPr txBox="1"/>
          <p:nvPr/>
        </p:nvSpPr>
        <p:spPr>
          <a:xfrm>
            <a:off x="7782560" y="1446133"/>
            <a:ext cx="3708030" cy="2585323"/>
          </a:xfrm>
          <a:prstGeom prst="rect">
            <a:avLst/>
          </a:prstGeom>
          <a:noFill/>
        </p:spPr>
        <p:txBody>
          <a:bodyPr wrap="square" rtlCol="0">
            <a:spAutoFit/>
          </a:bodyPr>
          <a:lstStyle/>
          <a:p>
            <a:pPr algn="l">
              <a:buFont typeface="Arial" panose="020B0604020202020204" pitchFamily="34" charset="0"/>
              <a:buChar char="•"/>
            </a:pPr>
            <a:r>
              <a:rPr lang="en-US" b="0" i="0" dirty="0">
                <a:solidFill>
                  <a:srgbClr val="374151"/>
                </a:solidFill>
                <a:effectLst/>
                <a:latin typeface="Söhne"/>
              </a:rPr>
              <a:t>Null Hypothesis (H₀): The lucky charm has no effect on your test scores.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Alternate Hypothesis (H₁): The lucky charm does have an effect, and your test scores are better when you use it.</a:t>
            </a:r>
          </a:p>
          <a:p>
            <a:endParaRPr lang="en-IN" dirty="0"/>
          </a:p>
        </p:txBody>
      </p:sp>
      <p:sp>
        <p:nvSpPr>
          <p:cNvPr id="7" name="Rectangle 1">
            <a:extLst>
              <a:ext uri="{FF2B5EF4-FFF2-40B4-BE49-F238E27FC236}">
                <a16:creationId xmlns:a16="http://schemas.microsoft.com/office/drawing/2014/main" id="{465A2A23-9BB9-4214-C3B5-969D6611CC8D}"/>
              </a:ext>
            </a:extLst>
          </p:cNvPr>
          <p:cNvSpPr>
            <a:spLocks noChangeArrowheads="1"/>
          </p:cNvSpPr>
          <p:nvPr/>
        </p:nvSpPr>
        <p:spPr bwMode="auto">
          <a:xfrm>
            <a:off x="7782560" y="3767962"/>
            <a:ext cx="3783728" cy="261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In Hindi: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Söhne"/>
              </a:rPr>
              <a:t>Significant:</a:t>
            </a:r>
            <a:r>
              <a:rPr kumimoji="0" lang="hi-IN" altLang="en-US" sz="1800" b="0" i="0" u="none" strike="noStrike" cap="none" normalizeH="0" baseline="0" dirty="0">
                <a:ln>
                  <a:noFill/>
                </a:ln>
                <a:solidFill>
                  <a:srgbClr val="000000"/>
                </a:solidFill>
                <a:effectLst/>
                <a:latin typeface="Söhne"/>
                <a:cs typeface="Mangal" panose="02040503050203030202" pitchFamily="18" charset="0"/>
              </a:rPr>
              <a:t> महत्वपूर्ण </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r>
              <a:rPr kumimoji="0" lang="en-US" altLang="en-US" sz="1800" b="0" i="0" u="none" strike="noStrike" cap="none" normalizeH="0" baseline="0" dirty="0" err="1">
                <a:ln>
                  <a:noFill/>
                </a:ln>
                <a:solidFill>
                  <a:srgbClr val="000000"/>
                </a:solidFill>
                <a:effectLst/>
                <a:latin typeface="Söhne"/>
                <a:cs typeface="Mangal" panose="02040503050203030202" pitchFamily="18" charset="0"/>
              </a:rPr>
              <a:t>Mahatvapurna</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In Marathi: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Söhne"/>
              </a:rPr>
              <a:t>Significant:</a:t>
            </a:r>
            <a:r>
              <a:rPr kumimoji="0" lang="hi-IN" altLang="en-US" sz="1800" b="0" i="0" u="none" strike="noStrike" cap="none" normalizeH="0" baseline="0" dirty="0">
                <a:ln>
                  <a:noFill/>
                </a:ln>
                <a:solidFill>
                  <a:srgbClr val="000000"/>
                </a:solidFill>
                <a:effectLst/>
                <a:latin typeface="Söhne"/>
                <a:cs typeface="Mangal" panose="02040503050203030202" pitchFamily="18" charset="0"/>
              </a:rPr>
              <a:t> महत्त्वाचं </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r>
              <a:rPr kumimoji="0" lang="en-US" altLang="en-US" sz="1800" b="0" i="0" u="none" strike="noStrike" cap="none" normalizeH="0" baseline="0" dirty="0" err="1">
                <a:ln>
                  <a:noFill/>
                </a:ln>
                <a:solidFill>
                  <a:srgbClr val="000000"/>
                </a:solidFill>
                <a:effectLst/>
                <a:latin typeface="Söhne"/>
                <a:cs typeface="Mangal" panose="02040503050203030202" pitchFamily="18" charset="0"/>
              </a:rPr>
              <a:t>Mahattvach</a:t>
            </a:r>
            <a:r>
              <a:rPr kumimoji="0" lang="en-US" altLang="en-US" sz="1800" b="0" i="0" u="none" strike="noStrike" cap="none" normalizeH="0" baseline="0" dirty="0">
                <a:ln>
                  <a:noFill/>
                </a:ln>
                <a:solidFill>
                  <a:srgbClr val="000000"/>
                </a:solidFill>
                <a:effectLst/>
                <a:latin typeface="Söhne"/>
                <a:cs typeface="Mangal" panose="02040503050203030202" pitchFamily="18" charset="0"/>
              </a:rPr>
              <a:t>)</a:t>
            </a: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00DA1074-64A3-666B-BB6C-01F1AF3F214F}"/>
              </a:ext>
            </a:extLst>
          </p:cNvPr>
          <p:cNvSpPr>
            <a:spLocks noChangeArrowheads="1"/>
          </p:cNvSpPr>
          <p:nvPr/>
        </p:nvSpPr>
        <p:spPr bwMode="auto">
          <a:xfrm>
            <a:off x="7782560" y="4847669"/>
            <a:ext cx="368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034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3BF9-BB82-B1A9-A953-480CBBCFC8B5}"/>
              </a:ext>
            </a:extLst>
          </p:cNvPr>
          <p:cNvSpPr>
            <a:spLocks noGrp="1"/>
          </p:cNvSpPr>
          <p:nvPr>
            <p:ph type="title"/>
          </p:nvPr>
        </p:nvSpPr>
        <p:spPr>
          <a:xfrm>
            <a:off x="1167492" y="381000"/>
            <a:ext cx="9779183" cy="976067"/>
          </a:xfrm>
        </p:spPr>
        <p:txBody>
          <a:bodyPr/>
          <a:lstStyle/>
          <a:p>
            <a:r>
              <a:rPr lang="en-IN" b="1" i="0" dirty="0">
                <a:solidFill>
                  <a:srgbClr val="000000"/>
                </a:solidFill>
                <a:effectLst/>
                <a:latin typeface="Times New Roman" panose="02020603050405020304" pitchFamily="18" charset="0"/>
              </a:rPr>
              <a:t>Analysing a single variable</a:t>
            </a:r>
            <a:br>
              <a:rPr lang="en-IN" b="1" i="0" dirty="0">
                <a:solidFill>
                  <a:srgbClr val="000000"/>
                </a:solidFill>
                <a:effectLst/>
                <a:latin typeface="Times New Roman" panose="02020603050405020304" pitchFamily="18" charset="0"/>
              </a:rPr>
            </a:br>
            <a:endParaRPr lang="en-IN" dirty="0"/>
          </a:p>
        </p:txBody>
      </p:sp>
      <p:pic>
        <p:nvPicPr>
          <p:cNvPr id="7" name="Content Placeholder 6" descr="A number of numbers on a white background&#10;&#10;Description automatically generated">
            <a:extLst>
              <a:ext uri="{FF2B5EF4-FFF2-40B4-BE49-F238E27FC236}">
                <a16:creationId xmlns:a16="http://schemas.microsoft.com/office/drawing/2014/main" id="{E3212DA2-1235-2AC0-54A9-54DB1F7653BB}"/>
              </a:ext>
            </a:extLst>
          </p:cNvPr>
          <p:cNvPicPr>
            <a:picLocks noGrp="1" noChangeAspect="1"/>
          </p:cNvPicPr>
          <p:nvPr>
            <p:ph idx="1"/>
          </p:nvPr>
        </p:nvPicPr>
        <p:blipFill>
          <a:blip r:embed="rId2"/>
          <a:stretch>
            <a:fillRect/>
          </a:stretch>
        </p:blipFill>
        <p:spPr>
          <a:xfrm>
            <a:off x="6324628" y="1777915"/>
            <a:ext cx="5086611" cy="1651085"/>
          </a:xfrm>
        </p:spPr>
      </p:pic>
      <p:sp>
        <p:nvSpPr>
          <p:cNvPr id="4" name="Footer Placeholder 3">
            <a:extLst>
              <a:ext uri="{FF2B5EF4-FFF2-40B4-BE49-F238E27FC236}">
                <a16:creationId xmlns:a16="http://schemas.microsoft.com/office/drawing/2014/main" id="{A258FB43-54AD-17A4-58FB-FA5D7B3A76A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EE3F2B2-C246-135F-6BAA-8B0060979C57}"/>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8" name="TextBox 7">
            <a:extLst>
              <a:ext uri="{FF2B5EF4-FFF2-40B4-BE49-F238E27FC236}">
                <a16:creationId xmlns:a16="http://schemas.microsoft.com/office/drawing/2014/main" id="{9CF895C5-82FE-095D-1263-28874C6CA9DE}"/>
              </a:ext>
            </a:extLst>
          </p:cNvPr>
          <p:cNvSpPr txBox="1"/>
          <p:nvPr/>
        </p:nvSpPr>
        <p:spPr>
          <a:xfrm>
            <a:off x="1167492" y="1463040"/>
            <a:ext cx="4583068" cy="3108543"/>
          </a:xfrm>
          <a:prstGeom prst="rect">
            <a:avLst/>
          </a:prstGeom>
          <a:noFill/>
        </p:spPr>
        <p:txBody>
          <a:bodyPr wrap="square" rtlCol="0">
            <a:spAutoFit/>
          </a:bodyPr>
          <a:lstStyle/>
          <a:p>
            <a:r>
              <a:rPr lang="en-US" sz="2800" b="0" i="0" dirty="0">
                <a:solidFill>
                  <a:srgbClr val="000000"/>
                </a:solidFill>
                <a:effectLst/>
                <a:latin typeface="Times New Roman" panose="02020603050405020304" pitchFamily="18" charset="0"/>
              </a:rPr>
              <a:t>Management was curious if the division of male/female was equal in the company. </a:t>
            </a:r>
          </a:p>
          <a:p>
            <a:endParaRPr lang="en-US" sz="2800" dirty="0">
              <a:solidFill>
                <a:srgbClr val="000000"/>
              </a:solidFill>
              <a:latin typeface="Times New Roman" panose="02020603050405020304" pitchFamily="18" charset="0"/>
            </a:endParaRPr>
          </a:p>
          <a:p>
            <a:r>
              <a:rPr lang="en-US" sz="2800" b="0" i="0" dirty="0">
                <a:solidFill>
                  <a:srgbClr val="000000"/>
                </a:solidFill>
                <a:effectLst/>
                <a:latin typeface="Times New Roman" panose="02020603050405020304" pitchFamily="18" charset="0"/>
              </a:rPr>
              <a:t>The result of a small survey showed that out of the 46 respondents</a:t>
            </a:r>
            <a:endParaRPr lang="en-IN" sz="2800" dirty="0"/>
          </a:p>
        </p:txBody>
      </p:sp>
    </p:spTree>
    <p:extLst>
      <p:ext uri="{BB962C8B-B14F-4D97-AF65-F5344CB8AC3E}">
        <p14:creationId xmlns:p14="http://schemas.microsoft.com/office/powerpoint/2010/main" val="2839064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041D-F1BB-BC75-E47F-B845698210C3}"/>
              </a:ext>
            </a:extLst>
          </p:cNvPr>
          <p:cNvSpPr>
            <a:spLocks noGrp="1"/>
          </p:cNvSpPr>
          <p:nvPr>
            <p:ph type="title"/>
          </p:nvPr>
        </p:nvSpPr>
        <p:spPr>
          <a:xfrm>
            <a:off x="1206408" y="691904"/>
            <a:ext cx="9779183" cy="1325563"/>
          </a:xfrm>
        </p:spPr>
        <p:txBody>
          <a:bodyPr/>
          <a:lstStyle/>
          <a:p>
            <a:r>
              <a:rPr lang="en-IN" b="1" i="0" dirty="0">
                <a:solidFill>
                  <a:srgbClr val="000000"/>
                </a:solidFill>
                <a:effectLst/>
                <a:latin typeface="Times New Roman" panose="02020603050405020304" pitchFamily="18" charset="0"/>
              </a:rPr>
              <a:t>Analysing a single nominal variable</a:t>
            </a:r>
            <a:br>
              <a:rPr lang="en-IN" b="1" i="0" dirty="0">
                <a:solidFill>
                  <a:srgbClr val="000000"/>
                </a:solidFill>
                <a:effectLst/>
                <a:latin typeface="Times New Roman" panose="02020603050405020304" pitchFamily="18" charset="0"/>
              </a:rPr>
            </a:br>
            <a:br>
              <a:rPr lang="en-IN" dirty="0"/>
            </a:br>
            <a:endParaRPr lang="en-IN" dirty="0"/>
          </a:p>
        </p:txBody>
      </p:sp>
      <p:sp>
        <p:nvSpPr>
          <p:cNvPr id="3" name="Content Placeholder 2">
            <a:extLst>
              <a:ext uri="{FF2B5EF4-FFF2-40B4-BE49-F238E27FC236}">
                <a16:creationId xmlns:a16="http://schemas.microsoft.com/office/drawing/2014/main" id="{5BCAAA04-645A-5967-C051-086BFA6ECB45}"/>
              </a:ext>
            </a:extLst>
          </p:cNvPr>
          <p:cNvSpPr>
            <a:spLocks noGrp="1"/>
          </p:cNvSpPr>
          <p:nvPr>
            <p:ph idx="1"/>
          </p:nvPr>
        </p:nvSpPr>
        <p:spPr>
          <a:xfrm>
            <a:off x="1206408" y="1381761"/>
            <a:ext cx="5499192" cy="3458774"/>
          </a:xfrm>
        </p:spPr>
        <p:txBody>
          <a:bodyPr/>
          <a:lstStyle/>
          <a:p>
            <a:r>
              <a:rPr lang="en-US" b="0" i="0" dirty="0">
                <a:solidFill>
                  <a:srgbClr val="000000"/>
                </a:solidFill>
                <a:effectLst/>
                <a:latin typeface="Times New Roman" panose="02020603050405020304" pitchFamily="18" charset="0"/>
              </a:rPr>
              <a:t>When you have a single nominal variable (e.g. marital status) you might be interested in how many respondents selected each of the options (e.g. how many are married, how many widowed, etc.).</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Then to </a:t>
            </a:r>
            <a:r>
              <a:rPr lang="en-US" b="0" i="0" dirty="0" err="1">
                <a:solidFill>
                  <a:srgbClr val="000000"/>
                </a:solidFill>
                <a:effectLst/>
                <a:latin typeface="Times New Roman" panose="02020603050405020304" pitchFamily="18" charset="0"/>
              </a:rPr>
              <a:t>visualise</a:t>
            </a:r>
            <a:r>
              <a:rPr lang="en-US" b="0" i="0" dirty="0">
                <a:solidFill>
                  <a:srgbClr val="000000"/>
                </a:solidFill>
                <a:effectLst/>
                <a:latin typeface="Times New Roman" panose="02020603050405020304" pitchFamily="18" charset="0"/>
              </a:rPr>
              <a:t> these results and last but not least to determine if any of the categories is chosen more often than the others (also in the population).</a:t>
            </a:r>
            <a:endParaRPr lang="en-IN" dirty="0"/>
          </a:p>
        </p:txBody>
      </p:sp>
      <p:sp>
        <p:nvSpPr>
          <p:cNvPr id="4" name="Footer Placeholder 3">
            <a:extLst>
              <a:ext uri="{FF2B5EF4-FFF2-40B4-BE49-F238E27FC236}">
                <a16:creationId xmlns:a16="http://schemas.microsoft.com/office/drawing/2014/main" id="{B5EFBFA3-3DAA-C924-883A-B53835A7D644}"/>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AA5C90E-6482-B3F4-5313-04B68FFF00DE}"/>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7" name="Picture 6" descr="A table with numbers and text&#10;&#10;Description automatically generated">
            <a:extLst>
              <a:ext uri="{FF2B5EF4-FFF2-40B4-BE49-F238E27FC236}">
                <a16:creationId xmlns:a16="http://schemas.microsoft.com/office/drawing/2014/main" id="{3BDF478E-8F74-7BAA-3C69-38E641366456}"/>
              </a:ext>
            </a:extLst>
          </p:cNvPr>
          <p:cNvPicPr>
            <a:picLocks noChangeAspect="1"/>
          </p:cNvPicPr>
          <p:nvPr/>
        </p:nvPicPr>
        <p:blipFill>
          <a:blip r:embed="rId2"/>
          <a:stretch>
            <a:fillRect/>
          </a:stretch>
        </p:blipFill>
        <p:spPr>
          <a:xfrm>
            <a:off x="6730738" y="2238315"/>
            <a:ext cx="5080261" cy="2381372"/>
          </a:xfrm>
          <a:prstGeom prst="rect">
            <a:avLst/>
          </a:prstGeom>
        </p:spPr>
      </p:pic>
    </p:spTree>
    <p:extLst>
      <p:ext uri="{BB962C8B-B14F-4D97-AF65-F5344CB8AC3E}">
        <p14:creationId xmlns:p14="http://schemas.microsoft.com/office/powerpoint/2010/main" val="3892003590"/>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2395</TotalTime>
  <Words>3608</Words>
  <Application>Microsoft Office PowerPoint</Application>
  <PresentationFormat>Widescreen</PresentationFormat>
  <Paragraphs>261</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Helvetica</vt:lpstr>
      <vt:lpstr>inherit</vt:lpstr>
      <vt:lpstr>Lato</vt:lpstr>
      <vt:lpstr>Montserrat</vt:lpstr>
      <vt:lpstr>Söhne</vt:lpstr>
      <vt:lpstr>Tenorite</vt:lpstr>
      <vt:lpstr>Times New Roman</vt:lpstr>
      <vt:lpstr>Office Theme</vt:lpstr>
      <vt:lpstr>PowerPoint Presentation</vt:lpstr>
      <vt:lpstr>Table of contents</vt:lpstr>
      <vt:lpstr>Statistics</vt:lpstr>
      <vt:lpstr>Statistics</vt:lpstr>
      <vt:lpstr>Statistical terms</vt:lpstr>
      <vt:lpstr>Statistical terms</vt:lpstr>
      <vt:lpstr>Significance example</vt:lpstr>
      <vt:lpstr>Analysing a single variable </vt:lpstr>
      <vt:lpstr>Analysing a single nominal variable  </vt:lpstr>
      <vt:lpstr>Analysing a single nominal variable  </vt:lpstr>
      <vt:lpstr>Analysing a single ordinal variable   </vt:lpstr>
      <vt:lpstr>Analysing a single ordinal variable   </vt:lpstr>
      <vt:lpstr>Analysing a single scale variable</vt:lpstr>
      <vt:lpstr>Analysing a single scale variable</vt:lpstr>
      <vt:lpstr>Analysing Binary vs. Binary (unpaired/independent) variables</vt:lpstr>
      <vt:lpstr>Analysing Binary vs. ordinal  (unpaired/independent) variables</vt:lpstr>
      <vt:lpstr>Analysing Binary vs. ordinal  (unpaired/independent) variables</vt:lpstr>
      <vt:lpstr>Analysing a binary vs. scale variable </vt:lpstr>
      <vt:lpstr>Analysing two nominal variables</vt:lpstr>
      <vt:lpstr>Analysing a nominal and ordinal variable</vt:lpstr>
      <vt:lpstr>Analysing two ordinal variables </vt:lpstr>
      <vt:lpstr>Analysing an ordinal and a scale variable </vt:lpstr>
      <vt:lpstr>Analysing two scale variables </vt:lpstr>
      <vt:lpstr>Assignment</vt:lpstr>
      <vt:lpstr>PowerPoint Presentation</vt:lpstr>
      <vt:lpstr>PowerPoint Presentation</vt:lpstr>
      <vt:lpstr>Paired tests - Nominal</vt:lpstr>
      <vt:lpstr>Paired tests - Nominal</vt:lpstr>
      <vt:lpstr>Paired tests - Ordinal</vt:lpstr>
      <vt:lpstr>Paired tests - Ordinal</vt:lpstr>
      <vt:lpstr>Paired tests - Scale</vt:lpstr>
      <vt:lpstr>Paired tests - Binary</vt:lpstr>
      <vt:lpstr>3 or more binary variables - paired</vt:lpstr>
      <vt:lpstr>3 or more ordinal variables- paired</vt:lpstr>
      <vt:lpstr>3 or more scale variables - paired</vt:lpstr>
      <vt:lpstr>Utkarsh Minds</vt:lpstr>
      <vt:lpstr>Contact us: helpdesk@utkarshminds.com +91 961-999-7797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Utkarsh Minds</dc:title>
  <dc:creator>guest01</dc:creator>
  <cp:lastModifiedBy>guest01</cp:lastModifiedBy>
  <cp:revision>61</cp:revision>
  <dcterms:created xsi:type="dcterms:W3CDTF">2024-01-22T05:02:41Z</dcterms:created>
  <dcterms:modified xsi:type="dcterms:W3CDTF">2024-02-18T04:57:53Z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