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0" r:id="rId1"/>
  </p:sldMasterIdLst>
  <p:notesMasterIdLst>
    <p:notesMasterId r:id="rId33"/>
  </p:notesMasterIdLst>
  <p:sldIdLst>
    <p:sldId id="318" r:id="rId2"/>
    <p:sldId id="316" r:id="rId3"/>
    <p:sldId id="312" r:id="rId4"/>
    <p:sldId id="315" r:id="rId5"/>
    <p:sldId id="305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306" r:id="rId15"/>
    <p:sldId id="307" r:id="rId16"/>
    <p:sldId id="308" r:id="rId17"/>
    <p:sldId id="309" r:id="rId18"/>
    <p:sldId id="313" r:id="rId19"/>
    <p:sldId id="310" r:id="rId20"/>
    <p:sldId id="311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1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71" autoAdjust="0"/>
  </p:normalViewPr>
  <p:slideViewPr>
    <p:cSldViewPr snapToGrid="0" snapToObjects="1">
      <p:cViewPr>
        <p:scale>
          <a:sx n="78" d="100"/>
          <a:sy n="78" d="100"/>
        </p:scale>
        <p:origin x="781" y="3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3C6E9-8256-5145-B234-3E808FE940A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769B7-9CEB-4443-9AC4-51507C0A2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9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26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97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04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Its just a request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38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67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Local Variable has the life time of Global</a:t>
            </a:r>
            <a:r>
              <a:rPr lang="en-US" baseline="0" dirty="0"/>
              <a:t> Variable but visibility of local variable</a:t>
            </a:r>
          </a:p>
          <a:p>
            <a:endParaRPr lang="en-US" dirty="0"/>
          </a:p>
          <a:p>
            <a:r>
              <a:rPr lang="en-US" dirty="0"/>
              <a:t>They</a:t>
            </a:r>
            <a:r>
              <a:rPr lang="en-US" baseline="0" dirty="0"/>
              <a:t> are only initialized once in their life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21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it important?</a:t>
            </a:r>
          </a:p>
          <a:p>
            <a:endParaRPr lang="en-US" dirty="0"/>
          </a:p>
          <a:p>
            <a:r>
              <a:rPr lang="en-US" dirty="0"/>
              <a:t>We don</a:t>
            </a:r>
            <a:r>
              <a:rPr lang="fr-FR" dirty="0"/>
              <a:t>’</a:t>
            </a:r>
            <a:r>
              <a:rPr lang="en-US" dirty="0"/>
              <a:t>t worry about the actual time but number of primitive operations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38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depends on language</a:t>
            </a:r>
          </a:p>
          <a:p>
            <a:endParaRPr lang="en-US" dirty="0"/>
          </a:p>
          <a:p>
            <a:r>
              <a:rPr lang="en-US" dirty="0"/>
              <a:t>Same name?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45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depends on language</a:t>
            </a:r>
          </a:p>
          <a:p>
            <a:endParaRPr lang="en-US" dirty="0"/>
          </a:p>
          <a:p>
            <a:r>
              <a:rPr lang="en-US" dirty="0"/>
              <a:t>Same name?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66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depends on language</a:t>
            </a:r>
          </a:p>
          <a:p>
            <a:endParaRPr lang="en-US" dirty="0"/>
          </a:p>
          <a:p>
            <a:r>
              <a:rPr lang="en-US" dirty="0"/>
              <a:t>Same name?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3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1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35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3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5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7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9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6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Misc</a:t>
            </a:r>
            <a:r>
              <a:rPr lang="en-IN" dirty="0"/>
              <a:t> Topics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Dynamic Allocation</a:t>
            </a:r>
          </a:p>
          <a:p>
            <a:r>
              <a:rPr lang="en-IN" dirty="0"/>
              <a:t>Space Time Complexity Analysis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Lecture-10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Prateek Narang</a:t>
            </a:r>
          </a:p>
        </p:txBody>
      </p:sp>
    </p:spTree>
    <p:extLst>
      <p:ext uri="{BB962C8B-B14F-4D97-AF65-F5344CB8AC3E}">
        <p14:creationId xmlns:p14="http://schemas.microsoft.com/office/powerpoint/2010/main" val="252808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operator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allocate space dynamically, use the unary operator new, followed by the type being allocated.</a:t>
            </a:r>
          </a:p>
          <a:p>
            <a:pPr lvl="1"/>
            <a:r>
              <a:rPr lang="en-US" sz="1900" dirty="0"/>
              <a:t> new </a:t>
            </a:r>
            <a:r>
              <a:rPr lang="en-US" sz="1900" dirty="0" err="1"/>
              <a:t>int</a:t>
            </a:r>
            <a:r>
              <a:rPr lang="en-US" sz="1900" dirty="0"/>
              <a:t>;        // dynamically allocates an </a:t>
            </a:r>
            <a:r>
              <a:rPr lang="en-US" sz="1900" dirty="0" err="1"/>
              <a:t>int</a:t>
            </a:r>
            <a:r>
              <a:rPr lang="en-US" sz="1900" dirty="0"/>
              <a:t> </a:t>
            </a:r>
          </a:p>
          <a:p>
            <a:pPr lvl="1"/>
            <a:r>
              <a:rPr lang="en-US" sz="1900" dirty="0"/>
              <a:t> new double;     // dynamically allocates a double</a:t>
            </a:r>
          </a:p>
          <a:p>
            <a:r>
              <a:rPr lang="en-US" dirty="0"/>
              <a:t>If creating an array dynamically, use the same form, but put brackets with a size after the type:</a:t>
            </a:r>
          </a:p>
          <a:p>
            <a:pPr lvl="1"/>
            <a:r>
              <a:rPr lang="en-US" dirty="0"/>
              <a:t> </a:t>
            </a:r>
            <a:r>
              <a:rPr lang="en-US" sz="1900" dirty="0"/>
              <a:t>new </a:t>
            </a:r>
            <a:r>
              <a:rPr lang="en-US" sz="1900" dirty="0" err="1"/>
              <a:t>int</a:t>
            </a:r>
            <a:r>
              <a:rPr lang="en-US" sz="1900" dirty="0"/>
              <a:t>[40];      /allocates an array of 40 </a:t>
            </a:r>
            <a:r>
              <a:rPr lang="en-US" sz="1900" dirty="0" err="1"/>
              <a:t>ints</a:t>
            </a:r>
            <a:r>
              <a:rPr lang="en-US" sz="1900" dirty="0"/>
              <a:t> </a:t>
            </a:r>
          </a:p>
          <a:p>
            <a:pPr lvl="1"/>
            <a:r>
              <a:rPr lang="en-US" sz="1900" dirty="0"/>
              <a:t> new double[size]; // allocates an array of size double 			// doubles</a:t>
            </a:r>
          </a:p>
          <a:p>
            <a:r>
              <a:rPr lang="en-US" sz="2100" dirty="0"/>
              <a:t>These statements above are not very useful by themselves, because allocation space have no names.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4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operator contd..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* p;        // declare a pointer p </a:t>
            </a:r>
          </a:p>
          <a:p>
            <a:pPr marL="68580" indent="0">
              <a:buNone/>
            </a:pPr>
            <a:r>
              <a:rPr lang="en-US" dirty="0"/>
              <a:t> p = new </a:t>
            </a:r>
            <a:r>
              <a:rPr lang="en-US" dirty="0" err="1"/>
              <a:t>int</a:t>
            </a:r>
            <a:r>
              <a:rPr lang="en-US" dirty="0"/>
              <a:t>;    // dynamically allocate an </a:t>
            </a:r>
            <a:r>
              <a:rPr lang="en-US" dirty="0" err="1"/>
              <a:t>int</a:t>
            </a:r>
            <a:r>
              <a:rPr lang="en-US" dirty="0"/>
              <a:t> and load address into p 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 double * d;     // declare a pointer d </a:t>
            </a:r>
          </a:p>
          <a:p>
            <a:pPr marL="68580" indent="0">
              <a:buNone/>
            </a:pPr>
            <a:r>
              <a:rPr lang="en-US" dirty="0"/>
              <a:t> d = new double; // dynamically allocate a double and load address into d 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 // we can also do these in single line statements 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x = 40;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* list = new </a:t>
            </a:r>
            <a:r>
              <a:rPr lang="en-US" dirty="0" err="1"/>
              <a:t>int</a:t>
            </a:r>
            <a:r>
              <a:rPr lang="en-US" dirty="0"/>
              <a:t>[x];</a:t>
            </a:r>
          </a:p>
          <a:p>
            <a:pPr marL="68580" indent="0">
              <a:buNone/>
            </a:pPr>
            <a:r>
              <a:rPr lang="en-US" dirty="0"/>
              <a:t> float * numbers = new float[x+10];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4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operator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 de-allocate memory that was created with new, we use the unary operator delete. The one operand should be a pointer that stores the address of the space to be </a:t>
            </a:r>
            <a:r>
              <a:rPr lang="en-US" dirty="0" err="1"/>
              <a:t>deallocated</a:t>
            </a:r>
            <a:r>
              <a:rPr lang="en-US" dirty="0"/>
              <a:t>:</a:t>
            </a:r>
          </a:p>
          <a:p>
            <a:pPr marL="365760" lvl="1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* </a:t>
            </a:r>
            <a:r>
              <a:rPr lang="en-US" dirty="0" err="1"/>
              <a:t>ptr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;	// dynamically created </a:t>
            </a:r>
            <a:r>
              <a:rPr lang="en-US" dirty="0" err="1"/>
              <a:t>int</a:t>
            </a:r>
            <a:endParaRPr lang="en-US" dirty="0"/>
          </a:p>
          <a:p>
            <a:pPr marL="365760" lvl="1" indent="0">
              <a:buNone/>
            </a:pPr>
            <a:r>
              <a:rPr lang="en-US" dirty="0"/>
              <a:t>  // ...</a:t>
            </a:r>
          </a:p>
          <a:p>
            <a:pPr marL="365760" lvl="1" indent="0">
              <a:buNone/>
            </a:pPr>
            <a:r>
              <a:rPr lang="en-US" dirty="0"/>
              <a:t>  delete </a:t>
            </a:r>
            <a:r>
              <a:rPr lang="en-US" dirty="0" err="1"/>
              <a:t>ptr</a:t>
            </a:r>
            <a:r>
              <a:rPr lang="en-US" dirty="0"/>
              <a:t>;		// deletes the space that </a:t>
            </a:r>
            <a:r>
              <a:rPr lang="en-US" dirty="0" err="1"/>
              <a:t>ptr</a:t>
            </a:r>
            <a:r>
              <a:rPr lang="en-US" dirty="0"/>
              <a:t> points to</a:t>
            </a:r>
          </a:p>
          <a:p>
            <a:pPr marL="68580" indent="0">
              <a:buNone/>
            </a:pPr>
            <a:r>
              <a:rPr lang="en-US" sz="1900" b="1" dirty="0"/>
              <a:t>Note that the pointer </a:t>
            </a:r>
            <a:r>
              <a:rPr lang="en-US" sz="1900" b="1" dirty="0" err="1"/>
              <a:t>ptr</a:t>
            </a:r>
            <a:r>
              <a:rPr lang="en-US" sz="1900" b="1" dirty="0"/>
              <a:t> still exists in this example. That's a named variable subject to scope and extent determined at compile time. It can be reused</a:t>
            </a:r>
            <a:r>
              <a:rPr lang="en-US" dirty="0"/>
              <a:t>:</a:t>
            </a:r>
          </a:p>
          <a:p>
            <a:r>
              <a:rPr lang="en-US" dirty="0"/>
              <a:t>To </a:t>
            </a:r>
            <a:r>
              <a:rPr lang="en-US" dirty="0" err="1"/>
              <a:t>deallocate</a:t>
            </a:r>
            <a:r>
              <a:rPr lang="en-US" dirty="0"/>
              <a:t> a dynamic array, use this form:</a:t>
            </a:r>
          </a:p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* list = new </a:t>
            </a:r>
            <a:r>
              <a:rPr lang="en-US" dirty="0" err="1"/>
              <a:t>int</a:t>
            </a:r>
            <a:r>
              <a:rPr lang="en-US" dirty="0"/>
              <a:t>[40];	// dynamic array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r>
              <a:rPr lang="en-US" dirty="0"/>
              <a:t>delete [] list;		// </a:t>
            </a:r>
            <a:r>
              <a:rPr lang="en-US" dirty="0" err="1"/>
              <a:t>deallocates</a:t>
            </a:r>
            <a:r>
              <a:rPr lang="en-US" dirty="0"/>
              <a:t> the array</a:t>
            </a:r>
          </a:p>
          <a:p>
            <a:pPr marL="365760" lvl="1" indent="0">
              <a:buNone/>
            </a:pPr>
            <a:r>
              <a:rPr lang="en-US" dirty="0"/>
              <a:t>list = 0; 			// reset list to null pointer</a:t>
            </a:r>
          </a:p>
          <a:p>
            <a:pPr marL="68580" indent="0">
              <a:buNone/>
            </a:pPr>
            <a:r>
              <a:rPr lang="en-US" sz="1700" b="1" dirty="0"/>
              <a:t>After </a:t>
            </a:r>
            <a:r>
              <a:rPr lang="en-US" sz="1700" b="1" dirty="0" err="1"/>
              <a:t>deallocating</a:t>
            </a:r>
            <a:r>
              <a:rPr lang="en-US" sz="1700" b="1" dirty="0"/>
              <a:t> space, it's always a good idea to reset the pointer to null unless you are pointing it at another valid target right away</a:t>
            </a:r>
            <a:r>
              <a:rPr lang="en-US" dirty="0"/>
              <a:t>.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0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Lets see an example!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01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constant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-20638"/>
            <a:ext cx="2133600" cy="244476"/>
          </a:xfrm>
          <a:prstGeom prst="rect">
            <a:avLst/>
          </a:prstGeom>
        </p:spPr>
        <p:txBody>
          <a:bodyPr/>
          <a:lstStyle/>
          <a:p>
            <a:fld id="{7BAAE9AA-8C29-0747-8620-6110FDE6B427}" type="datetime3">
              <a:rPr lang="en-US" smtClean="0"/>
              <a:t>26 October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73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#define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-20638"/>
            <a:ext cx="2133600" cy="244476"/>
          </a:xfrm>
          <a:prstGeom prst="rect">
            <a:avLst/>
          </a:prstGeom>
        </p:spPr>
        <p:txBody>
          <a:bodyPr/>
          <a:lstStyle/>
          <a:p>
            <a:fld id="{7BAAE9AA-8C29-0747-8620-6110FDE6B427}" type="datetime3">
              <a:rPr lang="en-US" smtClean="0"/>
              <a:t>26 October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74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Inline Functions?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-20638"/>
            <a:ext cx="2133600" cy="244476"/>
          </a:xfrm>
          <a:prstGeom prst="rect">
            <a:avLst/>
          </a:prstGeom>
        </p:spPr>
        <p:txBody>
          <a:bodyPr/>
          <a:lstStyle/>
          <a:p>
            <a:fld id="{6870D3BC-BA21-404A-BAFC-42FA2FCA5C12}" type="datetime3">
              <a:rPr lang="en-US" smtClean="0"/>
              <a:t>26 October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2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Default Value of Arguments?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010400" y="-20638"/>
            <a:ext cx="2133600" cy="244476"/>
          </a:xfrm>
          <a:prstGeom prst="rect">
            <a:avLst/>
          </a:prstGeom>
        </p:spPr>
        <p:txBody>
          <a:bodyPr/>
          <a:lstStyle/>
          <a:p>
            <a:fld id="{6E65C052-82C7-8942-8671-C0CFD54E08B7}" type="datetime3">
              <a:rPr lang="en-US" smtClean="0"/>
              <a:t>26 October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55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Cin.getLine()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28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Global Variables?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1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Any doubts?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204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Static Local Variable?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3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Complexity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68580" indent="0" algn="ctr">
              <a:buNone/>
            </a:pPr>
            <a:r>
              <a:rPr lang="en-US" dirty="0"/>
              <a:t>Amount of time/space taken by the algorithm to run as a function of the input size</a:t>
            </a:r>
          </a:p>
          <a:p>
            <a:pPr marL="6858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66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Selection Sort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/>
              <a:t>Merge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8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Bubble Sort</a:t>
            </a:r>
          </a:p>
          <a:p>
            <a:r>
              <a:rPr lang="en-US" dirty="0"/>
              <a:t>Binary Search</a:t>
            </a:r>
          </a:p>
          <a:p>
            <a:r>
              <a:rPr lang="en-US" dirty="0"/>
              <a:t>Factorial</a:t>
            </a:r>
          </a:p>
          <a:p>
            <a:r>
              <a:rPr lang="en-US" dirty="0"/>
              <a:t>Polynomial Evaluation</a:t>
            </a:r>
          </a:p>
        </p:txBody>
      </p:sp>
    </p:spTree>
    <p:extLst>
      <p:ext uri="{BB962C8B-B14F-4D97-AF65-F5344CB8AC3E}">
        <p14:creationId xmlns:p14="http://schemas.microsoft.com/office/powerpoint/2010/main" val="290602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Insertion sort</a:t>
            </a:r>
          </a:p>
          <a:p>
            <a:r>
              <a:rPr lang="en-US" dirty="0"/>
              <a:t>Fibonacci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&lt;=n-1;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68580" indent="0">
              <a:buNone/>
            </a:pPr>
            <a:r>
              <a:rPr lang="en-US" dirty="0"/>
              <a:t>   for (j=i+1; j&lt;=k; j++){</a:t>
            </a:r>
          </a:p>
          <a:p>
            <a:pPr marL="68580" indent="0">
              <a:buNone/>
            </a:pPr>
            <a:r>
              <a:rPr lang="en-US" dirty="0"/>
              <a:t>       constant number of operations. </a:t>
            </a:r>
          </a:p>
          <a:p>
            <a:pPr marL="68580" indent="0">
              <a:buNone/>
            </a:pPr>
            <a:r>
              <a:rPr lang="en-US" dirty="0"/>
              <a:t>   }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2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&lt;=n-1;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68580" indent="0">
              <a:buNone/>
            </a:pPr>
            <a:r>
              <a:rPr lang="en-US" dirty="0"/>
              <a:t>   for (j=i+1; j&lt;=n; j++){</a:t>
            </a:r>
          </a:p>
          <a:p>
            <a:pPr marL="68580" indent="0">
              <a:buNone/>
            </a:pPr>
            <a:r>
              <a:rPr lang="en-US" dirty="0"/>
              <a:t>       constant number of operations. </a:t>
            </a:r>
          </a:p>
          <a:p>
            <a:pPr marL="68580" indent="0">
              <a:buNone/>
            </a:pPr>
            <a:r>
              <a:rPr lang="en-US" dirty="0"/>
              <a:t>   }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&lt;=n-1; ){</a:t>
            </a:r>
          </a:p>
          <a:p>
            <a:pPr marL="68580" indent="0">
              <a:buNone/>
            </a:pPr>
            <a:r>
              <a:rPr lang="en-US" dirty="0"/>
              <a:t>   for (j = 0; j&lt;k; j++){</a:t>
            </a:r>
          </a:p>
          <a:p>
            <a:pPr marL="68580" indent="0">
              <a:buNone/>
            </a:pPr>
            <a:r>
              <a:rPr lang="en-US" dirty="0"/>
              <a:t>       constant number of operations. </a:t>
            </a:r>
          </a:p>
          <a:p>
            <a:pPr marL="68580" indent="0">
              <a:buNone/>
            </a:pPr>
            <a:r>
              <a:rPr lang="en-US" dirty="0"/>
              <a:t>   }</a:t>
            </a:r>
          </a:p>
          <a:p>
            <a:pPr marL="68580" indent="0">
              <a:buNone/>
            </a:pPr>
            <a:r>
              <a:rPr lang="en-US" dirty="0"/>
              <a:t>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j;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4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What is space complexity?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08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What in case of recursion?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1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Pointers Recap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31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HW - Go through the assignments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16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Prateek Narang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557838" y="5851525"/>
            <a:ext cx="3586162" cy="365125"/>
          </a:xfrm>
          <a:prstGeom prst="rect">
            <a:avLst/>
          </a:prstGeom>
        </p:spPr>
        <p:txBody>
          <a:bodyPr/>
          <a:lstStyle/>
          <a:p>
            <a:fld id="{41BA1150-2180-4560-9232-27896A0379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5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How to define pointers?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Address of Operator?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Dereference operator?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Arithmetic Operators on pointers?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Arrays &amp; Pointers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Reference Variables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Pass by reference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Returning pointers or References from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7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Address typecasting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3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Dynamic Memory Allocation!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8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Memory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dirty="0"/>
              <a:t>There are two ways that memory gets allocated for data storage:</a:t>
            </a:r>
          </a:p>
          <a:p>
            <a:r>
              <a:rPr lang="en-US" dirty="0"/>
              <a:t>Compile Time (or static) Allocation</a:t>
            </a:r>
          </a:p>
          <a:p>
            <a:pPr lvl="1"/>
            <a:r>
              <a:rPr lang="en-US" dirty="0"/>
              <a:t>Memory for named variables is allocated by the compiler</a:t>
            </a:r>
          </a:p>
          <a:p>
            <a:pPr lvl="1"/>
            <a:r>
              <a:rPr lang="en-US" dirty="0"/>
              <a:t>Exact size and type of storage must be known at compile time</a:t>
            </a:r>
          </a:p>
          <a:p>
            <a:pPr lvl="1"/>
            <a:r>
              <a:rPr lang="en-US" dirty="0"/>
              <a:t>For standard array declarations, this is why the size has to be constant</a:t>
            </a:r>
          </a:p>
          <a:p>
            <a:r>
              <a:rPr lang="en-US" dirty="0"/>
              <a:t>Dynamic Memory Allocation</a:t>
            </a:r>
          </a:p>
          <a:p>
            <a:pPr lvl="1"/>
            <a:r>
              <a:rPr lang="en-US" dirty="0"/>
              <a:t>Memory allocated "on the fly" during run time</a:t>
            </a:r>
          </a:p>
          <a:p>
            <a:pPr lvl="1"/>
            <a:r>
              <a:rPr lang="en-US" dirty="0"/>
              <a:t>dynamically allocated space usually placed in a program segment known as the heap or the free store</a:t>
            </a:r>
          </a:p>
          <a:p>
            <a:pPr lvl="1"/>
            <a:r>
              <a:rPr lang="en-US" dirty="0"/>
              <a:t>Exact amount of space or number of items does not have to be known by the compiler in advance.</a:t>
            </a:r>
          </a:p>
          <a:p>
            <a:pPr lvl="1"/>
            <a:r>
              <a:rPr lang="en-US" dirty="0"/>
              <a:t>For dynamic memory allocation, pointers are crucial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7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dynamically allocate space while the program is running  but we cannot create new variable names “on the fly”</a:t>
            </a:r>
          </a:p>
          <a:p>
            <a:r>
              <a:rPr lang="en-US" dirty="0"/>
              <a:t>For this reason, dynamic allocation requires two steps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Creating the dynamic space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Storing its address in a pointer</a:t>
            </a:r>
          </a:p>
          <a:p>
            <a:r>
              <a:rPr lang="en-US" dirty="0"/>
              <a:t>To dynamically allocate memory in C++, we use new operator</a:t>
            </a:r>
          </a:p>
          <a:p>
            <a:r>
              <a:rPr lang="en-US" dirty="0"/>
              <a:t>De-allocation:</a:t>
            </a:r>
          </a:p>
          <a:p>
            <a:pPr lvl="1"/>
            <a:r>
              <a:rPr lang="en-US" dirty="0"/>
              <a:t>De-allocation is the “</a:t>
            </a:r>
            <a:r>
              <a:rPr lang="en-US" dirty="0" err="1"/>
              <a:t>clean-up</a:t>
            </a:r>
            <a:r>
              <a:rPr lang="en-US" dirty="0"/>
              <a:t>” of space being used by variable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3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De-allocation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De-allocation is the “clean up” of space being used by variables or other data storage</a:t>
            </a:r>
          </a:p>
          <a:p>
            <a:r>
              <a:rPr lang="en-US" dirty="0"/>
              <a:t>Compile time variable are automatically </a:t>
            </a:r>
            <a:r>
              <a:rPr lang="en-US" dirty="0" err="1"/>
              <a:t>deallocated</a:t>
            </a:r>
            <a:r>
              <a:rPr lang="en-US" dirty="0"/>
              <a:t> based on their know scope</a:t>
            </a:r>
          </a:p>
          <a:p>
            <a:r>
              <a:rPr lang="en-US" dirty="0"/>
              <a:t>It is the programmer’s job to </a:t>
            </a:r>
            <a:r>
              <a:rPr lang="en-US" dirty="0" err="1"/>
              <a:t>deallocate</a:t>
            </a:r>
            <a:r>
              <a:rPr lang="en-US" dirty="0"/>
              <a:t> dynamically created memory</a:t>
            </a:r>
          </a:p>
          <a:p>
            <a:r>
              <a:rPr lang="en-US" dirty="0"/>
              <a:t>To de-allocate dynamic memory we use delete operator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6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1651</TotalTime>
  <Words>829</Words>
  <Application>Microsoft Office PowerPoint</Application>
  <PresentationFormat>On-screen Show (4:3)</PresentationFormat>
  <Paragraphs>183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Century Gothic</vt:lpstr>
      <vt:lpstr>Wingdings 2</vt:lpstr>
      <vt:lpstr>1_CB FINAL</vt:lpstr>
      <vt:lpstr>Misc Topics</vt:lpstr>
      <vt:lpstr>Any doubts?</vt:lpstr>
      <vt:lpstr>Pointers Recap</vt:lpstr>
      <vt:lpstr>Recap</vt:lpstr>
      <vt:lpstr>Address typecasting</vt:lpstr>
      <vt:lpstr>Dynamic Memory Allocation!</vt:lpstr>
      <vt:lpstr>Allocating Memory</vt:lpstr>
      <vt:lpstr>Dynamic Memory Allocation</vt:lpstr>
      <vt:lpstr>De-allocation</vt:lpstr>
      <vt:lpstr>new operator</vt:lpstr>
      <vt:lpstr>new operator contd..</vt:lpstr>
      <vt:lpstr>delete operator</vt:lpstr>
      <vt:lpstr>Lets see an example!</vt:lpstr>
      <vt:lpstr>constant variables</vt:lpstr>
      <vt:lpstr>#define</vt:lpstr>
      <vt:lpstr>Inline Functions?</vt:lpstr>
      <vt:lpstr>Default Value of Arguments?</vt:lpstr>
      <vt:lpstr>Cin.getLine()</vt:lpstr>
      <vt:lpstr>Global Variables?</vt:lpstr>
      <vt:lpstr>Static Local Variable?</vt:lpstr>
      <vt:lpstr>Order Complexity Analysis</vt:lpstr>
      <vt:lpstr>Experimental Analysis</vt:lpstr>
      <vt:lpstr>Theoretical Analysis</vt:lpstr>
      <vt:lpstr>Your turn</vt:lpstr>
      <vt:lpstr>Complexity Analysis Examples</vt:lpstr>
      <vt:lpstr>Complexity Analysis Examples</vt:lpstr>
      <vt:lpstr>Complexity Analysis Examples</vt:lpstr>
      <vt:lpstr>What is space complexity?</vt:lpstr>
      <vt:lpstr>What in case of recursion?</vt:lpstr>
      <vt:lpstr>HW - Go through the assignments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Launchpad </dc:title>
  <dc:creator>Anushray Gupta</dc:creator>
  <cp:lastModifiedBy>Prateek Narang</cp:lastModifiedBy>
  <cp:revision>34</cp:revision>
  <dcterms:created xsi:type="dcterms:W3CDTF">2015-03-27T07:26:23Z</dcterms:created>
  <dcterms:modified xsi:type="dcterms:W3CDTF">2016-10-26T07:27:31Z</dcterms:modified>
</cp:coreProperties>
</file>