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08" r:id="rId1"/>
  </p:sldMasterIdLst>
  <p:notesMasterIdLst>
    <p:notesMasterId r:id="rId13"/>
  </p:notesMasterIdLst>
  <p:handoutMasterIdLst>
    <p:handoutMasterId r:id="rId14"/>
  </p:handoutMasterIdLst>
  <p:sldIdLst>
    <p:sldId id="392" r:id="rId2"/>
    <p:sldId id="381" r:id="rId3"/>
    <p:sldId id="384" r:id="rId4"/>
    <p:sldId id="383" r:id="rId5"/>
    <p:sldId id="391" r:id="rId6"/>
    <p:sldId id="389" r:id="rId7"/>
    <p:sldId id="390" r:id="rId8"/>
    <p:sldId id="386" r:id="rId9"/>
    <p:sldId id="387" r:id="rId10"/>
    <p:sldId id="388" r:id="rId11"/>
    <p:sldId id="393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7465"/>
    <a:srgbClr val="555555"/>
    <a:srgbClr val="3D3D3D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76" autoAdjust="0"/>
    <p:restoredTop sz="90566" autoAdjust="0"/>
  </p:normalViewPr>
  <p:slideViewPr>
    <p:cSldViewPr snapToGrid="0" snapToObjects="1">
      <p:cViewPr>
        <p:scale>
          <a:sx n="78" d="100"/>
          <a:sy n="78" d="100"/>
        </p:scale>
        <p:origin x="784" y="3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341EE8-427D-274C-AC09-7F8784018025}" type="datetime1">
              <a:rPr lang="en-US" smtClean="0"/>
              <a:t>10/26/2016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04B22F-56A2-2F46-A5B2-7EF77FDB6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74188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EB4983-A1D5-2346-8E06-D3B1B2883035}" type="datetime1">
              <a:rPr lang="en-US" smtClean="0"/>
              <a:t>10/26/2016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99714A-EC05-274A-AA3E-F54B0F2AB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42533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Make</a:t>
            </a:r>
            <a:r>
              <a:rPr lang="en-US" baseline="0" dirty="0"/>
              <a:t> them create one file from next time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9714A-EC05-274A-AA3E-F54B0F2AB8D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5263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 about circular</a:t>
            </a:r>
            <a:r>
              <a:rPr lang="en-US" baseline="0" dirty="0"/>
              <a:t> linked list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9714A-EC05-274A-AA3E-F54B0F2AB8D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029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 about circular</a:t>
            </a:r>
            <a:r>
              <a:rPr lang="en-US" baseline="0" dirty="0"/>
              <a:t> linked list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9714A-EC05-274A-AA3E-F54B0F2AB8D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029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 about circular</a:t>
            </a:r>
            <a:r>
              <a:rPr lang="en-US" baseline="0" dirty="0"/>
              <a:t> linked list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9714A-EC05-274A-AA3E-F54B0F2AB8D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029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 about circular</a:t>
            </a:r>
            <a:r>
              <a:rPr lang="en-US" baseline="0" dirty="0"/>
              <a:t> linked list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9714A-EC05-274A-AA3E-F54B0F2AB8D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029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 about circular</a:t>
            </a:r>
            <a:r>
              <a:rPr lang="en-US" baseline="0" dirty="0"/>
              <a:t> linked list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9714A-EC05-274A-AA3E-F54B0F2AB8D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029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Make</a:t>
            </a:r>
            <a:r>
              <a:rPr lang="en-US" baseline="0" dirty="0"/>
              <a:t> them create one file from next time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9714A-EC05-274A-AA3E-F54B0F2AB8D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5263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Make</a:t>
            </a:r>
            <a:r>
              <a:rPr lang="en-US" baseline="0" dirty="0"/>
              <a:t> them create one file from next time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9714A-EC05-274A-AA3E-F54B0F2AB8D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5263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 about circular</a:t>
            </a:r>
            <a:r>
              <a:rPr lang="en-US" baseline="0" dirty="0"/>
              <a:t> linked list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9714A-EC05-274A-AA3E-F54B0F2AB8D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02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733365" y="2708476"/>
            <a:ext cx="3313355" cy="1702160"/>
          </a:xfrm>
        </p:spPr>
        <p:txBody>
          <a:bodyPr anchor="ctr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Lecture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Arial" panose="020B0604020202020204" pitchFamily="34" charset="0"/>
              <a:buChar char="•"/>
              <a:tabLst/>
              <a:defRPr sz="1800" baseline="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Lecture Topic 1</a:t>
            </a:r>
          </a:p>
          <a:p>
            <a:r>
              <a:rPr lang="en-US" dirty="0"/>
              <a:t>Lecture Topic 2</a:t>
            </a:r>
          </a:p>
          <a:p>
            <a:r>
              <a:rPr lang="en-US" dirty="0"/>
              <a:t>Lecture Topic 3</a:t>
            </a:r>
          </a:p>
          <a:p>
            <a:endParaRPr lang="en-US" dirty="0"/>
          </a:p>
        </p:txBody>
      </p:sp>
      <p:sp>
        <p:nvSpPr>
          <p:cNvPr id="74" name="Rectangle 73"/>
          <p:cNvSpPr/>
          <p:nvPr userDrawn="1"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4729997" y="2710674"/>
            <a:ext cx="3302000" cy="471487"/>
          </a:xfrm>
        </p:spPr>
        <p:txBody>
          <a:bodyPr/>
          <a:lstStyle>
            <a:lvl1pPr marL="68580" indent="0">
              <a:buNone/>
              <a:defRPr baseline="0">
                <a:solidFill>
                  <a:srgbClr val="C0504D"/>
                </a:solidFill>
              </a:defRPr>
            </a:lvl1pPr>
          </a:lstStyle>
          <a:p>
            <a:pPr lvl="0"/>
            <a:r>
              <a:rPr lang="en-US" dirty="0"/>
              <a:t>Lecture Number</a:t>
            </a:r>
          </a:p>
        </p:txBody>
      </p:sp>
      <p:sp>
        <p:nvSpPr>
          <p:cNvPr id="83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5671028" y="5718006"/>
            <a:ext cx="2371006" cy="329509"/>
          </a:xfrm>
        </p:spPr>
        <p:txBody>
          <a:bodyPr>
            <a:normAutofit/>
          </a:bodyPr>
          <a:lstStyle>
            <a:lvl1pPr marL="68580" indent="0" algn="r">
              <a:buNone/>
              <a:defRPr sz="1400" baseline="0">
                <a:solidFill>
                  <a:schemeClr val="tx2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lang="en-US" dirty="0"/>
              <a:t>Teacher Name</a:t>
            </a:r>
          </a:p>
        </p:txBody>
      </p:sp>
      <p:sp>
        <p:nvSpPr>
          <p:cNvPr id="84" name="Rectangle 83"/>
          <p:cNvSpPr/>
          <p:nvPr userDrawn="1"/>
        </p:nvSpPr>
        <p:spPr>
          <a:xfrm>
            <a:off x="4649096" y="6096998"/>
            <a:ext cx="3505200" cy="13306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2233" y="740228"/>
            <a:ext cx="3302482" cy="5385297"/>
          </a:xfrm>
          <a:prstGeom prst="rect">
            <a:avLst/>
          </a:prstGeom>
        </p:spPr>
      </p:pic>
      <p:pic>
        <p:nvPicPr>
          <p:cNvPr id="80" name="Picture 7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881059" y="615882"/>
            <a:ext cx="2759869" cy="1148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298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3628" y="722589"/>
            <a:ext cx="7186730" cy="5715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441682"/>
            <a:ext cx="7187512" cy="43909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53792" y="5852160"/>
            <a:ext cx="35865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5C2AB496-F0C8-4C9F-B30F-5DD5910FB23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511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3628" y="722589"/>
            <a:ext cx="7186730" cy="5715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782222" y="5852160"/>
            <a:ext cx="3458136" cy="365125"/>
          </a:xfrm>
          <a:prstGeom prst="rect">
            <a:avLst/>
          </a:prstGeom>
        </p:spPr>
        <p:txBody>
          <a:bodyPr/>
          <a:lstStyle>
            <a:lvl1pPr>
              <a:defRPr lang="en-US" sz="12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9A38D290-D56B-479F-87FA-0F61F0C2D17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5" y="1453124"/>
            <a:ext cx="3510993" cy="4353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782222" y="1453124"/>
            <a:ext cx="3458135" cy="43533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616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4" y="2900829"/>
            <a:ext cx="6981713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981712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53792" y="5852160"/>
            <a:ext cx="35865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41BA1150-2180-4560-9232-27896A0379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742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653792" y="5852160"/>
            <a:ext cx="3586566" cy="365125"/>
          </a:xfrm>
          <a:prstGeom prst="rect">
            <a:avLst/>
          </a:prstGeom>
        </p:spPr>
        <p:txBody>
          <a:bodyPr/>
          <a:lstStyle>
            <a:lvl1pPr>
              <a:defRPr lang="en-US" sz="12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E600603-9A37-43AE-B5DC-5AE3756C061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413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653792" y="5852160"/>
            <a:ext cx="3586566" cy="365125"/>
          </a:xfrm>
          <a:prstGeom prst="rect">
            <a:avLst/>
          </a:prstGeom>
        </p:spPr>
        <p:txBody>
          <a:bodyPr/>
          <a:lstStyle>
            <a:lvl1pPr>
              <a:defRPr lang="en-US" sz="12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5E59DDF1-711A-444D-BB21-9BBCAAD464F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106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/>
          <p:cNvGrpSpPr/>
          <p:nvPr userDrawn="1"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96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2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34" name="Rectangle 13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31" name="Rectangle 13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2" name="Rectangle 13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3" name="Rectangle 13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28" name="Rectangle 12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9" name="Rectangle 12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0" name="Rectangle 12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25" name="Rectangle 12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Rectangle 12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Rectangle 12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7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Hexagon 103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Hexagon 105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Hexagon 106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Hexagon 107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Hexagon 108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Hexagon 110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Hexagon 11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Hexagon 11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Hexagon 11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Hexagon 11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Hexagon 11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Hexagon 11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Hexagon 11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Hexagon 11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7" name="Rectangle 136"/>
          <p:cNvSpPr/>
          <p:nvPr userDrawn="1"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8" name="Rectangle 137"/>
          <p:cNvSpPr/>
          <p:nvPr userDrawn="1"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</p:txBody>
      </p:sp>
      <p:sp>
        <p:nvSpPr>
          <p:cNvPr id="139" name="Title 1"/>
          <p:cNvSpPr>
            <a:spLocks noGrp="1"/>
          </p:cNvSpPr>
          <p:nvPr>
            <p:ph type="ctrTitle" hasCustomPrompt="1"/>
          </p:nvPr>
        </p:nvSpPr>
        <p:spPr>
          <a:xfrm>
            <a:off x="4733365" y="2708476"/>
            <a:ext cx="3313355" cy="1702160"/>
          </a:xfrm>
        </p:spPr>
        <p:txBody>
          <a:bodyPr anchor="ctr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143" name="Rectangle 142"/>
          <p:cNvSpPr/>
          <p:nvPr userDrawn="1"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5671028" y="5718006"/>
            <a:ext cx="2371006" cy="329509"/>
          </a:xfrm>
        </p:spPr>
        <p:txBody>
          <a:bodyPr>
            <a:normAutofit/>
          </a:bodyPr>
          <a:lstStyle>
            <a:lvl1pPr marL="68580" indent="0" algn="r">
              <a:buNone/>
              <a:defRPr sz="1400" baseline="0">
                <a:solidFill>
                  <a:schemeClr val="tx2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lang="en-US" dirty="0"/>
              <a:t>Teacher Name</a:t>
            </a:r>
          </a:p>
        </p:txBody>
      </p:sp>
      <p:sp>
        <p:nvSpPr>
          <p:cNvPr id="147" name="Rectangle 146"/>
          <p:cNvSpPr/>
          <p:nvPr userDrawn="1"/>
        </p:nvSpPr>
        <p:spPr>
          <a:xfrm>
            <a:off x="4649096" y="6096998"/>
            <a:ext cx="3505200" cy="13306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</p:txBody>
      </p:sp>
      <p:pic>
        <p:nvPicPr>
          <p:cNvPr id="50" name="Picture 4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2233" y="740228"/>
            <a:ext cx="3302482" cy="5385297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881059" y="615882"/>
            <a:ext cx="2759869" cy="1148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279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44929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53628" y="722589"/>
            <a:ext cx="7177376" cy="5715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1441682"/>
            <a:ext cx="7187512" cy="43909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61" name="Picture 60" descr="CB_logo.png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7999" y="5852160"/>
            <a:ext cx="1243005" cy="36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51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9" r:id="rId1"/>
    <p:sldLayoutId id="2147483910" r:id="rId2"/>
    <p:sldLayoutId id="2147483911" r:id="rId3"/>
    <p:sldLayoutId id="2147483912" r:id="rId4"/>
    <p:sldLayoutId id="2147483913" r:id="rId5"/>
    <p:sldLayoutId id="2147483914" r:id="rId6"/>
    <p:sldLayoutId id="2147483915" r:id="rId7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Data Structures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Binary Search Trees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IN" dirty="0"/>
              <a:t>Lecture-18	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/>
              <a:t>Prateek Narang</a:t>
            </a:r>
          </a:p>
        </p:txBody>
      </p:sp>
    </p:spTree>
    <p:extLst>
      <p:ext uri="{BB962C8B-B14F-4D97-AF65-F5344CB8AC3E}">
        <p14:creationId xmlns:p14="http://schemas.microsoft.com/office/powerpoint/2010/main" val="34090447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747128"/>
            <a:ext cx="7024744" cy="535440"/>
          </a:xfrm>
        </p:spPr>
        <p:txBody>
          <a:bodyPr>
            <a:normAutofit fontScale="90000"/>
          </a:bodyPr>
          <a:lstStyle/>
          <a:p>
            <a:r>
              <a:rPr lang="en-US" dirty="0"/>
              <a:t>Balanced Trees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394636"/>
            <a:ext cx="6777317" cy="4437993"/>
          </a:xfrm>
        </p:spPr>
        <p:txBody>
          <a:bodyPr anchor="ctr">
            <a:normAutofit/>
          </a:bodyPr>
          <a:lstStyle/>
          <a:p>
            <a:pPr marL="525780" indent="-457200">
              <a:buFont typeface="+mj-lt"/>
              <a:buAutoNum type="arabicPeriod"/>
            </a:pPr>
            <a:r>
              <a:rPr lang="en-US" dirty="0"/>
              <a:t>AVL Tree</a:t>
            </a:r>
          </a:p>
          <a:p>
            <a:pPr marL="525780" indent="-457200">
              <a:buFont typeface="+mj-lt"/>
              <a:buAutoNum type="arabicPeriod"/>
            </a:pPr>
            <a:r>
              <a:rPr lang="en-US" dirty="0"/>
              <a:t>Red Black Trees</a:t>
            </a:r>
          </a:p>
          <a:p>
            <a:pPr marL="525780" indent="-457200">
              <a:buFont typeface="+mj-lt"/>
              <a:buAutoNum type="arabicPeriod"/>
            </a:pPr>
            <a:r>
              <a:rPr lang="en-US" dirty="0"/>
              <a:t>2-4 Trees</a:t>
            </a:r>
          </a:p>
          <a:p>
            <a:pPr marL="52578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4294967295"/>
          </p:nvPr>
        </p:nvSpPr>
        <p:spPr>
          <a:xfrm>
            <a:off x="7812088" y="-22225"/>
            <a:ext cx="1331912" cy="261938"/>
          </a:xfrm>
          <a:prstGeom prst="rect">
            <a:avLst/>
          </a:prstGeom>
        </p:spPr>
        <p:txBody>
          <a:bodyPr/>
          <a:lstStyle/>
          <a:p>
            <a:fld id="{7D8DC1C1-2E7A-244A-9034-57DC828FCC6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576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Thank You!	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/>
              <a:t>Prateek Narang</a:t>
            </a:r>
          </a:p>
        </p:txBody>
      </p:sp>
    </p:spTree>
    <p:extLst>
      <p:ext uri="{BB962C8B-B14F-4D97-AF65-F5344CB8AC3E}">
        <p14:creationId xmlns:p14="http://schemas.microsoft.com/office/powerpoint/2010/main" val="904098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050972" y="2900829"/>
            <a:ext cx="7189385" cy="1362075"/>
          </a:xfrm>
        </p:spPr>
        <p:txBody>
          <a:bodyPr anchor="ctr"/>
          <a:lstStyle/>
          <a:p>
            <a:r>
              <a:rPr lang="en-US" dirty="0"/>
              <a:t>Binary Search Trees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812088" y="-20638"/>
            <a:ext cx="1331912" cy="244476"/>
          </a:xfrm>
          <a:prstGeom prst="rect">
            <a:avLst/>
          </a:prstGeom>
        </p:spPr>
        <p:txBody>
          <a:bodyPr/>
          <a:lstStyle/>
          <a:p>
            <a:fld id="{2754ED01-E2A0-4C1E-8E21-014B99041579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205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747128"/>
            <a:ext cx="7024744" cy="535440"/>
          </a:xfrm>
        </p:spPr>
        <p:txBody>
          <a:bodyPr>
            <a:normAutofit fontScale="90000"/>
          </a:bodyPr>
          <a:lstStyle/>
          <a:p>
            <a:r>
              <a:rPr lang="en-US" dirty="0"/>
              <a:t>BST Properties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394636"/>
            <a:ext cx="6777317" cy="4437993"/>
          </a:xfrm>
        </p:spPr>
        <p:txBody>
          <a:bodyPr anchor="ctr">
            <a:normAutofit/>
          </a:bodyPr>
          <a:lstStyle/>
          <a:p>
            <a:pPr marL="525780" indent="-457200">
              <a:buFont typeface="+mj-lt"/>
              <a:buAutoNum type="arabicPeriod"/>
            </a:pPr>
            <a:r>
              <a:rPr lang="en-US" dirty="0"/>
              <a:t>Every Node in left </a:t>
            </a:r>
            <a:r>
              <a:rPr lang="en-US" dirty="0" err="1"/>
              <a:t>subtree</a:t>
            </a:r>
            <a:r>
              <a:rPr lang="en-US" dirty="0"/>
              <a:t> has value less than or equal to root</a:t>
            </a:r>
          </a:p>
          <a:p>
            <a:pPr marL="525780" indent="-457200">
              <a:buFont typeface="+mj-lt"/>
              <a:buAutoNum type="arabicPeriod"/>
            </a:pPr>
            <a:r>
              <a:rPr lang="en-US" dirty="0"/>
              <a:t>Every Node in right </a:t>
            </a:r>
            <a:r>
              <a:rPr lang="en-US" dirty="0" err="1"/>
              <a:t>subtree</a:t>
            </a:r>
            <a:r>
              <a:rPr lang="en-US" dirty="0"/>
              <a:t> has value greater than or equal to root</a:t>
            </a:r>
          </a:p>
          <a:p>
            <a:pPr marL="52578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4294967295"/>
          </p:nvPr>
        </p:nvSpPr>
        <p:spPr>
          <a:xfrm>
            <a:off x="6635750" y="-22225"/>
            <a:ext cx="2508250" cy="26193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4294967295"/>
          </p:nvPr>
        </p:nvSpPr>
        <p:spPr>
          <a:xfrm>
            <a:off x="7812088" y="-22225"/>
            <a:ext cx="1331912" cy="261938"/>
          </a:xfrm>
          <a:prstGeom prst="rect">
            <a:avLst/>
          </a:prstGeom>
        </p:spPr>
        <p:txBody>
          <a:bodyPr/>
          <a:lstStyle/>
          <a:p>
            <a:fld id="{7D8DC1C1-2E7A-244A-9034-57DC828FCC6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343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747128"/>
            <a:ext cx="7024744" cy="535440"/>
          </a:xfrm>
        </p:spPr>
        <p:txBody>
          <a:bodyPr>
            <a:normAutofit fontScale="90000"/>
          </a:bodyPr>
          <a:lstStyle/>
          <a:p>
            <a:r>
              <a:rPr lang="en-US" dirty="0"/>
              <a:t>Binary Search trees</a:t>
            </a:r>
            <a:endParaRPr lang="en-US" sz="3200" dirty="0"/>
          </a:p>
        </p:txBody>
      </p:sp>
      <p:pic>
        <p:nvPicPr>
          <p:cNvPr id="4" name="Content Placeholder 3" descr="binary_tree.jp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435" r="-6435"/>
          <a:stretch>
            <a:fillRect/>
          </a:stretch>
        </p:blipFill>
        <p:spPr>
          <a:xfrm>
            <a:off x="1042988" y="1395413"/>
            <a:ext cx="6777037" cy="4437062"/>
          </a:xfrm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4294967295"/>
          </p:nvPr>
        </p:nvSpPr>
        <p:spPr>
          <a:xfrm>
            <a:off x="7812088" y="-22225"/>
            <a:ext cx="1331912" cy="261938"/>
          </a:xfrm>
          <a:prstGeom prst="rect">
            <a:avLst/>
          </a:prstGeom>
        </p:spPr>
        <p:txBody>
          <a:bodyPr/>
          <a:lstStyle/>
          <a:p>
            <a:fld id="{7D8DC1C1-2E7A-244A-9034-57DC828FCC6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811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747128"/>
            <a:ext cx="7024744" cy="535440"/>
          </a:xfrm>
        </p:spPr>
        <p:txBody>
          <a:bodyPr>
            <a:normAutofit fontScale="90000"/>
          </a:bodyPr>
          <a:lstStyle/>
          <a:p>
            <a:r>
              <a:rPr lang="en-US" dirty="0"/>
              <a:t>Binary Search Trees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394636"/>
            <a:ext cx="6777317" cy="4437993"/>
          </a:xfrm>
        </p:spPr>
        <p:txBody>
          <a:bodyPr anchor="ctr">
            <a:normAutofit/>
          </a:bodyPr>
          <a:lstStyle/>
          <a:p>
            <a:pPr marL="68580" indent="0">
              <a:buNone/>
            </a:pPr>
            <a:r>
              <a:rPr lang="en-US" dirty="0"/>
              <a:t>class </a:t>
            </a:r>
            <a:r>
              <a:rPr lang="en-US" dirty="0" err="1"/>
              <a:t>BinarySearchTree</a:t>
            </a:r>
            <a:r>
              <a:rPr lang="en-US" dirty="0"/>
              <a:t>{</a:t>
            </a:r>
          </a:p>
          <a:p>
            <a:pPr marL="365760" lvl="1" indent="0">
              <a:buNone/>
            </a:pPr>
            <a:r>
              <a:rPr lang="en-US" dirty="0"/>
              <a:t>// </a:t>
            </a:r>
            <a:r>
              <a:rPr lang="en-US" dirty="0" err="1"/>
              <a:t>accessor</a:t>
            </a:r>
            <a:r>
              <a:rPr lang="en-US" dirty="0"/>
              <a:t> methods </a:t>
            </a:r>
          </a:p>
          <a:p>
            <a:pPr marL="365760" lvl="1" indent="0">
              <a:buNone/>
            </a:pPr>
            <a:r>
              <a:rPr lang="en-US" dirty="0" err="1"/>
              <a:t>int</a:t>
            </a:r>
            <a:r>
              <a:rPr lang="en-US" dirty="0"/>
              <a:t> size(); </a:t>
            </a:r>
          </a:p>
          <a:p>
            <a:pPr marL="365760" lvl="1" indent="0">
              <a:buNone/>
            </a:pPr>
            <a:r>
              <a:rPr lang="en-US" dirty="0" err="1"/>
              <a:t>bool</a:t>
            </a:r>
            <a:r>
              <a:rPr lang="en-US" dirty="0"/>
              <a:t> </a:t>
            </a:r>
            <a:r>
              <a:rPr lang="en-US" dirty="0" err="1"/>
              <a:t>isEmpty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 err="1"/>
              <a:t>bool</a:t>
            </a:r>
            <a:r>
              <a:rPr lang="en-US" dirty="0"/>
              <a:t> </a:t>
            </a:r>
            <a:r>
              <a:rPr lang="en-US" dirty="0" err="1"/>
              <a:t>findElement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element);</a:t>
            </a:r>
          </a:p>
          <a:p>
            <a:pPr marL="365760" lvl="1" indent="0">
              <a:buNone/>
            </a:pPr>
            <a:r>
              <a:rPr lang="en-US" dirty="0"/>
              <a:t>// update methods</a:t>
            </a:r>
            <a:br>
              <a:rPr lang="en-US" dirty="0"/>
            </a:br>
            <a:r>
              <a:rPr lang="en-US" dirty="0"/>
              <a:t>void </a:t>
            </a:r>
            <a:r>
              <a:rPr lang="en-US" dirty="0" err="1"/>
              <a:t>addElement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element);</a:t>
            </a:r>
            <a:br>
              <a:rPr lang="en-US" dirty="0"/>
            </a:br>
            <a:r>
              <a:rPr lang="en-US" dirty="0"/>
              <a:t>void </a:t>
            </a:r>
            <a:r>
              <a:rPr lang="en-US" dirty="0" err="1"/>
              <a:t>removeElement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element) throws </a:t>
            </a:r>
            <a:r>
              <a:rPr lang="en-US" dirty="0" err="1"/>
              <a:t>BSTEmptyException</a:t>
            </a:r>
            <a:r>
              <a:rPr lang="en-US" dirty="0"/>
              <a:t>; </a:t>
            </a:r>
          </a:p>
          <a:p>
            <a:pPr marL="365760" lvl="1" indent="0">
              <a:buNone/>
            </a:pPr>
            <a:r>
              <a:rPr lang="en-US" dirty="0"/>
              <a:t>} 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4294967295"/>
          </p:nvPr>
        </p:nvSpPr>
        <p:spPr>
          <a:xfrm>
            <a:off x="7812088" y="-22225"/>
            <a:ext cx="1331912" cy="261938"/>
          </a:xfrm>
          <a:prstGeom prst="rect">
            <a:avLst/>
          </a:prstGeom>
        </p:spPr>
        <p:txBody>
          <a:bodyPr/>
          <a:lstStyle/>
          <a:p>
            <a:fld id="{7D8DC1C1-2E7A-244A-9034-57DC828FCC6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836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747128"/>
            <a:ext cx="7024744" cy="535440"/>
          </a:xfrm>
        </p:spPr>
        <p:txBody>
          <a:bodyPr>
            <a:normAutofit fontScale="90000"/>
          </a:bodyPr>
          <a:lstStyle/>
          <a:p>
            <a:r>
              <a:rPr lang="en-US" dirty="0"/>
              <a:t>Lets discuss few problems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394636"/>
            <a:ext cx="6777317" cy="4437993"/>
          </a:xfrm>
        </p:spPr>
        <p:txBody>
          <a:bodyPr anchor="ctr">
            <a:normAutofit/>
          </a:bodyPr>
          <a:lstStyle/>
          <a:p>
            <a:pPr marL="525780" indent="-457200">
              <a:buFont typeface="+mj-lt"/>
              <a:buAutoNum type="arabicPeriod"/>
            </a:pPr>
            <a:r>
              <a:rPr lang="en-US" dirty="0">
                <a:sym typeface="Wingdings"/>
              </a:rPr>
              <a:t>Print BST elements in range K1 and K2</a:t>
            </a:r>
          </a:p>
          <a:p>
            <a:pPr marL="525780" indent="-457200">
              <a:buFont typeface="+mj-lt"/>
              <a:buAutoNum type="arabicPeriod"/>
            </a:pPr>
            <a:r>
              <a:rPr lang="en-US" dirty="0">
                <a:sym typeface="Wingdings"/>
              </a:rPr>
              <a:t>Search &amp; Adding element in BST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4294967295"/>
          </p:nvPr>
        </p:nvSpPr>
        <p:spPr>
          <a:xfrm>
            <a:off x="7812088" y="-22225"/>
            <a:ext cx="1331912" cy="261938"/>
          </a:xfrm>
          <a:prstGeom prst="rect">
            <a:avLst/>
          </a:prstGeom>
        </p:spPr>
        <p:txBody>
          <a:bodyPr/>
          <a:lstStyle/>
          <a:p>
            <a:fld id="{7D8DC1C1-2E7A-244A-9034-57DC828FCC6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706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747128"/>
            <a:ext cx="7024744" cy="535440"/>
          </a:xfrm>
        </p:spPr>
        <p:txBody>
          <a:bodyPr>
            <a:normAutofit fontScale="90000"/>
          </a:bodyPr>
          <a:lstStyle/>
          <a:p>
            <a:r>
              <a:rPr lang="en-US" dirty="0"/>
              <a:t>Your Turn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394636"/>
            <a:ext cx="6777317" cy="4437993"/>
          </a:xfrm>
        </p:spPr>
        <p:txBody>
          <a:bodyPr anchor="ctr">
            <a:normAutofit/>
          </a:bodyPr>
          <a:lstStyle/>
          <a:p>
            <a:pPr marL="525780" indent="-457200">
              <a:buFont typeface="+mj-lt"/>
              <a:buAutoNum type="arabicPeriod"/>
            </a:pPr>
            <a:r>
              <a:rPr lang="en-US" dirty="0">
                <a:sym typeface="Wingdings"/>
              </a:rPr>
              <a:t>Convert a BST into sorted Linked List</a:t>
            </a:r>
          </a:p>
          <a:p>
            <a:pPr marL="525780" indent="-457200">
              <a:buFont typeface="+mj-lt"/>
              <a:buAutoNum type="arabicPeriod"/>
            </a:pPr>
            <a:r>
              <a:rPr lang="en-US" dirty="0">
                <a:sym typeface="Wingdings"/>
              </a:rPr>
              <a:t>Given a binary tree check if its BST</a:t>
            </a:r>
          </a:p>
          <a:p>
            <a:pPr marL="525780" indent="-457200">
              <a:buFont typeface="+mj-lt"/>
              <a:buAutoNum type="arabicPeriod"/>
            </a:pPr>
            <a:r>
              <a:rPr lang="en-US" dirty="0">
                <a:sym typeface="Wingdings"/>
              </a:rPr>
              <a:t>Check if a Binary Tree is Balanced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4294967295"/>
          </p:nvPr>
        </p:nvSpPr>
        <p:spPr>
          <a:xfrm>
            <a:off x="7812088" y="-22225"/>
            <a:ext cx="1331912" cy="261938"/>
          </a:xfrm>
          <a:prstGeom prst="rect">
            <a:avLst/>
          </a:prstGeom>
        </p:spPr>
        <p:txBody>
          <a:bodyPr/>
          <a:lstStyle/>
          <a:p>
            <a:fld id="{7D8DC1C1-2E7A-244A-9034-57DC828FCC6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397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050972" y="2900829"/>
            <a:ext cx="7189385" cy="1362075"/>
          </a:xfrm>
        </p:spPr>
        <p:txBody>
          <a:bodyPr anchor="ctr"/>
          <a:lstStyle/>
          <a:p>
            <a:r>
              <a:rPr lang="en-US" dirty="0"/>
              <a:t>Build a BST using a sorted array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812088" y="-20638"/>
            <a:ext cx="1331912" cy="244476"/>
          </a:xfrm>
          <a:prstGeom prst="rect">
            <a:avLst/>
          </a:prstGeom>
        </p:spPr>
        <p:txBody>
          <a:bodyPr/>
          <a:lstStyle/>
          <a:p>
            <a:fld id="{2754ED01-E2A0-4C1E-8E21-014B99041579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4833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050972" y="2900829"/>
            <a:ext cx="7189385" cy="1362075"/>
          </a:xfrm>
        </p:spPr>
        <p:txBody>
          <a:bodyPr anchor="ctr"/>
          <a:lstStyle/>
          <a:p>
            <a:r>
              <a:rPr lang="en-US" dirty="0"/>
              <a:t>Balanced/unbalanced Tree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812088" y="-20638"/>
            <a:ext cx="1331912" cy="244476"/>
          </a:xfrm>
          <a:prstGeom prst="rect">
            <a:avLst/>
          </a:prstGeom>
        </p:spPr>
        <p:txBody>
          <a:bodyPr/>
          <a:lstStyle/>
          <a:p>
            <a:fld id="{2754ED01-E2A0-4C1E-8E21-014B99041579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9246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CB FINAL">
  <a:themeElements>
    <a:clrScheme name="Custom 2">
      <a:dk1>
        <a:srgbClr val="EF5946"/>
      </a:dk1>
      <a:lt1>
        <a:sysClr val="window" lastClr="FFFFFF"/>
      </a:lt1>
      <a:dk2>
        <a:srgbClr val="000000"/>
      </a:dk2>
      <a:lt2>
        <a:srgbClr val="F5F5F5"/>
      </a:lt2>
      <a:accent1>
        <a:srgbClr val="BD5C45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14019</TotalTime>
  <Words>194</Words>
  <Application>Microsoft Office PowerPoint</Application>
  <PresentationFormat>On-screen Show (4:3)</PresentationFormat>
  <Paragraphs>58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Century Gothic</vt:lpstr>
      <vt:lpstr>Wingdings</vt:lpstr>
      <vt:lpstr>Wingdings 2</vt:lpstr>
      <vt:lpstr>1_CB FINAL</vt:lpstr>
      <vt:lpstr>Data Structures</vt:lpstr>
      <vt:lpstr>Binary Search Trees</vt:lpstr>
      <vt:lpstr>BST Properties</vt:lpstr>
      <vt:lpstr>Binary Search trees</vt:lpstr>
      <vt:lpstr>Binary Search Trees</vt:lpstr>
      <vt:lpstr>Lets discuss few problems</vt:lpstr>
      <vt:lpstr>Your Turn</vt:lpstr>
      <vt:lpstr>Build a BST using a sorted array</vt:lpstr>
      <vt:lpstr>Balanced/unbalanced Tree</vt:lpstr>
      <vt:lpstr>Balanced Trees</vt:lpstr>
      <vt:lpstr>Thank You!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Anushray Gupta</dc:creator>
  <cp:lastModifiedBy>Prateek Narang</cp:lastModifiedBy>
  <cp:revision>383</cp:revision>
  <cp:lastPrinted>2014-06-03T09:33:39Z</cp:lastPrinted>
  <dcterms:created xsi:type="dcterms:W3CDTF">2014-06-03T09:33:34Z</dcterms:created>
  <dcterms:modified xsi:type="dcterms:W3CDTF">2016-10-26T08:29:30Z</dcterms:modified>
</cp:coreProperties>
</file>