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0" r:id="rId1"/>
  </p:sldMasterIdLst>
  <p:notesMasterIdLst>
    <p:notesMasterId r:id="rId35"/>
  </p:notesMasterIdLst>
  <p:handoutMasterIdLst>
    <p:handoutMasterId r:id="rId36"/>
  </p:handoutMasterIdLst>
  <p:sldIdLst>
    <p:sldId id="293" r:id="rId2"/>
    <p:sldId id="258" r:id="rId3"/>
    <p:sldId id="259" r:id="rId4"/>
    <p:sldId id="260" r:id="rId5"/>
    <p:sldId id="263" r:id="rId6"/>
    <p:sldId id="261" r:id="rId7"/>
    <p:sldId id="262" r:id="rId8"/>
    <p:sldId id="265" r:id="rId9"/>
    <p:sldId id="264" r:id="rId10"/>
    <p:sldId id="266" r:id="rId11"/>
    <p:sldId id="267" r:id="rId12"/>
    <p:sldId id="268" r:id="rId13"/>
    <p:sldId id="269" r:id="rId14"/>
    <p:sldId id="270" r:id="rId15"/>
    <p:sldId id="289"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4" r:id="rId29"/>
    <p:sldId id="290" r:id="rId30"/>
    <p:sldId id="291" r:id="rId31"/>
    <p:sldId id="292" r:id="rId32"/>
    <p:sldId id="296" r:id="rId33"/>
    <p:sldId id="29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3" d="100"/>
          <a:sy n="93" d="100"/>
        </p:scale>
        <p:origin x="355" y="-41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B19D05-CE08-A149-B493-FBB1B3B2C6B1}" type="datetimeFigureOut">
              <a:rPr lang="en-US" smtClean="0"/>
              <a:t>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C692BA-3C96-194C-BB4E-537BFB3F5FE6}" type="slidenum">
              <a:rPr lang="en-US" smtClean="0"/>
              <a:t>‹#›</a:t>
            </a:fld>
            <a:endParaRPr lang="en-US"/>
          </a:p>
        </p:txBody>
      </p:sp>
    </p:spTree>
    <p:extLst>
      <p:ext uri="{BB962C8B-B14F-4D97-AF65-F5344CB8AC3E}">
        <p14:creationId xmlns:p14="http://schemas.microsoft.com/office/powerpoint/2010/main" val="304241082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1-03T11:14:09.533"/>
    </inkml:context>
    <inkml:brush xml:id="br0">
      <inkml:brushProperty name="width" value="0.02222" units="cm"/>
      <inkml:brushProperty name="height" value="0.02222" units="cm"/>
    </inkml:brush>
  </inkml:definitions>
  <inkml:traceGroup>
    <inkml:annotationXML>
      <emma:emma xmlns:emma="http://www.w3.org/2003/04/emma" version="1.0">
        <emma:interpretation id="{8E52FD68-E502-4347-91F1-0D94F1B5EC55}" emma:medium="tactile" emma:mode="ink">
          <msink:context xmlns:msink="http://schemas.microsoft.com/ink/2010/main" type="writingRegion" rotatedBoundingBox="9277,4679 9489,4679 9489,4951 9277,4951"/>
        </emma:interpretation>
      </emma:emma>
    </inkml:annotationXML>
    <inkml:traceGroup>
      <inkml:annotationXML>
        <emma:emma xmlns:emma="http://www.w3.org/2003/04/emma" version="1.0">
          <emma:interpretation id="{35B5D325-9FAF-4F70-8084-844A5E26AE54}" emma:medium="tactile" emma:mode="ink">
            <msink:context xmlns:msink="http://schemas.microsoft.com/ink/2010/main" type="paragraph" rotatedBoundingBox="9277,4679 9489,4679 9489,4951 9277,4951" alignmentLevel="1"/>
          </emma:interpretation>
        </emma:emma>
      </inkml:annotationXML>
      <inkml:traceGroup>
        <inkml:annotationXML>
          <emma:emma xmlns:emma="http://www.w3.org/2003/04/emma" version="1.0">
            <emma:interpretation id="{6239B3D1-CDB3-4E90-A882-464703FC6B95}" emma:medium="tactile" emma:mode="ink">
              <msink:context xmlns:msink="http://schemas.microsoft.com/ink/2010/main" type="line" rotatedBoundingBox="9277,4679 9489,4679 9489,4951 9277,4951"/>
            </emma:interpretation>
          </emma:emma>
        </inkml:annotationXML>
        <inkml:traceGroup>
          <inkml:annotationXML>
            <emma:emma xmlns:emma="http://www.w3.org/2003/04/emma" version="1.0">
              <emma:interpretation id="{EC38D003-80E6-4A40-BAF6-ECB39D240EFE}" emma:medium="tactile" emma:mode="ink">
                <msink:context xmlns:msink="http://schemas.microsoft.com/ink/2010/main" type="inkWord" rotatedBoundingBox="9277,4679 9489,4679 9489,4951 9277,4951"/>
              </emma:interpretation>
            </emma:emma>
          </inkml:annotationXML>
          <inkml:trace contextRef="#ctx0" brushRef="#br0">12622 6052 8064,'-36'0'3072,"24"-12"-1664,-11 12-1632,23-12 448,0 12-800,-12 0-160,12 0-1280,12 12-448,-12 0-64,12 0 96</inkml:trace>
          <inkml:trace contextRef="#ctx0" brushRef="#br0" timeOffset="826">12422 6299 11776,'-12'-12'4384,"12"12"-2369,0-12-2847,12 0 512,0 12-1343,11-24-385,25 13-2144,-1-13-928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2256E3-276E-464F-9144-31BD6655EC29}" type="datetimeFigureOut">
              <a:rPr lang="en-US" smtClean="0"/>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3DD7B-97E7-A843-8950-F96B425BAC17}" type="slidenum">
              <a:rPr lang="en-US" smtClean="0"/>
              <a:t>‹#›</a:t>
            </a:fld>
            <a:endParaRPr lang="en-US"/>
          </a:p>
        </p:txBody>
      </p:sp>
    </p:spTree>
    <p:extLst>
      <p:ext uri="{BB962C8B-B14F-4D97-AF65-F5344CB8AC3E}">
        <p14:creationId xmlns:p14="http://schemas.microsoft.com/office/powerpoint/2010/main" val="1448761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2</a:t>
            </a:fld>
            <a:endParaRPr lang="en-US"/>
          </a:p>
        </p:txBody>
      </p:sp>
    </p:spTree>
    <p:extLst>
      <p:ext uri="{BB962C8B-B14F-4D97-AF65-F5344CB8AC3E}">
        <p14:creationId xmlns:p14="http://schemas.microsoft.com/office/powerpoint/2010/main" val="340552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10"/>
          </p:nvPr>
        </p:nvSpPr>
        <p:spPr/>
        <p:txBody>
          <a:bodyPr/>
          <a:lstStyle/>
          <a:p>
            <a:fld id="{3933DD7B-97E7-A843-8950-F96B425BAC17}" type="slidenum">
              <a:rPr lang="en-US" smtClean="0"/>
              <a:t>6</a:t>
            </a:fld>
            <a:endParaRPr lang="en-US"/>
          </a:p>
        </p:txBody>
      </p:sp>
    </p:spTree>
    <p:extLst>
      <p:ext uri="{BB962C8B-B14F-4D97-AF65-F5344CB8AC3E}">
        <p14:creationId xmlns:p14="http://schemas.microsoft.com/office/powerpoint/2010/main" val="202580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 true of English</a:t>
            </a:r>
          </a:p>
          <a:p>
            <a:r>
              <a:rPr lang="en-US" sz="1200" b="0" i="0" u="none" strike="noStrike" kern="1200" baseline="0" dirty="0">
                <a:solidFill>
                  <a:schemeClr val="tx1"/>
                </a:solidFill>
                <a:latin typeface="+mn-lt"/>
                <a:ea typeface="+mn-ea"/>
                <a:cs typeface="+mn-cs"/>
              </a:rPr>
              <a:t>English is not random. Although there are 26 3 =</a:t>
            </a:r>
          </a:p>
          <a:p>
            <a:r>
              <a:rPr lang="en-US" sz="1200" b="0" i="0" u="none" strike="noStrike" kern="1200" baseline="0" dirty="0">
                <a:solidFill>
                  <a:schemeClr val="tx1"/>
                </a:solidFill>
                <a:latin typeface="+mn-lt"/>
                <a:ea typeface="+mn-ea"/>
                <a:cs typeface="+mn-cs"/>
              </a:rPr>
              <a:t>17,576 possible combinations of three characters (ignoring blanks), a check of a</a:t>
            </a:r>
          </a:p>
          <a:p>
            <a:r>
              <a:rPr lang="en-US" sz="1200" b="0" i="0" u="none" strike="noStrike" kern="1200" baseline="0" dirty="0">
                <a:solidFill>
                  <a:schemeClr val="tx1"/>
                </a:solidFill>
                <a:latin typeface="+mn-lt"/>
                <a:ea typeface="+mn-ea"/>
                <a:cs typeface="+mn-cs"/>
              </a:rPr>
              <a:t>reasonably large on-line dictionary reveals that the number of different</a:t>
            </a:r>
          </a:p>
          <a:p>
            <a:r>
              <a:rPr lang="en-US" sz="1200" b="0" i="0" u="none" strike="noStrike" kern="1200" baseline="0" dirty="0">
                <a:solidFill>
                  <a:schemeClr val="tx1"/>
                </a:solidFill>
                <a:latin typeface="+mn-lt"/>
                <a:ea typeface="+mn-ea"/>
                <a:cs typeface="+mn-cs"/>
              </a:rPr>
              <a:t>combinations is actually only 2,851</a:t>
            </a:r>
            <a:endParaRPr lang="en-US" dirty="0"/>
          </a:p>
        </p:txBody>
      </p:sp>
      <p:sp>
        <p:nvSpPr>
          <p:cNvPr id="4" name="Slide Number Placeholder 3"/>
          <p:cNvSpPr>
            <a:spLocks noGrp="1"/>
          </p:cNvSpPr>
          <p:nvPr>
            <p:ph type="sldNum" sz="quarter" idx="10"/>
          </p:nvPr>
        </p:nvSpPr>
        <p:spPr/>
        <p:txBody>
          <a:bodyPr/>
          <a:lstStyle/>
          <a:p>
            <a:fld id="{3933DD7B-97E7-A843-8950-F96B425BAC17}" type="slidenum">
              <a:rPr lang="en-US" smtClean="0"/>
              <a:t>11</a:t>
            </a:fld>
            <a:endParaRPr lang="en-US"/>
          </a:p>
        </p:txBody>
      </p:sp>
    </p:spTree>
    <p:extLst>
      <p:ext uri="{BB962C8B-B14F-4D97-AF65-F5344CB8AC3E}">
        <p14:creationId xmlns:p14="http://schemas.microsoft.com/office/powerpoint/2010/main" val="241565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33DD7B-97E7-A843-8950-F96B425BAC17}" type="slidenum">
              <a:rPr lang="en-US" smtClean="0"/>
              <a:t>28</a:t>
            </a:fld>
            <a:endParaRPr lang="en-US"/>
          </a:p>
        </p:txBody>
      </p:sp>
    </p:spTree>
    <p:extLst>
      <p:ext uri="{BB962C8B-B14F-4D97-AF65-F5344CB8AC3E}">
        <p14:creationId xmlns:p14="http://schemas.microsoft.com/office/powerpoint/2010/main" val="2051102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Lecture Title</a:t>
            </a:r>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2" hasCustomPrompt="1"/>
          </p:nvPr>
        </p:nvSpPr>
        <p:spPr>
          <a:xfrm>
            <a:off x="4729997" y="2710674"/>
            <a:ext cx="3302000" cy="471487"/>
          </a:xfrm>
        </p:spPr>
        <p:txBody>
          <a:bodyPr/>
          <a:lstStyle>
            <a:lvl1pPr marL="68580" indent="0">
              <a:buNone/>
              <a:defRPr baseline="0">
                <a:solidFill>
                  <a:srgbClr val="C0504D"/>
                </a:solidFill>
              </a:defRPr>
            </a:lvl1pPr>
          </a:lstStyle>
          <a:p>
            <a:pPr lvl="0"/>
            <a:r>
              <a:rPr lang="en-US" dirty="0"/>
              <a:t>Lecture Number</a:t>
            </a:r>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 name="Picture 3"/>
          <p:cNvPicPr>
            <a:picLocks noChangeAspect="1"/>
          </p:cNvPicPr>
          <p:nvPr userDrawn="1"/>
        </p:nvPicPr>
        <p:blipFill>
          <a:blip r:embed="rId2"/>
          <a:stretch>
            <a:fillRect/>
          </a:stretch>
        </p:blipFill>
        <p:spPr>
          <a:xfrm>
            <a:off x="1052233" y="740228"/>
            <a:ext cx="3302482" cy="5385297"/>
          </a:xfrm>
          <a:prstGeom prst="rect">
            <a:avLst/>
          </a:prstGeom>
        </p:spPr>
      </p:pic>
      <p:pic>
        <p:nvPicPr>
          <p:cNvPr id="80" name="Picture 79"/>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3413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5C2AB496-F0C8-4C9F-B30F-5DD5910FB232}" type="slidenum">
              <a:rPr lang="en-US" smtClean="0"/>
              <a:pPr/>
              <a:t>‹#›</a:t>
            </a:fld>
            <a:endParaRPr lang="en-US" dirty="0"/>
          </a:p>
        </p:txBody>
      </p:sp>
    </p:spTree>
    <p:extLst>
      <p:ext uri="{BB962C8B-B14F-4D97-AF65-F5344CB8AC3E}">
        <p14:creationId xmlns:p14="http://schemas.microsoft.com/office/powerpoint/2010/main" val="249225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9A38D290-D56B-479F-87FA-0F61F0C2D177}"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7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41BA1150-2180-4560-9232-27896A037995}" type="slidenum">
              <a:rPr lang="en-US" smtClean="0"/>
              <a:pPr/>
              <a:t>‹#›</a:t>
            </a:fld>
            <a:endParaRPr lang="en-US" dirty="0"/>
          </a:p>
        </p:txBody>
      </p:sp>
    </p:spTree>
    <p:extLst>
      <p:ext uri="{BB962C8B-B14F-4D97-AF65-F5344CB8AC3E}">
        <p14:creationId xmlns:p14="http://schemas.microsoft.com/office/powerpoint/2010/main" val="288492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600603-9A37-43AE-B5DC-5AE3756C061F}" type="slidenum">
              <a:rPr lang="en-US" smtClean="0"/>
              <a:pPr/>
              <a:t>‹#›</a:t>
            </a:fld>
            <a:endParaRPr lang="en-US" dirty="0"/>
          </a:p>
        </p:txBody>
      </p:sp>
    </p:spTree>
    <p:extLst>
      <p:ext uri="{BB962C8B-B14F-4D97-AF65-F5344CB8AC3E}">
        <p14:creationId xmlns:p14="http://schemas.microsoft.com/office/powerpoint/2010/main" val="341757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5E59DDF1-711A-444D-BB21-9BBCAAD464FB}" type="slidenum">
              <a:rPr lang="en-US" smtClean="0"/>
              <a:pPr/>
              <a:t>‹#›</a:t>
            </a:fld>
            <a:endParaRPr lang="en-US" dirty="0"/>
          </a:p>
        </p:txBody>
      </p:sp>
    </p:spTree>
    <p:extLst>
      <p:ext uri="{BB962C8B-B14F-4D97-AF65-F5344CB8AC3E}">
        <p14:creationId xmlns:p14="http://schemas.microsoft.com/office/powerpoint/2010/main" val="52777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52233" y="740228"/>
            <a:ext cx="3302482" cy="5385297"/>
          </a:xfrm>
          <a:prstGeom prst="rect">
            <a:avLst/>
          </a:prstGeom>
        </p:spPr>
      </p:pic>
      <p:pic>
        <p:nvPicPr>
          <p:cNvPr id="52" name="Picture 51"/>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99777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extLst>
      <p:ext uri="{BB962C8B-B14F-4D97-AF65-F5344CB8AC3E}">
        <p14:creationId xmlns:p14="http://schemas.microsoft.com/office/powerpoint/2010/main" val="227582170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Lst>
  <p:hf sldNum="0" hd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codeguru.com/cpp/cpp/cpp_mfc/stl/article.php/c4027/C-Tutorial-A-Beginners-Guide-to-stdvector-Part-1.htm" TargetMode="External"/><Relationship Id="rId2" Type="http://schemas.openxmlformats.org/officeDocument/2006/relationships/hyperlink" Target="http://www.cplusplus.com/reference/stl/" TargetMode="External"/><Relationship Id="rId1" Type="http://schemas.openxmlformats.org/officeDocument/2006/relationships/slideLayout" Target="../slideLayouts/slideLayout2.xml"/><Relationship Id="rId4" Type="http://schemas.openxmlformats.org/officeDocument/2006/relationships/hyperlink" Target="http://www.mochima.com/tutorials/vectors.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Hashing</a:t>
            </a:r>
          </a:p>
        </p:txBody>
      </p:sp>
      <p:sp>
        <p:nvSpPr>
          <p:cNvPr id="6" name="Subtitle 5"/>
          <p:cNvSpPr>
            <a:spLocks noGrp="1"/>
          </p:cNvSpPr>
          <p:nvPr>
            <p:ph type="subTitle" idx="1"/>
          </p:nvPr>
        </p:nvSpPr>
        <p:spPr/>
        <p:txBody>
          <a:bodyPr/>
          <a:lstStyle/>
          <a:p>
            <a:r>
              <a:rPr lang="en-IN" dirty="0"/>
              <a:t>Hashing Techniques</a:t>
            </a:r>
          </a:p>
          <a:p>
            <a:r>
              <a:rPr lang="en-IN" dirty="0"/>
              <a:t>Separate Chaining</a:t>
            </a:r>
          </a:p>
          <a:p>
            <a:r>
              <a:rPr lang="en-IN" dirty="0"/>
              <a:t>Linear Probing</a:t>
            </a:r>
          </a:p>
        </p:txBody>
      </p:sp>
      <p:sp>
        <p:nvSpPr>
          <p:cNvPr id="7" name="Text Placeholder 6"/>
          <p:cNvSpPr>
            <a:spLocks noGrp="1"/>
          </p:cNvSpPr>
          <p:nvPr>
            <p:ph type="body" sz="quarter" idx="12"/>
          </p:nvPr>
        </p:nvSpPr>
        <p:spPr/>
        <p:txBody>
          <a:bodyPr/>
          <a:lstStyle/>
          <a:p>
            <a:r>
              <a:rPr lang="en-IN" dirty="0"/>
              <a:t>Lecture-20	</a:t>
            </a:r>
          </a:p>
        </p:txBody>
      </p:sp>
      <p:sp>
        <p:nvSpPr>
          <p:cNvPr id="8" name="Text Placeholder 7"/>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390359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about strings?</a:t>
            </a:r>
          </a:p>
        </p:txBody>
      </p:sp>
      <p:sp>
        <p:nvSpPr>
          <p:cNvPr id="7" name="Content Placeholder 6"/>
          <p:cNvSpPr>
            <a:spLocks noGrp="1"/>
          </p:cNvSpPr>
          <p:nvPr>
            <p:ph idx="1"/>
          </p:nvPr>
        </p:nvSpPr>
        <p:spPr/>
        <p:txBody>
          <a:bodyPr anchor="ctr"/>
          <a:lstStyle/>
          <a:p>
            <a:r>
              <a:rPr lang="en-US" dirty="0"/>
              <a:t>Add up character ASCII values (0-255) to produce integer keys</a:t>
            </a:r>
          </a:p>
          <a:p>
            <a:pPr lvl="1">
              <a:buFont typeface="Wingdings" charset="2"/>
              <a:buChar char="§"/>
            </a:pPr>
            <a:r>
              <a:rPr lang="cs-CZ" dirty="0" err="1"/>
              <a:t>E.g</a:t>
            </a:r>
            <a:r>
              <a:rPr lang="cs-CZ" dirty="0"/>
              <a:t>., “</a:t>
            </a:r>
            <a:r>
              <a:rPr lang="cs-CZ" dirty="0" err="1"/>
              <a:t>abcd</a:t>
            </a:r>
            <a:r>
              <a:rPr lang="cs-CZ" dirty="0"/>
              <a:t>” = 97+98+99+100 = 394</a:t>
            </a:r>
          </a:p>
          <a:p>
            <a:pPr lvl="1">
              <a:buFont typeface="Wingdings" charset="2"/>
              <a:buChar char="§"/>
            </a:pPr>
            <a:r>
              <a:rPr lang="cs-CZ" dirty="0"/>
              <a:t>h(“</a:t>
            </a:r>
            <a:r>
              <a:rPr lang="cs-CZ" dirty="0" err="1"/>
              <a:t>abcd</a:t>
            </a:r>
            <a:r>
              <a:rPr lang="cs-CZ" dirty="0"/>
              <a:t>”) = 394 % </a:t>
            </a:r>
            <a:r>
              <a:rPr lang="cs-CZ" dirty="0" err="1"/>
              <a:t>TableSize</a:t>
            </a:r>
            <a:endParaRPr lang="cs-CZ" dirty="0"/>
          </a:p>
          <a:p>
            <a:r>
              <a:rPr lang="en-US" dirty="0"/>
              <a:t>Potential problems:</a:t>
            </a:r>
          </a:p>
          <a:p>
            <a:pPr lvl="1">
              <a:buFont typeface="Wingdings" charset="2"/>
              <a:buChar char="§"/>
            </a:pPr>
            <a:r>
              <a:rPr lang="en-US" dirty="0"/>
              <a:t>Anagrams will map to the same index  [</a:t>
            </a:r>
            <a:r>
              <a:rPr lang="cs-CZ" dirty="0"/>
              <a:t>h(“</a:t>
            </a:r>
            <a:r>
              <a:rPr lang="cs-CZ" dirty="0" err="1"/>
              <a:t>abcd</a:t>
            </a:r>
            <a:r>
              <a:rPr lang="cs-CZ" dirty="0"/>
              <a:t>”) == h(“</a:t>
            </a:r>
            <a:r>
              <a:rPr lang="cs-CZ" dirty="0" err="1"/>
              <a:t>dbac</a:t>
            </a:r>
            <a:r>
              <a:rPr lang="cs-CZ" dirty="0"/>
              <a:t>”)]</a:t>
            </a:r>
          </a:p>
          <a:p>
            <a:pPr lvl="1">
              <a:buFont typeface="Wingdings" charset="2"/>
              <a:buChar char="§"/>
            </a:pPr>
            <a:r>
              <a:rPr lang="en-US" dirty="0"/>
              <a:t>Small strings may not use all of table – </a:t>
            </a:r>
          </a:p>
          <a:p>
            <a:pPr marL="365760" lvl="1" indent="0">
              <a:buNone/>
            </a:pPr>
            <a:r>
              <a:rPr lang="en-US" dirty="0"/>
              <a:t>	[</a:t>
            </a:r>
            <a:r>
              <a:rPr lang="en-US" dirty="0" err="1"/>
              <a:t>Strlen</a:t>
            </a:r>
            <a:r>
              <a:rPr lang="en-US" dirty="0"/>
              <a:t>(S) * 255 &lt; </a:t>
            </a:r>
            <a:r>
              <a:rPr lang="en-US" dirty="0" err="1"/>
              <a:t>TableSize</a:t>
            </a:r>
            <a:r>
              <a:rPr lang="en-US" dirty="0"/>
              <a:t>]</a:t>
            </a:r>
          </a:p>
          <a:p>
            <a:pPr lvl="1">
              <a:buFont typeface="Wingdings" charset="2"/>
              <a:buChar char="§"/>
            </a:pPr>
            <a:r>
              <a:rPr lang="en-US" dirty="0"/>
              <a:t>Time proportional to length of the string</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10</a:t>
            </a:fld>
            <a:endParaRPr lang="en-US" dirty="0"/>
          </a:p>
        </p:txBody>
      </p:sp>
    </p:spTree>
    <p:extLst>
      <p:ext uri="{BB962C8B-B14F-4D97-AF65-F5344CB8AC3E}">
        <p14:creationId xmlns:p14="http://schemas.microsoft.com/office/powerpoint/2010/main" val="128940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 lets try something else?</a:t>
            </a:r>
          </a:p>
        </p:txBody>
      </p:sp>
      <p:sp>
        <p:nvSpPr>
          <p:cNvPr id="7" name="Content Placeholder 6"/>
          <p:cNvSpPr>
            <a:spLocks noGrp="1"/>
          </p:cNvSpPr>
          <p:nvPr>
            <p:ph idx="1"/>
          </p:nvPr>
        </p:nvSpPr>
        <p:spPr/>
        <p:txBody>
          <a:bodyPr anchor="ctr">
            <a:normAutofit/>
          </a:bodyPr>
          <a:lstStyle/>
          <a:p>
            <a:r>
              <a:rPr lang="en-US" dirty="0"/>
              <a:t>Treat first 3 characters of string as base-27 integer (26 letters plus space)</a:t>
            </a:r>
          </a:p>
          <a:p>
            <a:pPr marL="68580" indent="0" algn="ctr">
              <a:buNone/>
            </a:pPr>
            <a:r>
              <a:rPr lang="en-US" dirty="0"/>
              <a:t>Key = S[0] + (27 * S[1]) + (27</a:t>
            </a:r>
            <a:r>
              <a:rPr lang="en-US" baseline="30000" dirty="0"/>
              <a:t>2</a:t>
            </a:r>
            <a:r>
              <a:rPr lang="en-US" dirty="0"/>
              <a:t> * S[2])</a:t>
            </a:r>
          </a:p>
          <a:p>
            <a:r>
              <a:rPr lang="en-US" dirty="0"/>
              <a:t>Potential problems:</a:t>
            </a:r>
          </a:p>
          <a:p>
            <a:pPr lvl="1">
              <a:buFont typeface="Wingdings" charset="2"/>
              <a:buChar char="§"/>
            </a:pPr>
            <a:r>
              <a:rPr lang="en-US" dirty="0"/>
              <a:t>Assumes first 3 characters randomly distributed – Not true English</a:t>
            </a:r>
          </a:p>
          <a:p>
            <a:pPr marL="365760" lvl="1"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11</a:t>
            </a:fld>
            <a:endParaRPr lang="en-US" dirty="0"/>
          </a:p>
        </p:txBody>
      </p:sp>
    </p:spTree>
    <p:extLst>
      <p:ext uri="{BB962C8B-B14F-4D97-AF65-F5344CB8AC3E}">
        <p14:creationId xmlns:p14="http://schemas.microsoft.com/office/powerpoint/2010/main" val="246087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Another attempt!</a:t>
            </a:r>
          </a:p>
        </p:txBody>
      </p:sp>
      <p:sp>
        <p:nvSpPr>
          <p:cNvPr id="7" name="Content Placeholder 6"/>
          <p:cNvSpPr>
            <a:spLocks noGrp="1"/>
          </p:cNvSpPr>
          <p:nvPr>
            <p:ph idx="1"/>
          </p:nvPr>
        </p:nvSpPr>
        <p:spPr/>
        <p:txBody>
          <a:bodyPr anchor="t"/>
          <a:lstStyle/>
          <a:p>
            <a:r>
              <a:rPr lang="en-US" dirty="0"/>
              <a:t>Use all N characters of string as an N-digit base-K number</a:t>
            </a:r>
          </a:p>
          <a:p>
            <a:r>
              <a:rPr lang="en-US" dirty="0"/>
              <a:t>Choose K to be prime number larger than number of different digits (characters). </a:t>
            </a:r>
            <a:r>
              <a:rPr lang="en-US" dirty="0" err="1"/>
              <a:t>i.e</a:t>
            </a:r>
            <a:r>
              <a:rPr lang="en-US" dirty="0"/>
              <a:t> k = 29, 31, 37 etc.</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12</a:t>
            </a:fld>
            <a:endParaRPr lang="en-US" dirty="0"/>
          </a:p>
        </p:txBody>
      </p:sp>
      <p:pic>
        <p:nvPicPr>
          <p:cNvPr id="8" name="Picture 7" descr="Screen Shot 2014-07-29 at 12.46.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71" y="3962400"/>
            <a:ext cx="6451600" cy="1079500"/>
          </a:xfrm>
          <a:prstGeom prst="rect">
            <a:avLst/>
          </a:prstGeom>
        </p:spPr>
      </p:pic>
    </p:spTree>
    <p:extLst>
      <p:ext uri="{BB962C8B-B14F-4D97-AF65-F5344CB8AC3E}">
        <p14:creationId xmlns:p14="http://schemas.microsoft.com/office/powerpoint/2010/main" val="258423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to handle Collisions?</a:t>
            </a:r>
          </a:p>
        </p:txBody>
      </p:sp>
      <p:sp>
        <p:nvSpPr>
          <p:cNvPr id="7" name="Content Placeholder 6"/>
          <p:cNvSpPr>
            <a:spLocks noGrp="1"/>
          </p:cNvSpPr>
          <p:nvPr>
            <p:ph idx="1"/>
          </p:nvPr>
        </p:nvSpPr>
        <p:spPr/>
        <p:txBody>
          <a:bodyPr anchor="ctr"/>
          <a:lstStyle/>
          <a:p>
            <a:r>
              <a:rPr lang="en-US" dirty="0"/>
              <a:t>Open Hashing – Separate Chaining</a:t>
            </a:r>
          </a:p>
          <a:p>
            <a:r>
              <a:rPr lang="en-US" dirty="0"/>
              <a:t>Closed Hashing – Open Addressing</a:t>
            </a:r>
          </a:p>
          <a:p>
            <a:pPr lvl="1">
              <a:buFont typeface="Wingdings" charset="2"/>
              <a:buChar char="§"/>
            </a:pPr>
            <a:r>
              <a:rPr lang="en-US" dirty="0"/>
              <a:t>Linear Probing</a:t>
            </a:r>
          </a:p>
          <a:p>
            <a:pPr lvl="1">
              <a:buFont typeface="Wingdings" charset="2"/>
              <a:buChar char="§"/>
            </a:pPr>
            <a:r>
              <a:rPr lang="en-US" dirty="0"/>
              <a:t>Quadratic Probing</a:t>
            </a:r>
          </a:p>
          <a:p>
            <a:r>
              <a:rPr lang="en-US" dirty="0"/>
              <a:t>Double Hashing</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13</a:t>
            </a:fld>
            <a:endParaRPr lang="en-US" dirty="0"/>
          </a:p>
        </p:txBody>
      </p:sp>
    </p:spTree>
    <p:extLst>
      <p:ext uri="{BB962C8B-B14F-4D97-AF65-F5344CB8AC3E}">
        <p14:creationId xmlns:p14="http://schemas.microsoft.com/office/powerpoint/2010/main" val="391557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7-29 at 12.58.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29" y="1786038"/>
            <a:ext cx="3098800" cy="3810000"/>
          </a:xfrm>
          <a:prstGeom prst="rect">
            <a:avLst/>
          </a:prstGeom>
        </p:spPr>
      </p:pic>
      <p:sp>
        <p:nvSpPr>
          <p:cNvPr id="6" name="Title 5"/>
          <p:cNvSpPr>
            <a:spLocks noGrp="1"/>
          </p:cNvSpPr>
          <p:nvPr>
            <p:ph type="title"/>
          </p:nvPr>
        </p:nvSpPr>
        <p:spPr/>
        <p:txBody>
          <a:bodyPr/>
          <a:lstStyle/>
          <a:p>
            <a:r>
              <a:rPr lang="en-US" dirty="0"/>
              <a:t>Separate Chaining</a:t>
            </a:r>
          </a:p>
        </p:txBody>
      </p:sp>
      <p:sp>
        <p:nvSpPr>
          <p:cNvPr id="11" name="Content Placeholder 10"/>
          <p:cNvSpPr>
            <a:spLocks noGrp="1"/>
          </p:cNvSpPr>
          <p:nvPr>
            <p:ph sz="quarter" idx="13"/>
          </p:nvPr>
        </p:nvSpPr>
        <p:spPr/>
        <p:txBody>
          <a:bodyPr anchor="ctr"/>
          <a:lstStyle/>
          <a:p>
            <a:r>
              <a:rPr lang="en-US" dirty="0"/>
              <a:t>Implemented using Linked Lists.</a:t>
            </a:r>
          </a:p>
          <a:p>
            <a:r>
              <a:rPr lang="en-US" dirty="0"/>
              <a:t>Key k is stored in list at T[h(k)]</a:t>
            </a:r>
          </a:p>
          <a:p>
            <a:r>
              <a:rPr lang="en-US" dirty="0"/>
              <a:t>E.g., </a:t>
            </a:r>
            <a:r>
              <a:rPr lang="en-US" dirty="0" err="1"/>
              <a:t>TableSize</a:t>
            </a:r>
            <a:r>
              <a:rPr lang="en-US" dirty="0"/>
              <a:t> = 10</a:t>
            </a:r>
          </a:p>
          <a:p>
            <a:pPr lvl="1">
              <a:buFont typeface="Wingdings" charset="2"/>
              <a:buChar char="§"/>
            </a:pPr>
            <a:r>
              <a:rPr lang="da-DK" dirty="0"/>
              <a:t>h(k) = k mod 10</a:t>
            </a:r>
          </a:p>
          <a:p>
            <a:pPr lvl="1">
              <a:buFont typeface="Wingdings" charset="2"/>
              <a:buChar char="§"/>
            </a:pPr>
            <a:r>
              <a:rPr lang="da-DK" dirty="0" err="1"/>
              <a:t>Insert</a:t>
            </a:r>
            <a:r>
              <a:rPr lang="da-DK" dirty="0"/>
              <a:t> </a:t>
            </a:r>
            <a:r>
              <a:rPr lang="da-DK" dirty="0" err="1"/>
              <a:t>first</a:t>
            </a:r>
            <a:r>
              <a:rPr lang="da-DK" dirty="0"/>
              <a:t> 10 </a:t>
            </a:r>
            <a:r>
              <a:rPr lang="da-DK" dirty="0" err="1"/>
              <a:t>perfect</a:t>
            </a:r>
            <a:r>
              <a:rPr lang="da-DK" dirty="0"/>
              <a:t> </a:t>
            </a:r>
            <a:r>
              <a:rPr lang="da-DK" dirty="0" err="1"/>
              <a:t>squares</a:t>
            </a:r>
            <a:endParaRPr lang="en-US" dirty="0"/>
          </a:p>
          <a:p>
            <a:endParaRPr lang="en-US" dirty="0"/>
          </a:p>
        </p:txBody>
      </p:sp>
      <p:sp>
        <p:nvSpPr>
          <p:cNvPr id="12" name="Content Placeholder 11"/>
          <p:cNvSpPr>
            <a:spLocks noGrp="1"/>
          </p:cNvSpPr>
          <p:nvPr>
            <p:ph sz="quarter" idx="14"/>
          </p:nvPr>
        </p:nvSpPr>
        <p:spPr>
          <a:xfrm>
            <a:off x="4782222" y="1593870"/>
            <a:ext cx="3458135" cy="4212569"/>
          </a:xfrm>
        </p:spPr>
        <p:txBody>
          <a:bodyPr/>
          <a:lstStyle/>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14</a:t>
            </a:fld>
            <a:endParaRPr lang="en-US" dirty="0"/>
          </a:p>
        </p:txBody>
      </p:sp>
    </p:spTree>
    <p:extLst>
      <p:ext uri="{BB962C8B-B14F-4D97-AF65-F5344CB8AC3E}">
        <p14:creationId xmlns:p14="http://schemas.microsoft.com/office/powerpoint/2010/main" val="24921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Lets see implementation!</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15</a:t>
            </a:fld>
            <a:endParaRPr lang="en-US" dirty="0"/>
          </a:p>
        </p:txBody>
      </p:sp>
    </p:spTree>
    <p:extLst>
      <p:ext uri="{BB962C8B-B14F-4D97-AF65-F5344CB8AC3E}">
        <p14:creationId xmlns:p14="http://schemas.microsoft.com/office/powerpoint/2010/main" val="77541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Disadvantages</a:t>
            </a:r>
          </a:p>
        </p:txBody>
      </p:sp>
      <p:sp>
        <p:nvSpPr>
          <p:cNvPr id="8" name="Content Placeholder 7"/>
          <p:cNvSpPr>
            <a:spLocks noGrp="1"/>
          </p:cNvSpPr>
          <p:nvPr>
            <p:ph idx="1"/>
          </p:nvPr>
        </p:nvSpPr>
        <p:spPr/>
        <p:txBody>
          <a:bodyPr anchor="ctr"/>
          <a:lstStyle/>
          <a:p>
            <a:r>
              <a:rPr lang="en-US" dirty="0"/>
              <a:t>Linked lists could get long which impacts performance</a:t>
            </a:r>
          </a:p>
          <a:p>
            <a:r>
              <a:rPr lang="en-US" dirty="0"/>
              <a:t>More memory because of pointers</a:t>
            </a:r>
          </a:p>
          <a:p>
            <a:r>
              <a:rPr lang="en-US" dirty="0"/>
              <a:t>Absolute worst-case (even if N &lt;&lt; M)</a:t>
            </a:r>
          </a:p>
          <a:p>
            <a:pPr lvl="1">
              <a:buFont typeface="Wingdings" charset="2"/>
              <a:buChar char="§"/>
            </a:pPr>
            <a:r>
              <a:rPr lang="en-US" dirty="0"/>
              <a:t>All N elements in one linked list!</a:t>
            </a:r>
          </a:p>
          <a:p>
            <a:pPr lvl="1">
              <a:buFont typeface="Wingdings" charset="2"/>
              <a:buChar char="§"/>
            </a:pPr>
            <a:r>
              <a:rPr lang="en-US" dirty="0"/>
              <a:t>Typically the result of a bad hash function</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16</a:t>
            </a:fld>
            <a:endParaRPr lang="en-US"/>
          </a:p>
        </p:txBody>
      </p:sp>
    </p:spTree>
    <p:extLst>
      <p:ext uri="{BB962C8B-B14F-4D97-AF65-F5344CB8AC3E}">
        <p14:creationId xmlns:p14="http://schemas.microsoft.com/office/powerpoint/2010/main" val="179113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 Addressing</a:t>
            </a:r>
          </a:p>
        </p:txBody>
      </p:sp>
      <p:sp>
        <p:nvSpPr>
          <p:cNvPr id="7" name="Content Placeholder 6"/>
          <p:cNvSpPr>
            <a:spLocks noGrp="1"/>
          </p:cNvSpPr>
          <p:nvPr>
            <p:ph idx="1"/>
          </p:nvPr>
        </p:nvSpPr>
        <p:spPr/>
        <p:txBody>
          <a:bodyPr>
            <a:normAutofit lnSpcReduction="10000"/>
          </a:bodyPr>
          <a:lstStyle/>
          <a:p>
            <a:pPr marL="68580" indent="0">
              <a:buNone/>
            </a:pPr>
            <a:r>
              <a:rPr lang="en-US" dirty="0"/>
              <a:t>When a collision occurs, look elsewhere in the table for an empty slot.</a:t>
            </a:r>
          </a:p>
          <a:p>
            <a:r>
              <a:rPr lang="en-US" dirty="0"/>
              <a:t>Advantages over chaining</a:t>
            </a:r>
          </a:p>
          <a:p>
            <a:pPr lvl="1">
              <a:buFont typeface="Wingdings" charset="2"/>
              <a:buChar char="§"/>
            </a:pPr>
            <a:r>
              <a:rPr lang="en-US" dirty="0"/>
              <a:t>No need for list structures</a:t>
            </a:r>
          </a:p>
          <a:p>
            <a:pPr lvl="1">
              <a:buFont typeface="Wingdings" charset="2"/>
              <a:buChar char="§"/>
            </a:pPr>
            <a:r>
              <a:rPr lang="en-US" dirty="0"/>
              <a:t>No need to allocate/</a:t>
            </a:r>
            <a:r>
              <a:rPr lang="en-US" dirty="0" err="1"/>
              <a:t>deallocate</a:t>
            </a:r>
            <a:r>
              <a:rPr lang="en-US" dirty="0"/>
              <a:t> memory during insertion/deletion (slow)</a:t>
            </a:r>
          </a:p>
          <a:p>
            <a:r>
              <a:rPr lang="en-US" dirty="0"/>
              <a:t>Disadvantages</a:t>
            </a:r>
          </a:p>
          <a:p>
            <a:pPr lvl="1">
              <a:buFont typeface="Wingdings" charset="2"/>
              <a:buChar char="§"/>
            </a:pPr>
            <a:r>
              <a:rPr lang="en-US" dirty="0"/>
              <a:t>Slower insertion – May need several attempts to find an empty slot</a:t>
            </a:r>
          </a:p>
          <a:p>
            <a:pPr lvl="1">
              <a:buFont typeface="Wingdings" charset="2"/>
              <a:buChar char="§"/>
            </a:pPr>
            <a:r>
              <a:rPr lang="en-US" dirty="0"/>
              <a:t>Table needs to be bigger (than chaining-based table) to achieve average-case constant-time performance</a:t>
            </a:r>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17</a:t>
            </a:fld>
            <a:endParaRPr lang="en-US" dirty="0"/>
          </a:p>
        </p:txBody>
      </p:sp>
    </p:spTree>
    <p:extLst>
      <p:ext uri="{BB962C8B-B14F-4D97-AF65-F5344CB8AC3E}">
        <p14:creationId xmlns:p14="http://schemas.microsoft.com/office/powerpoint/2010/main" val="141991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Probe Sequence</a:t>
            </a:r>
          </a:p>
        </p:txBody>
      </p:sp>
      <p:sp>
        <p:nvSpPr>
          <p:cNvPr id="7" name="Content Placeholder 6"/>
          <p:cNvSpPr>
            <a:spLocks noGrp="1"/>
          </p:cNvSpPr>
          <p:nvPr>
            <p:ph idx="1"/>
          </p:nvPr>
        </p:nvSpPr>
        <p:spPr/>
        <p:txBody>
          <a:bodyPr anchor="ctr"/>
          <a:lstStyle/>
          <a:p>
            <a:r>
              <a:rPr lang="en-US" dirty="0"/>
              <a:t>A “Probe sequence” is a sequence of slots in hash table while searching for an element </a:t>
            </a:r>
          </a:p>
          <a:p>
            <a:pPr lvl="1">
              <a:buFont typeface="Wingdings" charset="2"/>
              <a:buChar char="§"/>
            </a:pPr>
            <a:r>
              <a:rPr lang="en-US" dirty="0"/>
              <a:t>h0(x), h1(x), h2(x), …</a:t>
            </a:r>
          </a:p>
          <a:p>
            <a:pPr lvl="1">
              <a:buFont typeface="Wingdings" charset="2"/>
              <a:buChar char="§"/>
            </a:pPr>
            <a:r>
              <a:rPr lang="en-US" dirty="0"/>
              <a:t>Needs to visit each slot exactly once</a:t>
            </a:r>
          </a:p>
          <a:p>
            <a:pPr lvl="1">
              <a:buFont typeface="Wingdings" charset="2"/>
              <a:buChar char="§"/>
            </a:pPr>
            <a:r>
              <a:rPr lang="en-US" dirty="0"/>
              <a:t>Needs to be repeatable (so we can find/delete what we’ve inserted)</a:t>
            </a:r>
          </a:p>
          <a:p>
            <a:r>
              <a:rPr lang="en-US" dirty="0"/>
              <a:t>Hash Function</a:t>
            </a:r>
          </a:p>
          <a:p>
            <a:pPr lvl="1">
              <a:buFont typeface="Wingdings" charset="2"/>
              <a:buChar char="§"/>
            </a:pPr>
            <a:r>
              <a:rPr lang="en-US" dirty="0"/>
              <a:t>hi(x) = (h(x) + f(</a:t>
            </a:r>
            <a:r>
              <a:rPr lang="en-US" dirty="0" err="1"/>
              <a:t>i</a:t>
            </a:r>
            <a:r>
              <a:rPr lang="en-US" dirty="0"/>
              <a:t>)) mod </a:t>
            </a:r>
            <a:r>
              <a:rPr lang="en-US" dirty="0" err="1"/>
              <a:t>TableSize</a:t>
            </a:r>
            <a:endParaRPr lang="en-US" dirty="0"/>
          </a:p>
          <a:p>
            <a:pPr lvl="1">
              <a:buFont typeface="Wingdings" charset="2"/>
              <a:buChar char="§"/>
            </a:pPr>
            <a:r>
              <a:rPr lang="en-US" dirty="0"/>
              <a:t>f(0) = 0</a:t>
            </a:r>
          </a:p>
          <a:p>
            <a:pPr lvl="1">
              <a:buFont typeface="Wingdings" charset="2"/>
              <a:buChar char="§"/>
            </a:pPr>
            <a:r>
              <a:rPr lang="en-US" dirty="0"/>
              <a:t>f is the collision resolution strategy</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18</a:t>
            </a:fld>
            <a:endParaRPr lang="en-US" dirty="0"/>
          </a:p>
        </p:txBody>
      </p:sp>
    </p:spTree>
    <p:extLst>
      <p:ext uri="{BB962C8B-B14F-4D97-AF65-F5344CB8AC3E}">
        <p14:creationId xmlns:p14="http://schemas.microsoft.com/office/powerpoint/2010/main" val="8470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Linear Probing</a:t>
            </a:r>
          </a:p>
        </p:txBody>
      </p:sp>
      <p:sp>
        <p:nvSpPr>
          <p:cNvPr id="7" name="Content Placeholder 6"/>
          <p:cNvSpPr>
            <a:spLocks noGrp="1"/>
          </p:cNvSpPr>
          <p:nvPr>
            <p:ph idx="1"/>
          </p:nvPr>
        </p:nvSpPr>
        <p:spPr/>
        <p:txBody>
          <a:bodyPr/>
          <a:lstStyle/>
          <a:p>
            <a:pPr marL="68580" indent="0">
              <a:buNone/>
            </a:pPr>
            <a:r>
              <a:rPr lang="en-US" dirty="0"/>
              <a:t>f(</a:t>
            </a:r>
            <a:r>
              <a:rPr lang="en-US" dirty="0" err="1"/>
              <a:t>i</a:t>
            </a:r>
            <a:r>
              <a:rPr lang="en-US" dirty="0"/>
              <a:t>) = is a linear function of </a:t>
            </a:r>
            <a:r>
              <a:rPr lang="en-US" dirty="0" err="1"/>
              <a:t>i</a:t>
            </a:r>
            <a:r>
              <a:rPr lang="en-US" dirty="0"/>
              <a:t> e.g., f(</a:t>
            </a:r>
            <a:r>
              <a:rPr lang="en-US" dirty="0" err="1"/>
              <a:t>i</a:t>
            </a:r>
            <a:r>
              <a:rPr lang="en-US" dirty="0"/>
              <a:t>) = </a:t>
            </a:r>
            <a:r>
              <a:rPr lang="en-US" dirty="0" err="1"/>
              <a:t>i</a:t>
            </a:r>
            <a:endParaRPr lang="en-US" dirty="0"/>
          </a:p>
          <a:p>
            <a:pPr marL="68580" indent="0">
              <a:buNone/>
            </a:pPr>
            <a:endParaRPr lang="en-US" dirty="0"/>
          </a:p>
          <a:p>
            <a:pPr marL="68580" indent="0">
              <a:buNone/>
            </a:pPr>
            <a:endParaRPr lang="en-US" dirty="0"/>
          </a:p>
          <a:p>
            <a:endParaRPr lang="en-US" dirty="0"/>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19</a:t>
            </a:fld>
            <a:endParaRPr lang="en-US" dirty="0"/>
          </a:p>
        </p:txBody>
      </p:sp>
      <p:pic>
        <p:nvPicPr>
          <p:cNvPr id="8" name="Picture 7" descr="Screen Shot 2014-07-29 at 1.21.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65" y="2034530"/>
            <a:ext cx="3644205" cy="4042099"/>
          </a:xfrm>
          <a:prstGeom prst="rect">
            <a:avLst/>
          </a:prstGeom>
        </p:spPr>
      </p:pic>
    </p:spTree>
    <p:extLst>
      <p:ext uri="{BB962C8B-B14F-4D97-AF65-F5344CB8AC3E}">
        <p14:creationId xmlns:p14="http://schemas.microsoft.com/office/powerpoint/2010/main" val="7744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0972" y="2900829"/>
            <a:ext cx="7189385" cy="1362075"/>
          </a:xfrm>
        </p:spPr>
        <p:txBody>
          <a:bodyPr anchor="ctr"/>
          <a:lstStyle/>
          <a:p>
            <a:r>
              <a:rPr lang="en-US" dirty="0"/>
              <a:t>Any doubts?</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a:t>
            </a:fld>
            <a:endParaRPr lang="en-US" dirty="0"/>
          </a:p>
        </p:txBody>
      </p:sp>
    </p:spTree>
    <p:extLst>
      <p:ext uri="{BB962C8B-B14F-4D97-AF65-F5344CB8AC3E}">
        <p14:creationId xmlns:p14="http://schemas.microsoft.com/office/powerpoint/2010/main" val="389569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Quadratic Probing</a:t>
            </a:r>
          </a:p>
        </p:txBody>
      </p:sp>
      <p:sp>
        <p:nvSpPr>
          <p:cNvPr id="7" name="Content Placeholder 6"/>
          <p:cNvSpPr>
            <a:spLocks noGrp="1"/>
          </p:cNvSpPr>
          <p:nvPr>
            <p:ph idx="1"/>
          </p:nvPr>
        </p:nvSpPr>
        <p:spPr/>
        <p:txBody>
          <a:bodyPr anchor="ctr">
            <a:normAutofit/>
          </a:bodyPr>
          <a:lstStyle/>
          <a:p>
            <a:r>
              <a:rPr lang="en-US" dirty="0"/>
              <a:t>Avoids primary clustering</a:t>
            </a:r>
          </a:p>
          <a:p>
            <a:r>
              <a:rPr lang="en-US" dirty="0"/>
              <a:t>f(</a:t>
            </a:r>
            <a:r>
              <a:rPr lang="en-US" dirty="0" err="1"/>
              <a:t>i</a:t>
            </a:r>
            <a:r>
              <a:rPr lang="en-US" dirty="0"/>
              <a:t>) is quadratic in </a:t>
            </a:r>
            <a:r>
              <a:rPr lang="en-US" dirty="0" err="1"/>
              <a:t>i</a:t>
            </a:r>
            <a:r>
              <a:rPr lang="en-US" dirty="0"/>
              <a:t> - f(</a:t>
            </a:r>
            <a:r>
              <a:rPr lang="en-US" dirty="0" err="1"/>
              <a:t>i</a:t>
            </a:r>
            <a:r>
              <a:rPr lang="en-US" dirty="0"/>
              <a:t>)= i</a:t>
            </a:r>
            <a:r>
              <a:rPr lang="en-US" baseline="30000" dirty="0"/>
              <a:t>2</a:t>
            </a:r>
          </a:p>
          <a:p>
            <a:pPr lvl="1">
              <a:buFont typeface="Wingdings" charset="2"/>
              <a:buChar char="§"/>
            </a:pPr>
            <a:r>
              <a:rPr lang="en-US" dirty="0"/>
              <a:t>Theorem – New element can always be inserted into a table that is at least half empty and </a:t>
            </a:r>
            <a:r>
              <a:rPr lang="en-US" dirty="0" err="1"/>
              <a:t>TableSize</a:t>
            </a:r>
            <a:r>
              <a:rPr lang="en-US" dirty="0"/>
              <a:t> is prime</a:t>
            </a:r>
          </a:p>
          <a:p>
            <a:pPr lvl="1">
              <a:buFont typeface="Wingdings" charset="2"/>
              <a:buChar char="§"/>
            </a:pPr>
            <a:r>
              <a:rPr lang="en-US" dirty="0"/>
              <a:t>Otherwise, may never find an empty slot, even is one exists</a:t>
            </a:r>
          </a:p>
          <a:p>
            <a:pPr lvl="1">
              <a:buFont typeface="Wingdings" charset="2"/>
              <a:buChar char="§"/>
            </a:pPr>
            <a:r>
              <a:rPr lang="en-US" dirty="0"/>
              <a:t>Ensure table never gets half full. If close, then expand it</a:t>
            </a:r>
            <a:endParaRPr lang="en-US" baseline="30000" dirty="0"/>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20</a:t>
            </a:fld>
            <a:endParaRPr lang="en-US" dirty="0"/>
          </a:p>
        </p:txBody>
      </p:sp>
    </p:spTree>
    <p:extLst>
      <p:ext uri="{BB962C8B-B14F-4D97-AF65-F5344CB8AC3E}">
        <p14:creationId xmlns:p14="http://schemas.microsoft.com/office/powerpoint/2010/main" val="10365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Double Hashing</a:t>
            </a:r>
          </a:p>
        </p:txBody>
      </p:sp>
      <p:sp>
        <p:nvSpPr>
          <p:cNvPr id="7" name="Content Placeholder 6"/>
          <p:cNvSpPr>
            <a:spLocks noGrp="1"/>
          </p:cNvSpPr>
          <p:nvPr>
            <p:ph idx="1"/>
          </p:nvPr>
        </p:nvSpPr>
        <p:spPr/>
        <p:txBody>
          <a:bodyPr anchor="ctr"/>
          <a:lstStyle/>
          <a:p>
            <a:r>
              <a:rPr lang="en-US" dirty="0"/>
              <a:t>Use a second hash function for all tries of </a:t>
            </a:r>
            <a:r>
              <a:rPr lang="en-US" dirty="0" err="1"/>
              <a:t>i</a:t>
            </a:r>
            <a:r>
              <a:rPr lang="en-US" dirty="0"/>
              <a:t> other than 0: f(</a:t>
            </a:r>
            <a:r>
              <a:rPr lang="en-US" dirty="0" err="1"/>
              <a:t>i</a:t>
            </a:r>
            <a:r>
              <a:rPr lang="en-US" dirty="0"/>
              <a:t>) = </a:t>
            </a:r>
            <a:r>
              <a:rPr lang="en-US" dirty="0" err="1"/>
              <a:t>i</a:t>
            </a:r>
            <a:r>
              <a:rPr lang="en-US" dirty="0"/>
              <a:t> * h2(x)</a:t>
            </a:r>
          </a:p>
          <a:p>
            <a:r>
              <a:rPr lang="en-US" dirty="0"/>
              <a:t>Good choices for h2(x) ?</a:t>
            </a:r>
          </a:p>
          <a:p>
            <a:pPr lvl="1">
              <a:buFont typeface="Wingdings" charset="2"/>
              <a:buChar char="§"/>
            </a:pPr>
            <a:r>
              <a:rPr lang="en-US" dirty="0"/>
              <a:t>Should never evaluate to 0</a:t>
            </a:r>
          </a:p>
          <a:p>
            <a:pPr lvl="1">
              <a:buFont typeface="Wingdings" charset="2"/>
              <a:buChar char="§"/>
            </a:pPr>
            <a:r>
              <a:rPr lang="da-DK" dirty="0"/>
              <a:t>h2(x) = R – (x mod R), </a:t>
            </a:r>
            <a:r>
              <a:rPr lang="da-DK" dirty="0" err="1"/>
              <a:t>where</a:t>
            </a:r>
            <a:r>
              <a:rPr lang="da-DK" dirty="0"/>
              <a:t> </a:t>
            </a:r>
            <a:r>
              <a:rPr lang="en-US" dirty="0"/>
              <a:t>R is prime number less than </a:t>
            </a:r>
            <a:r>
              <a:rPr lang="en-US" dirty="0" err="1"/>
              <a:t>TableSize</a:t>
            </a:r>
            <a:endParaRPr lang="en-US" dirty="0"/>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21</a:t>
            </a:fld>
            <a:endParaRPr lang="en-US" dirty="0"/>
          </a:p>
        </p:txBody>
      </p:sp>
    </p:spTree>
    <p:extLst>
      <p:ext uri="{BB962C8B-B14F-4D97-AF65-F5344CB8AC3E}">
        <p14:creationId xmlns:p14="http://schemas.microsoft.com/office/powerpoint/2010/main" val="426217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Probing Techniques - review</a:t>
            </a:r>
          </a:p>
        </p:txBody>
      </p:sp>
      <p:pic>
        <p:nvPicPr>
          <p:cNvPr id="9" name="Content Placeholder 8" descr="Screen Shot 2014-07-29 at 1.31.56 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1943116"/>
            <a:ext cx="7188200" cy="3387693"/>
          </a:xfrm>
        </p:spPr>
      </p:pic>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22</a:t>
            </a:fld>
            <a:endParaRPr lang="en-US" dirty="0"/>
          </a:p>
        </p:txBody>
      </p:sp>
    </p:spTree>
    <p:extLst>
      <p:ext uri="{BB962C8B-B14F-4D97-AF65-F5344CB8AC3E}">
        <p14:creationId xmlns:p14="http://schemas.microsoft.com/office/powerpoint/2010/main" val="45668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Load Factor</a:t>
            </a:r>
          </a:p>
        </p:txBody>
      </p:sp>
      <p:sp>
        <p:nvSpPr>
          <p:cNvPr id="7" name="Content Placeholder 6"/>
          <p:cNvSpPr>
            <a:spLocks noGrp="1"/>
          </p:cNvSpPr>
          <p:nvPr>
            <p:ph idx="1"/>
          </p:nvPr>
        </p:nvSpPr>
        <p:spPr/>
        <p:txBody>
          <a:bodyPr anchor="ctr">
            <a:normAutofit fontScale="85000" lnSpcReduction="10000"/>
          </a:bodyPr>
          <a:lstStyle/>
          <a:p>
            <a:pPr marL="68580" indent="0">
              <a:buNone/>
            </a:pPr>
            <a:r>
              <a:rPr lang="en-US" dirty="0"/>
              <a:t>Load factor </a:t>
            </a:r>
            <a:r>
              <a:rPr lang="en-US" dirty="0" err="1"/>
              <a:t>λ</a:t>
            </a:r>
            <a:r>
              <a:rPr lang="en-US" dirty="0"/>
              <a:t> of a hash table T is defined as follows:</a:t>
            </a:r>
          </a:p>
          <a:p>
            <a:pPr lvl="1">
              <a:buFont typeface="Wingdings" charset="2"/>
              <a:buChar char="§"/>
            </a:pPr>
            <a:r>
              <a:rPr lang="en-US" dirty="0"/>
              <a:t>N = number of elements in T (“current size”)</a:t>
            </a:r>
          </a:p>
          <a:p>
            <a:pPr lvl="1">
              <a:buFont typeface="Wingdings" charset="2"/>
              <a:buChar char="§"/>
            </a:pPr>
            <a:r>
              <a:rPr lang="en-US" dirty="0"/>
              <a:t>M = size of T (“table size”)</a:t>
            </a:r>
          </a:p>
          <a:p>
            <a:pPr lvl="1">
              <a:buFont typeface="Wingdings" charset="2"/>
              <a:buChar char="§"/>
            </a:pPr>
            <a:r>
              <a:rPr lang="ro-RO" dirty="0"/>
              <a:t>λ = N/M (“ load factor”)	</a:t>
            </a:r>
          </a:p>
          <a:p>
            <a:r>
              <a:rPr lang="en-US" dirty="0"/>
              <a:t>If the load factor is kept reasonable, the hash table should perform well, provided the hashing is good.</a:t>
            </a:r>
          </a:p>
          <a:p>
            <a:r>
              <a:rPr lang="en-US" dirty="0"/>
              <a:t>If the load factor grows too large, the hash table will become slow, or it may fail to work (depending on the method used). </a:t>
            </a:r>
          </a:p>
          <a:p>
            <a:r>
              <a:rPr lang="en-US" dirty="0"/>
              <a:t>For a fixed number of buckets, the time for a lookup grows with the number of entries and so does not achieve the desired constant time.</a:t>
            </a:r>
          </a:p>
          <a:p>
            <a:r>
              <a:rPr lang="en-US" dirty="0"/>
              <a:t>Ideally we want </a:t>
            </a:r>
            <a:r>
              <a:rPr lang="ro-RO" dirty="0"/>
              <a:t>λ &lt;= 1, Not a function of N.</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23</a:t>
            </a:fld>
            <a:endParaRPr lang="en-US" dirty="0"/>
          </a:p>
        </p:txBody>
      </p:sp>
    </p:spTree>
    <p:extLst>
      <p:ext uri="{BB962C8B-B14F-4D97-AF65-F5344CB8AC3E}">
        <p14:creationId xmlns:p14="http://schemas.microsoft.com/office/powerpoint/2010/main" val="297983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Rehashing</a:t>
            </a:r>
          </a:p>
        </p:txBody>
      </p:sp>
      <p:sp>
        <p:nvSpPr>
          <p:cNvPr id="7" name="Content Placeholder 6"/>
          <p:cNvSpPr>
            <a:spLocks noGrp="1"/>
          </p:cNvSpPr>
          <p:nvPr>
            <p:ph idx="1"/>
          </p:nvPr>
        </p:nvSpPr>
        <p:spPr/>
        <p:txBody>
          <a:bodyPr anchor="ctr"/>
          <a:lstStyle/>
          <a:p>
            <a:r>
              <a:rPr lang="en-US" dirty="0"/>
              <a:t>Increases the size of the hash table when load factor becomes “too high” (defined by a cutoff)</a:t>
            </a:r>
          </a:p>
          <a:p>
            <a:pPr lvl="1">
              <a:buFont typeface="Wingdings" charset="2"/>
              <a:buChar char="§"/>
            </a:pPr>
            <a:r>
              <a:rPr lang="en-US" dirty="0"/>
              <a:t>Anticipating that </a:t>
            </a:r>
            <a:r>
              <a:rPr lang="en-US" dirty="0" err="1"/>
              <a:t>prob</a:t>
            </a:r>
            <a:r>
              <a:rPr lang="en-US" dirty="0"/>
              <a:t>(collisions) would become higher</a:t>
            </a:r>
          </a:p>
          <a:p>
            <a:r>
              <a:rPr lang="en-US" dirty="0"/>
              <a:t>Typically expand the table to twice its size (but still prime)</a:t>
            </a:r>
          </a:p>
          <a:p>
            <a:r>
              <a:rPr lang="en-US" dirty="0"/>
              <a:t>Need to reinsert all existing elements into new hash table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24</a:t>
            </a:fld>
            <a:endParaRPr lang="en-US" dirty="0"/>
          </a:p>
        </p:txBody>
      </p:sp>
    </p:spTree>
    <p:extLst>
      <p:ext uri="{BB962C8B-B14F-4D97-AF65-F5344CB8AC3E}">
        <p14:creationId xmlns:p14="http://schemas.microsoft.com/office/powerpoint/2010/main" val="63398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CPP Implementation</a:t>
            </a:r>
          </a:p>
        </p:txBody>
      </p:sp>
      <p:sp>
        <p:nvSpPr>
          <p:cNvPr id="7" name="Content Placeholder 6"/>
          <p:cNvSpPr>
            <a:spLocks noGrp="1"/>
          </p:cNvSpPr>
          <p:nvPr>
            <p:ph idx="1"/>
          </p:nvPr>
        </p:nvSpPr>
        <p:spPr/>
        <p:txBody>
          <a:bodyPr anchor="ctr"/>
          <a:lstStyle/>
          <a:p>
            <a:r>
              <a:rPr lang="en-US" dirty="0"/>
              <a:t>Unordered Set [</a:t>
            </a:r>
            <a:r>
              <a:rPr lang="en-US" dirty="0" err="1"/>
              <a:t>unordered_set</a:t>
            </a:r>
            <a:r>
              <a:rPr lang="en-US" dirty="0"/>
              <a:t>]</a:t>
            </a:r>
          </a:p>
          <a:p>
            <a:r>
              <a:rPr lang="en-US" dirty="0"/>
              <a:t>Unordered Map[</a:t>
            </a:r>
            <a:r>
              <a:rPr lang="en-US" dirty="0" err="1"/>
              <a:t>unordered_map</a:t>
            </a:r>
            <a:r>
              <a:rPr lang="en-US" dirty="0"/>
              <a:t>]-</a:t>
            </a:r>
          </a:p>
          <a:p>
            <a:pPr marL="68580" indent="0">
              <a:buNone/>
            </a:pPr>
            <a:r>
              <a:rPr lang="en-US" dirty="0"/>
              <a:t>    Separate Chaining</a:t>
            </a:r>
          </a:p>
          <a:p>
            <a:r>
              <a:rPr lang="en-US" dirty="0"/>
              <a:t>Map [ map ]</a:t>
            </a:r>
          </a:p>
          <a:p>
            <a:pPr marL="68580" indent="0">
              <a:buNone/>
            </a:pPr>
            <a:r>
              <a:rPr lang="en-US" dirty="0"/>
              <a:t>   - Self-Balancing BST / Red-Black Tree</a:t>
            </a:r>
          </a:p>
          <a:p>
            <a:pPr marL="68580" indent="0">
              <a:buNone/>
            </a:pPr>
            <a:endParaRPr lang="en-US" dirty="0"/>
          </a:p>
          <a:p>
            <a:pPr marL="68580" indent="0" algn="ctr">
              <a:buNone/>
            </a:pPr>
            <a:r>
              <a:rPr lang="en-US" dirty="0"/>
              <a:t>They were incorporated into the C++11 revision of the C++ standard.</a:t>
            </a:r>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25</a:t>
            </a:fld>
            <a:endParaRPr lang="en-US" dirty="0"/>
          </a:p>
        </p:txBody>
      </p:sp>
    </p:spTree>
    <p:extLst>
      <p:ext uri="{BB962C8B-B14F-4D97-AF65-F5344CB8AC3E}">
        <p14:creationId xmlns:p14="http://schemas.microsoft.com/office/powerpoint/2010/main" val="295859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lstStyle/>
          <a:p>
            <a:r>
              <a:rPr lang="en-US" dirty="0"/>
              <a:t>Implement Quadratic Probing yourself!</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26</a:t>
            </a:fld>
            <a:endParaRPr lang="en-US" dirty="0"/>
          </a:p>
        </p:txBody>
      </p:sp>
    </p:spTree>
    <p:extLst>
      <p:ext uri="{BB962C8B-B14F-4D97-AF65-F5344CB8AC3E}">
        <p14:creationId xmlns:p14="http://schemas.microsoft.com/office/powerpoint/2010/main" val="273510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discuss some problems</a:t>
            </a:r>
          </a:p>
        </p:txBody>
      </p:sp>
      <p:sp>
        <p:nvSpPr>
          <p:cNvPr id="7" name="Content Placeholder 6"/>
          <p:cNvSpPr>
            <a:spLocks noGrp="1"/>
          </p:cNvSpPr>
          <p:nvPr>
            <p:ph idx="1"/>
          </p:nvPr>
        </p:nvSpPr>
        <p:spPr/>
        <p:txBody>
          <a:bodyPr anchor="ctr">
            <a:normAutofit fontScale="70000" lnSpcReduction="20000"/>
          </a:bodyPr>
          <a:lstStyle/>
          <a:p>
            <a:r>
              <a:rPr lang="en-US" dirty="0"/>
              <a:t>Find intersection of two sorted arrays. What about unsorted arrays?</a:t>
            </a:r>
          </a:p>
          <a:p>
            <a:r>
              <a:rPr lang="en-US" dirty="0"/>
              <a:t>Print a Binary Tree in Vertical Order </a:t>
            </a:r>
          </a:p>
          <a:p>
            <a:pPr marL="685800" lvl="2" indent="0">
              <a:buNone/>
            </a:pPr>
            <a:r>
              <a:rPr lang="en-US" dirty="0"/>
              <a:t>1</a:t>
            </a:r>
          </a:p>
          <a:p>
            <a:pPr marL="68580" indent="0">
              <a:buNone/>
            </a:pPr>
            <a:r>
              <a:rPr lang="en-US" dirty="0"/>
              <a:t>        /    \</a:t>
            </a:r>
          </a:p>
          <a:p>
            <a:pPr marL="68580" indent="0">
              <a:buNone/>
            </a:pPr>
            <a:r>
              <a:rPr lang="en-US" dirty="0"/>
              <a:t>       2      3</a:t>
            </a:r>
          </a:p>
          <a:p>
            <a:pPr marL="68580" indent="0">
              <a:buNone/>
            </a:pPr>
            <a:r>
              <a:rPr lang="en-US" dirty="0"/>
              <a:t>      / \    / \</a:t>
            </a:r>
          </a:p>
          <a:p>
            <a:pPr marL="68580" indent="0">
              <a:buNone/>
            </a:pPr>
            <a:r>
              <a:rPr lang="en-US" dirty="0"/>
              <a:t>     4   5  6   7</a:t>
            </a:r>
          </a:p>
          <a:p>
            <a:pPr marL="68580" indent="0">
              <a:buNone/>
            </a:pPr>
            <a:r>
              <a:rPr lang="en-US" dirty="0"/>
              <a:t>             \   \</a:t>
            </a:r>
          </a:p>
          <a:p>
            <a:pPr marL="68580" indent="0">
              <a:buNone/>
            </a:pPr>
            <a:r>
              <a:rPr lang="en-US" dirty="0"/>
              <a:t>              8   9 			  </a:t>
            </a:r>
          </a:p>
          <a:p>
            <a:pPr marL="365760" lvl="1" indent="0">
              <a:buNone/>
            </a:pPr>
            <a:r>
              <a:rPr lang="en-US" dirty="0"/>
              <a:t>The output of print this tree vertically will be:</a:t>
            </a:r>
          </a:p>
          <a:p>
            <a:pPr marL="365760" lvl="1" indent="0">
              <a:buNone/>
            </a:pPr>
            <a:r>
              <a:rPr lang="en-US" dirty="0"/>
              <a:t>4</a:t>
            </a:r>
          </a:p>
          <a:p>
            <a:pPr marL="365760" lvl="1" indent="0">
              <a:buNone/>
            </a:pPr>
            <a:r>
              <a:rPr lang="en-US" dirty="0"/>
              <a:t>2</a:t>
            </a:r>
          </a:p>
          <a:p>
            <a:pPr marL="365760" lvl="1" indent="0">
              <a:buNone/>
            </a:pPr>
            <a:r>
              <a:rPr lang="en-US" dirty="0"/>
              <a:t>1 5 6</a:t>
            </a:r>
          </a:p>
          <a:p>
            <a:pPr marL="365760" lvl="1" indent="0">
              <a:buNone/>
            </a:pPr>
            <a:r>
              <a:rPr lang="en-US" dirty="0"/>
              <a:t>3 8</a:t>
            </a:r>
          </a:p>
          <a:p>
            <a:pPr marL="365760" lvl="1" indent="0">
              <a:buNone/>
            </a:pPr>
            <a:r>
              <a:rPr lang="en-US" dirty="0"/>
              <a:t>7</a:t>
            </a:r>
          </a:p>
          <a:p>
            <a:pPr marL="365760" lvl="1" indent="0">
              <a:buNone/>
            </a:pPr>
            <a:r>
              <a:rPr lang="en-US" dirty="0"/>
              <a:t>9</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27</a:t>
            </a:fld>
            <a:endParaRPr lang="en-US"/>
          </a:p>
        </p:txBody>
      </p:sp>
    </p:spTree>
    <p:extLst>
      <p:ext uri="{BB962C8B-B14F-4D97-AF65-F5344CB8AC3E}">
        <p14:creationId xmlns:p14="http://schemas.microsoft.com/office/powerpoint/2010/main" val="95302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7" name="Content Placeholder 6"/>
          <p:cNvSpPr>
            <a:spLocks noGrp="1"/>
          </p:cNvSpPr>
          <p:nvPr>
            <p:ph idx="1"/>
          </p:nvPr>
        </p:nvSpPr>
        <p:spPr/>
        <p:txBody>
          <a:bodyPr anchor="ctr">
            <a:normAutofit/>
          </a:bodyPr>
          <a:lstStyle/>
          <a:p>
            <a:r>
              <a:rPr lang="en-US" dirty="0"/>
              <a:t>Find pair of elements which sum to zero.</a:t>
            </a:r>
          </a:p>
          <a:p>
            <a:r>
              <a:rPr lang="en-US" dirty="0"/>
              <a:t>Union and Intersection of two Linked Lists</a:t>
            </a:r>
          </a:p>
          <a:p>
            <a:r>
              <a:rPr lang="en-US" dirty="0"/>
              <a:t>Remove duplicates from arrays.</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28</a:t>
            </a:fld>
            <a:endParaRPr lang="en-US" dirty="0"/>
          </a:p>
        </p:txBody>
      </p:sp>
    </p:spTree>
    <p:extLst>
      <p:ext uri="{BB962C8B-B14F-4D97-AF65-F5344CB8AC3E}">
        <p14:creationId xmlns:p14="http://schemas.microsoft.com/office/powerpoint/2010/main" val="94739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 Vectors</a:t>
            </a:r>
          </a:p>
        </p:txBody>
      </p:sp>
      <p:sp>
        <p:nvSpPr>
          <p:cNvPr id="7" name="Content Placeholder 6"/>
          <p:cNvSpPr>
            <a:spLocks noGrp="1"/>
          </p:cNvSpPr>
          <p:nvPr>
            <p:ph sz="quarter" idx="13"/>
          </p:nvPr>
        </p:nvSpPr>
        <p:spPr/>
        <p:txBody>
          <a:bodyPr>
            <a:normAutofit fontScale="70000" lnSpcReduction="20000"/>
          </a:bodyPr>
          <a:lstStyle/>
          <a:p>
            <a:pPr marL="68580" indent="0">
              <a:buNone/>
            </a:pPr>
            <a:r>
              <a:rPr lang="en-US" dirty="0"/>
              <a:t>#include&lt;vector&gt;</a:t>
            </a:r>
          </a:p>
          <a:p>
            <a:pPr marL="68580" indent="0">
              <a:buNone/>
            </a:pPr>
            <a:endParaRPr lang="en-US" dirty="0"/>
          </a:p>
          <a:p>
            <a:r>
              <a:rPr lang="en-US" dirty="0"/>
              <a:t>Just like arrays, vectors use contiguous storage locations for their elements, which means that their elements can also be accessed using offsets on regular pointers to its elements, and just as efficiently as in arrays. </a:t>
            </a:r>
          </a:p>
          <a:p>
            <a:r>
              <a:rPr lang="en-US" dirty="0"/>
              <a:t>But unlike arrays, their size can change dynamically, with their storage being handled automatically by the container</a:t>
            </a:r>
          </a:p>
          <a:p>
            <a:pPr marL="6858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8"/>
          <p:cNvSpPr>
            <a:spLocks noGrp="1"/>
          </p:cNvSpPr>
          <p:nvPr>
            <p:ph sz="quarter" idx="14"/>
          </p:nvPr>
        </p:nvSpPr>
        <p:spPr/>
        <p:txBody>
          <a:bodyPr>
            <a:normAutofit fontScale="92500" lnSpcReduction="10000"/>
          </a:bodyPr>
          <a:lstStyle/>
          <a:p>
            <a:pPr marL="68580" indent="0">
              <a:buNone/>
            </a:pPr>
            <a:r>
              <a:rPr lang="en-US" dirty="0"/>
              <a:t>Common Operations</a:t>
            </a:r>
          </a:p>
          <a:p>
            <a:r>
              <a:rPr lang="en-US" dirty="0" err="1"/>
              <a:t>push_back</a:t>
            </a:r>
            <a:endParaRPr lang="en-US" dirty="0"/>
          </a:p>
          <a:p>
            <a:r>
              <a:rPr lang="en-US" dirty="0" err="1"/>
              <a:t>pop_back</a:t>
            </a:r>
            <a:endParaRPr lang="en-US" dirty="0"/>
          </a:p>
          <a:p>
            <a:r>
              <a:rPr lang="en-US" dirty="0"/>
              <a:t>clear</a:t>
            </a:r>
          </a:p>
          <a:p>
            <a:r>
              <a:rPr lang="en-US" dirty="0"/>
              <a:t>empty</a:t>
            </a:r>
          </a:p>
          <a:p>
            <a:r>
              <a:rPr lang="en-US" dirty="0"/>
              <a:t>insert</a:t>
            </a:r>
          </a:p>
          <a:p>
            <a:r>
              <a:rPr lang="en-US" dirty="0"/>
              <a:t>erase</a:t>
            </a:r>
          </a:p>
          <a:p>
            <a:r>
              <a:rPr lang="en-US" dirty="0"/>
              <a:t>[]</a:t>
            </a:r>
          </a:p>
          <a:p>
            <a:r>
              <a:rPr lang="en-US" dirty="0"/>
              <a:t>at</a:t>
            </a:r>
          </a:p>
          <a:p>
            <a:r>
              <a:rPr lang="en-US" dirty="0"/>
              <a:t>front</a:t>
            </a:r>
          </a:p>
          <a:p>
            <a:r>
              <a:rPr lang="en-US" dirty="0"/>
              <a:t>back</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29</a:t>
            </a:fld>
            <a:endParaRPr lang="en-US"/>
          </a:p>
        </p:txBody>
      </p:sp>
    </p:spTree>
    <p:extLst>
      <p:ext uri="{BB962C8B-B14F-4D97-AF65-F5344CB8AC3E}">
        <p14:creationId xmlns:p14="http://schemas.microsoft.com/office/powerpoint/2010/main" val="186640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a:t>
            </a:r>
          </a:p>
        </p:txBody>
      </p:sp>
      <p:sp>
        <p:nvSpPr>
          <p:cNvPr id="8" name="Content Placeholder 7"/>
          <p:cNvSpPr>
            <a:spLocks noGrp="1"/>
          </p:cNvSpPr>
          <p:nvPr>
            <p:ph idx="1"/>
          </p:nvPr>
        </p:nvSpPr>
        <p:spPr/>
        <p:txBody>
          <a:bodyPr anchor="ctr">
            <a:normAutofit/>
          </a:bodyPr>
          <a:lstStyle/>
          <a:p>
            <a:r>
              <a:rPr lang="en-US" dirty="0"/>
              <a:t>Hash Table Data Structure : Purpose</a:t>
            </a:r>
          </a:p>
          <a:p>
            <a:pPr lvl="1">
              <a:buFont typeface="Wingdings" charset="2"/>
              <a:buChar char="§"/>
            </a:pPr>
            <a:r>
              <a:rPr lang="en-US" dirty="0"/>
              <a:t>To support insertion, deletion and search in average-case constant time</a:t>
            </a:r>
          </a:p>
          <a:p>
            <a:pPr lvl="2">
              <a:buFont typeface="Wingdings" charset="2"/>
              <a:buChar char="§"/>
            </a:pPr>
            <a:r>
              <a:rPr lang="en-US" dirty="0"/>
              <a:t>Assumption: Order of elements irrelevant</a:t>
            </a:r>
          </a:p>
          <a:p>
            <a:pPr lvl="2">
              <a:buFont typeface="Wingdings" charset="2"/>
              <a:buChar char="§"/>
            </a:pPr>
            <a:r>
              <a:rPr lang="en-US" dirty="0"/>
              <a:t>data structure *</a:t>
            </a:r>
            <a:r>
              <a:rPr lang="en-US" b="1" dirty="0"/>
              <a:t>not</a:t>
            </a:r>
            <a:r>
              <a:rPr lang="en-US" dirty="0"/>
              <a:t>* useful for if you want to maintain and retrieve some kind of an order of the elements</a:t>
            </a:r>
          </a:p>
          <a:p>
            <a:r>
              <a:rPr lang="en-US" dirty="0"/>
              <a:t>Hash function</a:t>
            </a:r>
          </a:p>
          <a:p>
            <a:pPr lvl="1">
              <a:buFont typeface="Wingdings" charset="2"/>
              <a:buChar char="§"/>
            </a:pPr>
            <a:r>
              <a:rPr lang="en-US" dirty="0"/>
              <a:t>Hash[ “string key”] ==&gt; integer value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a:t>
            </a:fld>
            <a:endParaRPr lang="en-US"/>
          </a:p>
        </p:txBody>
      </p:sp>
    </p:spTree>
    <p:extLst>
      <p:ext uri="{BB962C8B-B14F-4D97-AF65-F5344CB8AC3E}">
        <p14:creationId xmlns:p14="http://schemas.microsoft.com/office/powerpoint/2010/main" val="134304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 Lists</a:t>
            </a:r>
          </a:p>
        </p:txBody>
      </p:sp>
      <p:sp>
        <p:nvSpPr>
          <p:cNvPr id="7" name="Content Placeholder 6"/>
          <p:cNvSpPr>
            <a:spLocks noGrp="1"/>
          </p:cNvSpPr>
          <p:nvPr>
            <p:ph sz="quarter" idx="13"/>
          </p:nvPr>
        </p:nvSpPr>
        <p:spPr/>
        <p:txBody>
          <a:bodyPr>
            <a:normAutofit fontScale="85000" lnSpcReduction="10000"/>
          </a:bodyPr>
          <a:lstStyle/>
          <a:p>
            <a:pPr marL="68580" indent="0">
              <a:buNone/>
            </a:pPr>
            <a:r>
              <a:rPr lang="en-US" dirty="0"/>
              <a:t>#include&lt;list&gt;</a:t>
            </a:r>
          </a:p>
          <a:p>
            <a:pPr marL="68580" indent="0">
              <a:buNone/>
            </a:pPr>
            <a:endParaRPr lang="en-US" dirty="0"/>
          </a:p>
          <a:p>
            <a:pPr marL="68580" indent="0">
              <a:buNone/>
            </a:pPr>
            <a:r>
              <a:rPr lang="en-US" dirty="0"/>
              <a:t>List containers are implemented as doubly-linked lists; Doubly linked lists can store each of the elements they contain in different and unrelated storage locations. The ordering is kept internally by the association to each element of a link to the element preceding it and a link to the element following it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8"/>
          <p:cNvSpPr>
            <a:spLocks noGrp="1"/>
          </p:cNvSpPr>
          <p:nvPr>
            <p:ph sz="quarter" idx="14"/>
          </p:nvPr>
        </p:nvSpPr>
        <p:spPr/>
        <p:txBody>
          <a:bodyPr>
            <a:normAutofit fontScale="92500" lnSpcReduction="20000"/>
          </a:bodyPr>
          <a:lstStyle/>
          <a:p>
            <a:pPr marL="68580" indent="0">
              <a:buNone/>
            </a:pPr>
            <a:r>
              <a:rPr lang="en-US" dirty="0"/>
              <a:t>Common Operations</a:t>
            </a:r>
          </a:p>
          <a:p>
            <a:r>
              <a:rPr lang="en-US" dirty="0" err="1"/>
              <a:t>push_back</a:t>
            </a:r>
            <a:endParaRPr lang="en-US" dirty="0"/>
          </a:p>
          <a:p>
            <a:r>
              <a:rPr lang="en-US" dirty="0" err="1"/>
              <a:t>pop_back</a:t>
            </a:r>
            <a:endParaRPr lang="en-US" dirty="0"/>
          </a:p>
          <a:p>
            <a:r>
              <a:rPr lang="en-US" dirty="0" err="1"/>
              <a:t>push_front</a:t>
            </a:r>
            <a:endParaRPr lang="en-US" dirty="0"/>
          </a:p>
          <a:p>
            <a:r>
              <a:rPr lang="en-US" dirty="0" err="1"/>
              <a:t>pop_front</a:t>
            </a:r>
            <a:endParaRPr lang="en-US" dirty="0"/>
          </a:p>
          <a:p>
            <a:r>
              <a:rPr lang="en-US" dirty="0"/>
              <a:t>clear</a:t>
            </a:r>
          </a:p>
          <a:p>
            <a:r>
              <a:rPr lang="en-US" dirty="0"/>
              <a:t>empty</a:t>
            </a:r>
          </a:p>
          <a:p>
            <a:r>
              <a:rPr lang="en-US" dirty="0"/>
              <a:t>Insert</a:t>
            </a:r>
          </a:p>
          <a:p>
            <a:r>
              <a:rPr lang="en-US" dirty="0"/>
              <a:t>erase</a:t>
            </a:r>
          </a:p>
          <a:p>
            <a:r>
              <a:rPr lang="en-US" dirty="0"/>
              <a:t>front</a:t>
            </a:r>
          </a:p>
          <a:p>
            <a:r>
              <a:rPr lang="en-US" dirty="0"/>
              <a:t>back</a:t>
            </a:r>
          </a:p>
          <a:p>
            <a:r>
              <a:rPr lang="en-US" dirty="0"/>
              <a:t>size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30</a:t>
            </a:fld>
            <a:endParaRPr lang="en-US"/>
          </a:p>
        </p:txBody>
      </p:sp>
    </p:spTree>
    <p:extLst>
      <p:ext uri="{BB962C8B-B14F-4D97-AF65-F5344CB8AC3E}">
        <p14:creationId xmlns:p14="http://schemas.microsoft.com/office/powerpoint/2010/main" val="4198454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STL Reference &amp; Tutorials</a:t>
            </a:r>
          </a:p>
        </p:txBody>
      </p:sp>
      <p:sp>
        <p:nvSpPr>
          <p:cNvPr id="8" name="Content Placeholder 7"/>
          <p:cNvSpPr>
            <a:spLocks noGrp="1"/>
          </p:cNvSpPr>
          <p:nvPr>
            <p:ph idx="1"/>
          </p:nvPr>
        </p:nvSpPr>
        <p:spPr/>
        <p:txBody>
          <a:bodyPr/>
          <a:lstStyle/>
          <a:p>
            <a:r>
              <a:rPr lang="en-US" dirty="0">
                <a:hlinkClick r:id="rId2"/>
              </a:rPr>
              <a:t>http://www.cplusplus.com/reference/stl/</a:t>
            </a:r>
            <a:endParaRPr lang="en-US" dirty="0"/>
          </a:p>
          <a:p>
            <a:r>
              <a:rPr lang="en-US" dirty="0">
                <a:hlinkClick r:id="rId3"/>
              </a:rPr>
              <a:t>http://</a:t>
            </a:r>
            <a:r>
              <a:rPr lang="en-US" dirty="0" err="1">
                <a:hlinkClick r:id="rId3"/>
              </a:rPr>
              <a:t>www.codeguru.com</a:t>
            </a:r>
            <a:r>
              <a:rPr lang="en-US" dirty="0">
                <a:hlinkClick r:id="rId3"/>
              </a:rPr>
              <a:t>/</a:t>
            </a:r>
            <a:r>
              <a:rPr lang="en-US" dirty="0" err="1">
                <a:hlinkClick r:id="rId3"/>
              </a:rPr>
              <a:t>cpp</a:t>
            </a:r>
            <a:r>
              <a:rPr lang="en-US" dirty="0">
                <a:hlinkClick r:id="rId3"/>
              </a:rPr>
              <a:t>/</a:t>
            </a:r>
            <a:r>
              <a:rPr lang="en-US" dirty="0" err="1">
                <a:hlinkClick r:id="rId3"/>
              </a:rPr>
              <a:t>cpp</a:t>
            </a:r>
            <a:r>
              <a:rPr lang="en-US" dirty="0">
                <a:hlinkClick r:id="rId3"/>
              </a:rPr>
              <a:t>/</a:t>
            </a:r>
            <a:r>
              <a:rPr lang="en-US" dirty="0" err="1">
                <a:hlinkClick r:id="rId3"/>
              </a:rPr>
              <a:t>cpp_mfc</a:t>
            </a:r>
            <a:r>
              <a:rPr lang="en-US" dirty="0">
                <a:hlinkClick r:id="rId3"/>
              </a:rPr>
              <a:t>/</a:t>
            </a:r>
            <a:r>
              <a:rPr lang="en-US" dirty="0" err="1">
                <a:hlinkClick r:id="rId3"/>
              </a:rPr>
              <a:t>stl</a:t>
            </a:r>
            <a:r>
              <a:rPr lang="en-US" dirty="0">
                <a:hlinkClick r:id="rId3"/>
              </a:rPr>
              <a:t>/</a:t>
            </a:r>
            <a:r>
              <a:rPr lang="en-US" dirty="0" err="1">
                <a:hlinkClick r:id="rId3"/>
              </a:rPr>
              <a:t>article.php</a:t>
            </a:r>
            <a:r>
              <a:rPr lang="en-US" dirty="0">
                <a:hlinkClick r:id="rId3"/>
              </a:rPr>
              <a:t>/c4027/C-Tutorial-A-Beginners-Guide-to-stdvector-Part-1.htm</a:t>
            </a:r>
            <a:endParaRPr lang="en-US" dirty="0"/>
          </a:p>
          <a:p>
            <a:r>
              <a:rPr lang="en-US" dirty="0">
                <a:hlinkClick r:id="rId4"/>
              </a:rPr>
              <a:t>http://www.mochima.com/tutorials/vectors.html</a:t>
            </a:r>
            <a:endParaRPr lang="en-US" dirty="0"/>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31</a:t>
            </a:fld>
            <a:endParaRPr lang="en-US"/>
          </a:p>
        </p:txBody>
      </p:sp>
    </p:spTree>
    <p:extLst>
      <p:ext uri="{BB962C8B-B14F-4D97-AF65-F5344CB8AC3E}">
        <p14:creationId xmlns:p14="http://schemas.microsoft.com/office/powerpoint/2010/main" val="205992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Misc</a:t>
            </a:r>
            <a:r>
              <a:rPr lang="en-IN" dirty="0"/>
              <a:t> Problems on Recursion	</a:t>
            </a:r>
          </a:p>
        </p:txBody>
      </p:sp>
      <p:sp>
        <p:nvSpPr>
          <p:cNvPr id="3" name="Content Placeholder 2"/>
          <p:cNvSpPr>
            <a:spLocks noGrp="1"/>
          </p:cNvSpPr>
          <p:nvPr>
            <p:ph idx="1"/>
          </p:nvPr>
        </p:nvSpPr>
        <p:spPr/>
        <p:txBody>
          <a:bodyPr/>
          <a:lstStyle/>
          <a:p>
            <a:r>
              <a:rPr lang="en-IN" dirty="0"/>
              <a:t>Rat in a Maze</a:t>
            </a:r>
          </a:p>
          <a:p>
            <a:r>
              <a:rPr lang="en-IN" dirty="0"/>
              <a:t>Knights Problem</a:t>
            </a:r>
          </a:p>
          <a:p>
            <a:r>
              <a:rPr lang="en-IN"/>
              <a:t>S</a:t>
            </a:r>
            <a:r>
              <a:rPr lang="en-IN"/>
              <a:t>udoku </a:t>
            </a:r>
            <a:r>
              <a:rPr lang="en-IN" dirty="0"/>
              <a:t>Solver</a:t>
            </a:r>
          </a:p>
        </p:txBody>
      </p:sp>
      <p:sp>
        <p:nvSpPr>
          <p:cNvPr id="4" name="Footer Placeholder 3"/>
          <p:cNvSpPr>
            <a:spLocks noGrp="1"/>
          </p:cNvSpPr>
          <p:nvPr>
            <p:ph type="ftr" sz="quarter" idx="3"/>
          </p:nvPr>
        </p:nvSpPr>
        <p:spPr/>
        <p:txBody>
          <a:bodyPr/>
          <a:lstStyle/>
          <a:p>
            <a:fld id="{5C2AB496-F0C8-4C9F-B30F-5DD5910FB232}" type="slidenum">
              <a:rPr lang="en-US" smtClean="0"/>
              <a:pPr/>
              <a:t>32</a:t>
            </a:fld>
            <a:endParaRPr lang="en-US" dirty="0"/>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3339953" y="1684720"/>
              <a:ext cx="76320" cy="97600"/>
            </p14:xfrm>
          </p:contentPart>
        </mc:Choice>
        <mc:Fallback>
          <p:pic>
            <p:nvPicPr>
              <p:cNvPr id="7" name="Ink 6"/>
              <p:cNvPicPr/>
              <p:nvPr/>
            </p:nvPicPr>
            <p:blipFill>
              <a:blip r:embed="rId3"/>
              <a:stretch>
                <a:fillRect/>
              </a:stretch>
            </p:blipFill>
            <p:spPr>
              <a:xfrm>
                <a:off x="3335653" y="1681491"/>
                <a:ext cx="83128" cy="104059"/>
              </a:xfrm>
              <a:prstGeom prst="rect">
                <a:avLst/>
              </a:prstGeom>
            </p:spPr>
          </p:pic>
        </mc:Fallback>
      </mc:AlternateContent>
    </p:spTree>
    <p:extLst>
      <p:ext uri="{BB962C8B-B14F-4D97-AF65-F5344CB8AC3E}">
        <p14:creationId xmlns:p14="http://schemas.microsoft.com/office/powerpoint/2010/main" val="3399711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Text Placeholder 2"/>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154778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Key Components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4256877"/>
              </p:ext>
            </p:extLst>
          </p:nvPr>
        </p:nvGraphicFramePr>
        <p:xfrm>
          <a:off x="6195600" y="1494252"/>
          <a:ext cx="1771030" cy="3984980"/>
        </p:xfrm>
        <a:graphic>
          <a:graphicData uri="http://schemas.openxmlformats.org/drawingml/2006/table">
            <a:tbl>
              <a:tblPr>
                <a:tableStyleId>{D7AC3CCA-C797-4891-BE02-D94E43425B78}</a:tableStyleId>
              </a:tblPr>
              <a:tblGrid>
                <a:gridCol w="316484">
                  <a:extLst>
                    <a:ext uri="{9D8B030D-6E8A-4147-A177-3AD203B41FA5}">
                      <a16:colId xmlns:a16="http://schemas.microsoft.com/office/drawing/2014/main" val="20000"/>
                    </a:ext>
                  </a:extLst>
                </a:gridCol>
                <a:gridCol w="1454546">
                  <a:extLst>
                    <a:ext uri="{9D8B030D-6E8A-4147-A177-3AD203B41FA5}">
                      <a16:colId xmlns:a16="http://schemas.microsoft.com/office/drawing/2014/main" val="20001"/>
                    </a:ext>
                  </a:extLst>
                </a:gridCol>
              </a:tblGrid>
              <a:tr h="398498">
                <a:tc>
                  <a:txBody>
                    <a:bodyPr/>
                    <a:lstStyle/>
                    <a:p>
                      <a:pPr algn="ctr"/>
                      <a:r>
                        <a:rPr lang="en-US" dirty="0">
                          <a:solidFill>
                            <a:schemeClr val="tx2"/>
                          </a:solidFill>
                        </a:rPr>
                        <a:t>0</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0"/>
                  </a:ext>
                </a:extLst>
              </a:tr>
              <a:tr h="398498">
                <a:tc>
                  <a:txBody>
                    <a:bodyPr/>
                    <a:lstStyle/>
                    <a:p>
                      <a:pPr algn="ctr"/>
                      <a:r>
                        <a:rPr lang="en-US" dirty="0">
                          <a:solidFill>
                            <a:schemeClr val="tx2"/>
                          </a:solidFill>
                        </a:rPr>
                        <a:t>1</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1"/>
                  </a:ext>
                </a:extLst>
              </a:tr>
              <a:tr h="398498">
                <a:tc>
                  <a:txBody>
                    <a:bodyPr/>
                    <a:lstStyle/>
                    <a:p>
                      <a:pPr algn="ctr"/>
                      <a:r>
                        <a:rPr lang="en-US" dirty="0">
                          <a:solidFill>
                            <a:schemeClr val="tx2"/>
                          </a:solidFill>
                        </a:rPr>
                        <a:t>2</a:t>
                      </a:r>
                    </a:p>
                  </a:txBody>
                  <a:tcPr>
                    <a:noFill/>
                  </a:tcPr>
                </a:tc>
                <a:tc>
                  <a:txBody>
                    <a:bodyPr/>
                    <a:lstStyle/>
                    <a:p>
                      <a:r>
                        <a:rPr lang="en-US" dirty="0">
                          <a:solidFill>
                            <a:schemeClr val="tx2"/>
                          </a:solidFill>
                        </a:rPr>
                        <a:t>John 2500</a:t>
                      </a:r>
                    </a:p>
                  </a:txBody>
                  <a:tcPr>
                    <a:noFill/>
                  </a:tcPr>
                </a:tc>
                <a:extLst>
                  <a:ext uri="{0D108BD9-81ED-4DB2-BD59-A6C34878D82A}">
                    <a16:rowId xmlns:a16="http://schemas.microsoft.com/office/drawing/2014/main" val="10002"/>
                  </a:ext>
                </a:extLst>
              </a:tr>
              <a:tr h="398498">
                <a:tc>
                  <a:txBody>
                    <a:bodyPr/>
                    <a:lstStyle/>
                    <a:p>
                      <a:pPr algn="ctr"/>
                      <a:r>
                        <a:rPr lang="en-US" dirty="0">
                          <a:solidFill>
                            <a:schemeClr val="tx2"/>
                          </a:solidFill>
                        </a:rPr>
                        <a:t>3</a:t>
                      </a:r>
                    </a:p>
                  </a:txBody>
                  <a:tcPr>
                    <a:noFill/>
                  </a:tcPr>
                </a:tc>
                <a:tc>
                  <a:txBody>
                    <a:bodyPr/>
                    <a:lstStyle/>
                    <a:p>
                      <a:r>
                        <a:rPr lang="en-US" dirty="0">
                          <a:solidFill>
                            <a:schemeClr val="tx2"/>
                          </a:solidFill>
                        </a:rPr>
                        <a:t>Phil</a:t>
                      </a:r>
                      <a:r>
                        <a:rPr lang="en-US" baseline="0" dirty="0">
                          <a:solidFill>
                            <a:schemeClr val="tx2"/>
                          </a:solidFill>
                        </a:rPr>
                        <a:t> 31250</a:t>
                      </a:r>
                      <a:endParaRPr lang="en-US" dirty="0">
                        <a:solidFill>
                          <a:schemeClr val="tx2"/>
                        </a:solidFill>
                      </a:endParaRPr>
                    </a:p>
                  </a:txBody>
                  <a:tcPr>
                    <a:noFill/>
                  </a:tcPr>
                </a:tc>
                <a:extLst>
                  <a:ext uri="{0D108BD9-81ED-4DB2-BD59-A6C34878D82A}">
                    <a16:rowId xmlns:a16="http://schemas.microsoft.com/office/drawing/2014/main" val="10003"/>
                  </a:ext>
                </a:extLst>
              </a:tr>
              <a:tr h="398498">
                <a:tc>
                  <a:txBody>
                    <a:bodyPr/>
                    <a:lstStyle/>
                    <a:p>
                      <a:pPr algn="ctr"/>
                      <a:r>
                        <a:rPr lang="en-US" dirty="0">
                          <a:solidFill>
                            <a:schemeClr val="tx2"/>
                          </a:solidFill>
                        </a:rPr>
                        <a:t>4</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4"/>
                  </a:ext>
                </a:extLst>
              </a:tr>
              <a:tr h="398498">
                <a:tc>
                  <a:txBody>
                    <a:bodyPr/>
                    <a:lstStyle/>
                    <a:p>
                      <a:pPr algn="ctr"/>
                      <a:r>
                        <a:rPr lang="en-US" dirty="0">
                          <a:solidFill>
                            <a:schemeClr val="tx2"/>
                          </a:solidFill>
                        </a:rPr>
                        <a:t>5</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5"/>
                  </a:ext>
                </a:extLst>
              </a:tr>
              <a:tr h="398498">
                <a:tc>
                  <a:txBody>
                    <a:bodyPr/>
                    <a:lstStyle/>
                    <a:p>
                      <a:pPr algn="ctr"/>
                      <a:r>
                        <a:rPr lang="en-US" dirty="0">
                          <a:solidFill>
                            <a:schemeClr val="tx2"/>
                          </a:solidFill>
                        </a:rPr>
                        <a:t>6</a:t>
                      </a:r>
                    </a:p>
                  </a:txBody>
                  <a:tcPr>
                    <a:noFill/>
                  </a:tcPr>
                </a:tc>
                <a:tc>
                  <a:txBody>
                    <a:bodyPr/>
                    <a:lstStyle/>
                    <a:p>
                      <a:r>
                        <a:rPr lang="en-US" dirty="0">
                          <a:solidFill>
                            <a:schemeClr val="tx2"/>
                          </a:solidFill>
                        </a:rPr>
                        <a:t>Mary 2432</a:t>
                      </a:r>
                    </a:p>
                  </a:txBody>
                  <a:tcPr>
                    <a:noFill/>
                  </a:tcPr>
                </a:tc>
                <a:extLst>
                  <a:ext uri="{0D108BD9-81ED-4DB2-BD59-A6C34878D82A}">
                    <a16:rowId xmlns:a16="http://schemas.microsoft.com/office/drawing/2014/main" val="10006"/>
                  </a:ext>
                </a:extLst>
              </a:tr>
              <a:tr h="398498">
                <a:tc>
                  <a:txBody>
                    <a:bodyPr/>
                    <a:lstStyle/>
                    <a:p>
                      <a:pPr algn="ctr"/>
                      <a:r>
                        <a:rPr lang="en-US" dirty="0">
                          <a:solidFill>
                            <a:schemeClr val="tx2"/>
                          </a:solidFill>
                        </a:rPr>
                        <a:t>7</a:t>
                      </a:r>
                    </a:p>
                  </a:txBody>
                  <a:tcPr>
                    <a:noFill/>
                  </a:tcPr>
                </a:tc>
                <a:tc>
                  <a:txBody>
                    <a:bodyPr/>
                    <a:lstStyle/>
                    <a:p>
                      <a:r>
                        <a:rPr lang="en-US" dirty="0">
                          <a:solidFill>
                            <a:schemeClr val="tx2"/>
                          </a:solidFill>
                        </a:rPr>
                        <a:t>Dave 3242</a:t>
                      </a:r>
                    </a:p>
                  </a:txBody>
                  <a:tcPr>
                    <a:noFill/>
                  </a:tcPr>
                </a:tc>
                <a:extLst>
                  <a:ext uri="{0D108BD9-81ED-4DB2-BD59-A6C34878D82A}">
                    <a16:rowId xmlns:a16="http://schemas.microsoft.com/office/drawing/2014/main" val="10007"/>
                  </a:ext>
                </a:extLst>
              </a:tr>
              <a:tr h="398498">
                <a:tc>
                  <a:txBody>
                    <a:bodyPr/>
                    <a:lstStyle/>
                    <a:p>
                      <a:pPr algn="ctr"/>
                      <a:r>
                        <a:rPr lang="en-US" dirty="0">
                          <a:solidFill>
                            <a:schemeClr val="tx2"/>
                          </a:solidFill>
                        </a:rPr>
                        <a:t>8</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8"/>
                  </a:ext>
                </a:extLst>
              </a:tr>
              <a:tr h="398498">
                <a:tc>
                  <a:txBody>
                    <a:bodyPr/>
                    <a:lstStyle/>
                    <a:p>
                      <a:pPr algn="ctr"/>
                      <a:r>
                        <a:rPr lang="en-US" dirty="0">
                          <a:solidFill>
                            <a:schemeClr val="tx2"/>
                          </a:solidFill>
                        </a:rPr>
                        <a:t>9</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4</a:t>
            </a:fld>
            <a:endParaRPr lang="en-US" dirty="0"/>
          </a:p>
        </p:txBody>
      </p:sp>
      <p:sp>
        <p:nvSpPr>
          <p:cNvPr id="8" name="Rectangle 7"/>
          <p:cNvSpPr/>
          <p:nvPr/>
        </p:nvSpPr>
        <p:spPr>
          <a:xfrm>
            <a:off x="1294946" y="3281282"/>
            <a:ext cx="1133078" cy="4109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“John”</a:t>
            </a:r>
          </a:p>
        </p:txBody>
      </p:sp>
      <p:sp>
        <p:nvSpPr>
          <p:cNvPr id="9" name="Oval 8"/>
          <p:cNvSpPr/>
          <p:nvPr/>
        </p:nvSpPr>
        <p:spPr>
          <a:xfrm>
            <a:off x="3361880" y="3000959"/>
            <a:ext cx="1656036" cy="9837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2"/>
                </a:solidFill>
              </a:rPr>
              <a:t>H(“John”)</a:t>
            </a:r>
          </a:p>
        </p:txBody>
      </p:sp>
      <p:sp>
        <p:nvSpPr>
          <p:cNvPr id="11" name="TextBox 10"/>
          <p:cNvSpPr txBox="1"/>
          <p:nvPr/>
        </p:nvSpPr>
        <p:spPr>
          <a:xfrm>
            <a:off x="1294946" y="4290824"/>
            <a:ext cx="1133078" cy="369332"/>
          </a:xfrm>
          <a:prstGeom prst="rect">
            <a:avLst/>
          </a:prstGeom>
          <a:noFill/>
          <a:ln>
            <a:noFill/>
          </a:ln>
        </p:spPr>
        <p:txBody>
          <a:bodyPr wrap="square" rtlCol="0">
            <a:spAutoFit/>
          </a:bodyPr>
          <a:lstStyle/>
          <a:p>
            <a:r>
              <a:rPr lang="en-US" dirty="0">
                <a:solidFill>
                  <a:schemeClr val="tx2"/>
                </a:solidFill>
              </a:rPr>
              <a:t>Key</a:t>
            </a:r>
          </a:p>
        </p:txBody>
      </p:sp>
      <p:sp>
        <p:nvSpPr>
          <p:cNvPr id="12" name="TextBox 11"/>
          <p:cNvSpPr txBox="1"/>
          <p:nvPr/>
        </p:nvSpPr>
        <p:spPr>
          <a:xfrm>
            <a:off x="3613890" y="4194091"/>
            <a:ext cx="1133078" cy="646331"/>
          </a:xfrm>
          <a:prstGeom prst="rect">
            <a:avLst/>
          </a:prstGeom>
          <a:noFill/>
        </p:spPr>
        <p:txBody>
          <a:bodyPr wrap="square" rtlCol="0">
            <a:spAutoFit/>
          </a:bodyPr>
          <a:lstStyle/>
          <a:p>
            <a:r>
              <a:rPr lang="en-US" dirty="0">
                <a:solidFill>
                  <a:schemeClr val="tx2"/>
                </a:solidFill>
              </a:rPr>
              <a:t>Hash Function</a:t>
            </a:r>
          </a:p>
        </p:txBody>
      </p:sp>
      <p:cxnSp>
        <p:nvCxnSpPr>
          <p:cNvPr id="14" name="Straight Arrow Connector 13"/>
          <p:cNvCxnSpPr>
            <a:stCxn id="8" idx="3"/>
            <a:endCxn id="9" idx="2"/>
          </p:cNvCxnSpPr>
          <p:nvPr/>
        </p:nvCxnSpPr>
        <p:spPr>
          <a:xfrm>
            <a:off x="2428024" y="3486742"/>
            <a:ext cx="933856" cy="6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9" idx="6"/>
          </p:cNvCxnSpPr>
          <p:nvPr/>
        </p:nvCxnSpPr>
        <p:spPr>
          <a:xfrm flipV="1">
            <a:off x="5017916" y="2465519"/>
            <a:ext cx="1177684" cy="1027298"/>
          </a:xfrm>
          <a:prstGeom prst="bentConnector3">
            <a:avLst>
              <a:gd name="adj1" fmla="val 16167"/>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227569" y="1820368"/>
            <a:ext cx="968031" cy="646331"/>
          </a:xfrm>
          <a:prstGeom prst="rect">
            <a:avLst/>
          </a:prstGeom>
          <a:noFill/>
        </p:spPr>
        <p:txBody>
          <a:bodyPr wrap="square" rtlCol="0">
            <a:spAutoFit/>
          </a:bodyPr>
          <a:lstStyle/>
          <a:p>
            <a:r>
              <a:rPr lang="en-US" dirty="0">
                <a:solidFill>
                  <a:schemeClr val="tx2"/>
                </a:solidFill>
              </a:rPr>
              <a:t>Hash Index</a:t>
            </a:r>
          </a:p>
        </p:txBody>
      </p:sp>
      <p:sp>
        <p:nvSpPr>
          <p:cNvPr id="26" name="TextBox 25"/>
          <p:cNvSpPr txBox="1"/>
          <p:nvPr/>
        </p:nvSpPr>
        <p:spPr>
          <a:xfrm>
            <a:off x="6195600" y="1109423"/>
            <a:ext cx="1771030" cy="369332"/>
          </a:xfrm>
          <a:prstGeom prst="rect">
            <a:avLst/>
          </a:prstGeom>
          <a:noFill/>
        </p:spPr>
        <p:txBody>
          <a:bodyPr wrap="square" rtlCol="0">
            <a:spAutoFit/>
          </a:bodyPr>
          <a:lstStyle/>
          <a:p>
            <a:r>
              <a:rPr lang="en-US" dirty="0">
                <a:solidFill>
                  <a:schemeClr val="tx2"/>
                </a:solidFill>
              </a:rPr>
              <a:t>Hash Table</a:t>
            </a:r>
          </a:p>
        </p:txBody>
      </p:sp>
      <p:cxnSp>
        <p:nvCxnSpPr>
          <p:cNvPr id="32" name="Straight Arrow Connector 31"/>
          <p:cNvCxnSpPr/>
          <p:nvPr/>
        </p:nvCxnSpPr>
        <p:spPr>
          <a:xfrm flipH="1">
            <a:off x="8119547" y="1494252"/>
            <a:ext cx="22882" cy="400047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119547" y="2879476"/>
            <a:ext cx="461665" cy="1226682"/>
          </a:xfrm>
          <a:prstGeom prst="rect">
            <a:avLst/>
          </a:prstGeom>
          <a:noFill/>
        </p:spPr>
        <p:txBody>
          <a:bodyPr vert="vert270" wrap="square" rtlCol="0">
            <a:spAutoFit/>
          </a:bodyPr>
          <a:lstStyle/>
          <a:p>
            <a:r>
              <a:rPr lang="en-US" dirty="0">
                <a:solidFill>
                  <a:schemeClr val="tx2"/>
                </a:solidFill>
              </a:rPr>
              <a:t>Table Size</a:t>
            </a:r>
          </a:p>
        </p:txBody>
      </p:sp>
      <p:sp>
        <p:nvSpPr>
          <p:cNvPr id="34" name="TextBox 33"/>
          <p:cNvSpPr txBox="1"/>
          <p:nvPr/>
        </p:nvSpPr>
        <p:spPr>
          <a:xfrm>
            <a:off x="1294945" y="5479232"/>
            <a:ext cx="4233477" cy="646331"/>
          </a:xfrm>
          <a:prstGeom prst="rect">
            <a:avLst/>
          </a:prstGeom>
          <a:noFill/>
        </p:spPr>
        <p:txBody>
          <a:bodyPr wrap="square" rtlCol="0">
            <a:spAutoFit/>
          </a:bodyPr>
          <a:lstStyle/>
          <a:p>
            <a:r>
              <a:rPr lang="en-US" dirty="0">
                <a:solidFill>
                  <a:srgbClr val="000000"/>
                </a:solidFill>
              </a:rPr>
              <a:t>How to determine </a:t>
            </a:r>
            <a:r>
              <a:rPr lang="en-US" i="1" dirty="0">
                <a:solidFill>
                  <a:srgbClr val="000000"/>
                </a:solidFill>
              </a:rPr>
              <a:t>Hash Function</a:t>
            </a:r>
            <a:r>
              <a:rPr lang="en-US" dirty="0">
                <a:solidFill>
                  <a:srgbClr val="000000"/>
                </a:solidFill>
              </a:rPr>
              <a:t> and </a:t>
            </a:r>
            <a:r>
              <a:rPr lang="en-US" i="1" dirty="0">
                <a:solidFill>
                  <a:srgbClr val="000000"/>
                </a:solidFill>
              </a:rPr>
              <a:t>Table Size</a:t>
            </a:r>
            <a:r>
              <a:rPr lang="en-US" dirty="0">
                <a:solidFill>
                  <a:srgbClr val="000000"/>
                </a:solidFill>
              </a:rPr>
              <a:t>?</a:t>
            </a:r>
          </a:p>
        </p:txBody>
      </p:sp>
    </p:spTree>
    <p:extLst>
      <p:ext uri="{BB962C8B-B14F-4D97-AF65-F5344CB8AC3E}">
        <p14:creationId xmlns:p14="http://schemas.microsoft.com/office/powerpoint/2010/main" val="25451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Table</a:t>
            </a:r>
          </a:p>
        </p:txBody>
      </p:sp>
      <p:sp>
        <p:nvSpPr>
          <p:cNvPr id="7" name="Content Placeholder 6"/>
          <p:cNvSpPr>
            <a:spLocks noGrp="1"/>
          </p:cNvSpPr>
          <p:nvPr>
            <p:ph idx="1"/>
          </p:nvPr>
        </p:nvSpPr>
        <p:spPr/>
        <p:txBody>
          <a:bodyPr anchor="ctr"/>
          <a:lstStyle/>
          <a:p>
            <a:r>
              <a:rPr lang="en-US" dirty="0"/>
              <a:t>Hash table is an array of fixed size </a:t>
            </a:r>
            <a:r>
              <a:rPr lang="en-US" u="sng" dirty="0" err="1"/>
              <a:t>TableSize</a:t>
            </a:r>
            <a:endParaRPr lang="en-US" u="sng" dirty="0"/>
          </a:p>
          <a:p>
            <a:r>
              <a:rPr lang="en-US" dirty="0"/>
              <a:t>Array elements indexed by a </a:t>
            </a:r>
            <a:r>
              <a:rPr lang="en-US" u="sng" dirty="0"/>
              <a:t>key, </a:t>
            </a:r>
            <a:r>
              <a:rPr lang="en-US" dirty="0"/>
              <a:t> which is mapped to an array index (0 to </a:t>
            </a:r>
            <a:r>
              <a:rPr lang="en-US" dirty="0" err="1"/>
              <a:t>TableSize</a:t>
            </a:r>
            <a:r>
              <a:rPr lang="en-US" dirty="0"/>
              <a:t> -1)</a:t>
            </a:r>
          </a:p>
          <a:p>
            <a:r>
              <a:rPr lang="en-US" dirty="0"/>
              <a:t>Mapping (hash function) h from key to index</a:t>
            </a:r>
          </a:p>
          <a:p>
            <a:pPr lvl="1"/>
            <a:r>
              <a:rPr lang="en-US" dirty="0"/>
              <a:t>e.g., h(“john”) = 2</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5</a:t>
            </a:fld>
            <a:endParaRPr lang="en-US" dirty="0"/>
          </a:p>
        </p:txBody>
      </p:sp>
    </p:spTree>
    <p:extLst>
      <p:ext uri="{BB962C8B-B14F-4D97-AF65-F5344CB8AC3E}">
        <p14:creationId xmlns:p14="http://schemas.microsoft.com/office/powerpoint/2010/main" val="34859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Table Operations</a:t>
            </a:r>
          </a:p>
        </p:txBody>
      </p:sp>
      <p:sp>
        <p:nvSpPr>
          <p:cNvPr id="7" name="Content Placeholder 6"/>
          <p:cNvSpPr>
            <a:spLocks noGrp="1"/>
          </p:cNvSpPr>
          <p:nvPr>
            <p:ph idx="1"/>
          </p:nvPr>
        </p:nvSpPr>
        <p:spPr/>
        <p:txBody>
          <a:bodyPr anchor="ctr"/>
          <a:lstStyle/>
          <a:p>
            <a:r>
              <a:rPr lang="en-US" dirty="0"/>
              <a:t>Insert – T[h(key)] = value;</a:t>
            </a:r>
          </a:p>
          <a:p>
            <a:r>
              <a:rPr lang="en-US" dirty="0"/>
              <a:t>Delete – T[h(key)] = NULL;</a:t>
            </a:r>
          </a:p>
          <a:p>
            <a:r>
              <a:rPr lang="en-US" dirty="0"/>
              <a:t>Search – return T[h(key)];</a:t>
            </a:r>
          </a:p>
          <a:p>
            <a:pPr marL="68580" indent="0" algn="ctr">
              <a:buNone/>
            </a:pPr>
            <a:endParaRPr lang="en-US" dirty="0"/>
          </a:p>
          <a:p>
            <a:pPr marL="68580" indent="0" algn="ctr">
              <a:buNone/>
            </a:pPr>
            <a:endParaRPr lang="en-US" dirty="0"/>
          </a:p>
          <a:p>
            <a:pPr marL="68580" indent="0" algn="ctr">
              <a:buNone/>
            </a:pPr>
            <a:r>
              <a:rPr lang="en-US" dirty="0"/>
              <a:t>What happens if h(“john”) == h(“</a:t>
            </a:r>
            <a:r>
              <a:rPr lang="en-US" dirty="0" err="1"/>
              <a:t>joe</a:t>
            </a:r>
            <a:r>
              <a:rPr lang="en-US" dirty="0"/>
              <a:t>”) </a:t>
            </a:r>
          </a:p>
          <a:p>
            <a:pPr marL="68580" indent="0" algn="ctr">
              <a:buNone/>
            </a:pPr>
            <a:r>
              <a:rPr lang="en-US" b="1" dirty="0"/>
              <a:t>Collision</a:t>
            </a:r>
            <a:r>
              <a:rPr lang="en-US" dirty="0"/>
              <a:t>!</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6</a:t>
            </a:fld>
            <a:endParaRPr lang="en-US" dirty="0"/>
          </a:p>
        </p:txBody>
      </p:sp>
    </p:spTree>
    <p:extLst>
      <p:ext uri="{BB962C8B-B14F-4D97-AF65-F5344CB8AC3E}">
        <p14:creationId xmlns:p14="http://schemas.microsoft.com/office/powerpoint/2010/main" val="1414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Factors!</a:t>
            </a:r>
          </a:p>
        </p:txBody>
      </p:sp>
      <p:sp>
        <p:nvSpPr>
          <p:cNvPr id="7" name="Content Placeholder 6"/>
          <p:cNvSpPr>
            <a:spLocks noGrp="1"/>
          </p:cNvSpPr>
          <p:nvPr>
            <p:ph idx="1"/>
          </p:nvPr>
        </p:nvSpPr>
        <p:spPr/>
        <p:txBody>
          <a:bodyPr anchor="ctr"/>
          <a:lstStyle/>
          <a:p>
            <a:r>
              <a:rPr lang="en-US" dirty="0"/>
              <a:t>Hash Function</a:t>
            </a:r>
          </a:p>
          <a:p>
            <a:r>
              <a:rPr lang="en-US" dirty="0"/>
              <a:t>Table Size – usually fixed at the beginning </a:t>
            </a:r>
          </a:p>
          <a:p>
            <a:r>
              <a:rPr lang="en-US" dirty="0"/>
              <a:t>Collision handling Scheme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7</a:t>
            </a:fld>
            <a:endParaRPr lang="en-US" dirty="0"/>
          </a:p>
        </p:txBody>
      </p:sp>
    </p:spTree>
    <p:extLst>
      <p:ext uri="{BB962C8B-B14F-4D97-AF65-F5344CB8AC3E}">
        <p14:creationId xmlns:p14="http://schemas.microsoft.com/office/powerpoint/2010/main" val="330091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Function</a:t>
            </a:r>
          </a:p>
        </p:txBody>
      </p:sp>
      <p:sp>
        <p:nvSpPr>
          <p:cNvPr id="7" name="Content Placeholder 6"/>
          <p:cNvSpPr>
            <a:spLocks noGrp="1"/>
          </p:cNvSpPr>
          <p:nvPr>
            <p:ph idx="1"/>
          </p:nvPr>
        </p:nvSpPr>
        <p:spPr/>
        <p:txBody>
          <a:bodyPr anchor="ctr"/>
          <a:lstStyle/>
          <a:p>
            <a:pPr marL="68580" indent="0" algn="ctr">
              <a:buNone/>
            </a:pPr>
            <a:r>
              <a:rPr lang="en-US" dirty="0"/>
              <a:t>h(key) =&gt; hash table index</a:t>
            </a:r>
          </a:p>
          <a:p>
            <a:pPr marL="68580" indent="0" algn="ctr">
              <a:buNone/>
            </a:pPr>
            <a:endParaRPr lang="en-US" dirty="0"/>
          </a:p>
          <a:p>
            <a:r>
              <a:rPr lang="en-US" dirty="0"/>
              <a:t>Collisions cannot be avoided but its chances can be reduced using a “good” hash function.</a:t>
            </a:r>
          </a:p>
          <a:p>
            <a:r>
              <a:rPr lang="en-US" dirty="0"/>
              <a:t>A “good” hash function should have the properties:</a:t>
            </a:r>
          </a:p>
          <a:p>
            <a:pPr lvl="1">
              <a:buFont typeface="Wingdings" charset="2"/>
              <a:buChar char="§"/>
            </a:pPr>
            <a:r>
              <a:rPr lang="en-US" dirty="0"/>
              <a:t>Reduced chance of collision - Distribute keys uniformly over table</a:t>
            </a:r>
          </a:p>
          <a:p>
            <a:pPr lvl="1">
              <a:buFont typeface="Wingdings" charset="2"/>
              <a:buChar char="§"/>
            </a:pPr>
            <a:r>
              <a:rPr lang="en-US" dirty="0"/>
              <a:t>Should be fast to compute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8</a:t>
            </a:fld>
            <a:endParaRPr lang="en-US" dirty="0"/>
          </a:p>
        </p:txBody>
      </p:sp>
    </p:spTree>
    <p:extLst>
      <p:ext uri="{BB962C8B-B14F-4D97-AF65-F5344CB8AC3E}">
        <p14:creationId xmlns:p14="http://schemas.microsoft.com/office/powerpoint/2010/main" val="95009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Effective use of Table Size</a:t>
            </a:r>
          </a:p>
        </p:txBody>
      </p:sp>
      <p:sp>
        <p:nvSpPr>
          <p:cNvPr id="7" name="Content Placeholder 6"/>
          <p:cNvSpPr>
            <a:spLocks noGrp="1"/>
          </p:cNvSpPr>
          <p:nvPr>
            <p:ph idx="1"/>
          </p:nvPr>
        </p:nvSpPr>
        <p:spPr/>
        <p:txBody>
          <a:bodyPr anchor="ctr"/>
          <a:lstStyle/>
          <a:p>
            <a:r>
              <a:rPr lang="en-US" dirty="0"/>
              <a:t>Simple hash function (assume integer keys)</a:t>
            </a:r>
          </a:p>
          <a:p>
            <a:pPr marL="68580" indent="0" algn="ctr">
              <a:buNone/>
            </a:pPr>
            <a:r>
              <a:rPr lang="en-US" dirty="0"/>
              <a:t>h(Key) = Key % </a:t>
            </a:r>
            <a:r>
              <a:rPr lang="en-US" dirty="0" err="1"/>
              <a:t>TableSize</a:t>
            </a:r>
            <a:endParaRPr lang="en-US" dirty="0"/>
          </a:p>
          <a:p>
            <a:r>
              <a:rPr lang="en-US" dirty="0"/>
              <a:t>For random keys, h() distributes keys evenly over table</a:t>
            </a:r>
          </a:p>
          <a:p>
            <a:pPr lvl="1">
              <a:buFont typeface="Wingdings" charset="2"/>
              <a:buChar char="§"/>
            </a:pPr>
            <a:r>
              <a:rPr lang="en-US" dirty="0"/>
              <a:t>What if </a:t>
            </a:r>
            <a:r>
              <a:rPr lang="en-US" dirty="0" err="1"/>
              <a:t>TableSize</a:t>
            </a:r>
            <a:r>
              <a:rPr lang="en-US" dirty="0"/>
              <a:t> = 100 and keys are ALL multiples of 10?</a:t>
            </a:r>
          </a:p>
          <a:p>
            <a:pPr lvl="1">
              <a:buFont typeface="Wingdings" charset="2"/>
              <a:buChar char="§"/>
            </a:pPr>
            <a:r>
              <a:rPr lang="en-US" dirty="0"/>
              <a:t>Better if </a:t>
            </a:r>
            <a:r>
              <a:rPr lang="en-US" dirty="0" err="1"/>
              <a:t>TableSize</a:t>
            </a:r>
            <a:r>
              <a:rPr lang="en-US" dirty="0"/>
              <a:t> is a prime number</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9</a:t>
            </a:fld>
            <a:endParaRPr lang="en-US" dirty="0"/>
          </a:p>
        </p:txBody>
      </p:sp>
    </p:spTree>
    <p:extLst>
      <p:ext uri="{BB962C8B-B14F-4D97-AF65-F5344CB8AC3E}">
        <p14:creationId xmlns:p14="http://schemas.microsoft.com/office/powerpoint/2010/main" val="1592154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2541</TotalTime>
  <Words>1301</Words>
  <Application>Microsoft Office PowerPoint</Application>
  <PresentationFormat>On-screen Show (4:3)</PresentationFormat>
  <Paragraphs>276</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Wingdings</vt:lpstr>
      <vt:lpstr>Wingdings 2</vt:lpstr>
      <vt:lpstr>1_CB FINAL</vt:lpstr>
      <vt:lpstr>Hashing</vt:lpstr>
      <vt:lpstr>Any doubts?</vt:lpstr>
      <vt:lpstr>Overview</vt:lpstr>
      <vt:lpstr>Key Components</vt:lpstr>
      <vt:lpstr>Hash Table</vt:lpstr>
      <vt:lpstr>Hash Table Operations</vt:lpstr>
      <vt:lpstr>Factors!</vt:lpstr>
      <vt:lpstr>Hash Function</vt:lpstr>
      <vt:lpstr>Effective use of Table Size</vt:lpstr>
      <vt:lpstr>What about strings?</vt:lpstr>
      <vt:lpstr>So lets try something else?</vt:lpstr>
      <vt:lpstr>Another attempt!</vt:lpstr>
      <vt:lpstr>How to handle Collisions?</vt:lpstr>
      <vt:lpstr>Separate Chaining</vt:lpstr>
      <vt:lpstr>Lets see implementation!</vt:lpstr>
      <vt:lpstr>Disadvantages</vt:lpstr>
      <vt:lpstr>Open Addressing</vt:lpstr>
      <vt:lpstr>Probe Sequence</vt:lpstr>
      <vt:lpstr>Linear Probing</vt:lpstr>
      <vt:lpstr>Quadratic Probing</vt:lpstr>
      <vt:lpstr>Double Hashing</vt:lpstr>
      <vt:lpstr>Probing Techniques - review</vt:lpstr>
      <vt:lpstr>Load Factor</vt:lpstr>
      <vt:lpstr>Rehashing</vt:lpstr>
      <vt:lpstr>CPP Implementation</vt:lpstr>
      <vt:lpstr>Implement Quadratic Probing yourself!</vt:lpstr>
      <vt:lpstr>Lets discuss some problems</vt:lpstr>
      <vt:lpstr>Time to try?</vt:lpstr>
      <vt:lpstr>C++ Vectors</vt:lpstr>
      <vt:lpstr>C++ Lists</vt:lpstr>
      <vt:lpstr>STL Reference &amp; Tutorials</vt:lpstr>
      <vt:lpstr>Misc Problems on Recursion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Launchpad</dc:title>
  <dc:creator>Anushray Gupta</dc:creator>
  <cp:lastModifiedBy>Prateek Narang</cp:lastModifiedBy>
  <cp:revision>42</cp:revision>
  <dcterms:created xsi:type="dcterms:W3CDTF">2014-07-28T16:55:44Z</dcterms:created>
  <dcterms:modified xsi:type="dcterms:W3CDTF">2016-11-03T13:06:33Z</dcterms:modified>
</cp:coreProperties>
</file>