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Inter"/>
      <p:regular r:id="rId31"/>
      <p:bold r:id="rId32"/>
    </p:embeddedFont>
    <p:embeddedFont>
      <p:font typeface="Inter Medium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nterMedium-regular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Inter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07012d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007012d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120c8b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0120c8b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07012d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007012d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07012db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007012db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07012db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07012db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007012db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007012db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007012db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007012db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0120c8b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0120c8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007012d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007012d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007012db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007012db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007012d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007012d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007012db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007012db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0120c8b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0120c8b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007012db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007012db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0120c8b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0120c8b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0120c8b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0120c8b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0120c8bc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0120c8bc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007012d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007012d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007012d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007012d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007012db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007012db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007012d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007012d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007012d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007012d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07012d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007012d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07012db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007012db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800"/>
            </a:lvl1pPr>
            <a:lvl2pPr lvl="1">
              <a:buNone/>
              <a:defRPr sz="800"/>
            </a:lvl2pPr>
            <a:lvl3pPr lvl="2">
              <a:buNone/>
              <a:defRPr sz="800"/>
            </a:lvl3pPr>
            <a:lvl4pPr lvl="3">
              <a:buNone/>
              <a:defRPr sz="800"/>
            </a:lvl4pPr>
            <a:lvl5pPr lvl="4">
              <a:buNone/>
              <a:defRPr sz="800"/>
            </a:lvl5pPr>
            <a:lvl6pPr lvl="5">
              <a:buNone/>
              <a:defRPr sz="800"/>
            </a:lvl6pPr>
            <a:lvl7pPr lvl="6">
              <a:buNone/>
              <a:defRPr sz="800"/>
            </a:lvl7pPr>
            <a:lvl8pPr lvl="7">
              <a:buNone/>
              <a:defRPr sz="800"/>
            </a:lvl8pPr>
            <a:lvl9pPr lvl="8">
              <a:buNone/>
              <a:defRPr sz="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56300"/>
            <a:ext cx="85206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ASDS 6302 final project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4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Analysing biomarkers to diagnose liver cirrhosis, and investigating for bias in healthcare algorithms.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071500"/>
            <a:ext cx="6764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Inter Medium"/>
                <a:ea typeface="Inter Medium"/>
                <a:cs typeface="Inter Medium"/>
                <a:sym typeface="Inter Medium"/>
              </a:rPr>
              <a:t>Utkarsh Pant</a:t>
            </a:r>
            <a:endParaRPr sz="1800">
              <a:solidFill>
                <a:srgbClr val="3D85C6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1002170893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Alamine aminotransferase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10.0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to 2000.0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03600" cy="26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Aspartate Aminotransferase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10.0 to 4929.0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0" y="1745325"/>
            <a:ext cx="8978601" cy="26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9" name="Google Shape;139;p24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Total proteins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2.7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 to 9.6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14401" cy="2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Albumin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0.9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to 5.5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14401" cy="2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Albumin &amp; Globulin ratio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0.3 to 2.8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14401" cy="2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63" name="Google Shape;163;p27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Gender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b="1"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Male, Female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700" y="1581625"/>
            <a:ext cx="4382788" cy="3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311700" y="3072925"/>
            <a:ext cx="18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Note the imbalance in this feature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Target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Negative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, Positive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275" y="1581625"/>
            <a:ext cx="4382790" cy="3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Multivariate </a:t>
            </a:r>
            <a:r>
              <a:rPr lang="en">
                <a:solidFill>
                  <a:srgbClr val="45818E"/>
                </a:solidFill>
              </a:rPr>
              <a:t>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80" name="Google Shape;180;p29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Target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Negative, Positive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825" y="1581625"/>
            <a:ext cx="4184762" cy="3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311700" y="3072925"/>
            <a:ext cx="20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For each pair of correlated features, we drop one feature</a:t>
            </a:r>
            <a:endParaRPr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Missing values </a:t>
            </a:r>
            <a:r>
              <a:rPr b="1" lang="en" sz="1400"/>
              <a:t>-&gt;</a:t>
            </a:r>
            <a:r>
              <a:rPr lang="en" sz="1400">
                <a:solidFill>
                  <a:srgbClr val="999999"/>
                </a:solidFill>
              </a:rPr>
              <a:t> 4 values </a:t>
            </a:r>
            <a:r>
              <a:rPr lang="en" sz="1400">
                <a:solidFill>
                  <a:srgbClr val="999999"/>
                </a:solidFill>
              </a:rPr>
              <a:t>missing</a:t>
            </a:r>
            <a:r>
              <a:rPr lang="en" sz="1400">
                <a:solidFill>
                  <a:srgbClr val="999999"/>
                </a:solidFill>
              </a:rPr>
              <a:t> in Albumin &amp; Globulin Ratio, dropped rows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Label encoding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6AA84F"/>
                </a:solidFill>
              </a:rPr>
              <a:t>Gender (Female: </a:t>
            </a:r>
            <a:r>
              <a:rPr b="1" lang="en" sz="1400">
                <a:solidFill>
                  <a:srgbClr val="6AA84F"/>
                </a:solidFill>
              </a:rPr>
              <a:t>0</a:t>
            </a:r>
            <a:r>
              <a:rPr lang="en" sz="1400">
                <a:solidFill>
                  <a:srgbClr val="6AA84F"/>
                </a:solidFill>
              </a:rPr>
              <a:t>, Male: </a:t>
            </a:r>
            <a:r>
              <a:rPr b="1" lang="en" sz="1400">
                <a:solidFill>
                  <a:srgbClr val="6AA84F"/>
                </a:solidFill>
              </a:rPr>
              <a:t>1</a:t>
            </a:r>
            <a:r>
              <a:rPr lang="en" sz="1400">
                <a:solidFill>
                  <a:srgbClr val="6AA84F"/>
                </a:solidFill>
              </a:rPr>
              <a:t>)</a:t>
            </a:r>
            <a:r>
              <a:rPr lang="en" sz="1400">
                <a:solidFill>
                  <a:srgbClr val="999999"/>
                </a:solidFill>
              </a:rPr>
              <a:t>. </a:t>
            </a:r>
            <a:r>
              <a:rPr lang="en" sz="1400">
                <a:solidFill>
                  <a:srgbClr val="E69138"/>
                </a:solidFill>
              </a:rPr>
              <a:t>Target (Negative: </a:t>
            </a:r>
            <a:r>
              <a:rPr b="1" lang="en" sz="1400">
                <a:solidFill>
                  <a:srgbClr val="E69138"/>
                </a:solidFill>
              </a:rPr>
              <a:t>0</a:t>
            </a:r>
            <a:r>
              <a:rPr lang="en" sz="1400">
                <a:solidFill>
                  <a:srgbClr val="E69138"/>
                </a:solidFill>
              </a:rPr>
              <a:t>, Positive: </a:t>
            </a:r>
            <a:r>
              <a:rPr b="1" lang="en" sz="1400">
                <a:solidFill>
                  <a:srgbClr val="E69138"/>
                </a:solidFill>
              </a:rPr>
              <a:t>1</a:t>
            </a:r>
            <a:r>
              <a:rPr lang="en" sz="1400">
                <a:solidFill>
                  <a:srgbClr val="E69138"/>
                </a:solidFill>
              </a:rPr>
              <a:t>).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818E"/>
                </a:solidFill>
              </a:rPr>
              <a:t>Imputing outliers </a:t>
            </a:r>
            <a:r>
              <a:rPr b="1" lang="en" sz="1400">
                <a:solidFill>
                  <a:srgbClr val="45818E"/>
                </a:solidFill>
              </a:rPr>
              <a:t>-&gt;</a:t>
            </a:r>
            <a:r>
              <a:rPr lang="en" sz="1400">
                <a:solidFill>
                  <a:srgbClr val="45818E"/>
                </a:solidFill>
              </a:rPr>
              <a:t> </a:t>
            </a:r>
            <a:r>
              <a:rPr b="1" lang="en" sz="1400">
                <a:solidFill>
                  <a:srgbClr val="45818E"/>
                </a:solidFill>
              </a:rPr>
              <a:t>1.5 IQR rule</a:t>
            </a:r>
            <a:r>
              <a:rPr lang="en" sz="1400">
                <a:solidFill>
                  <a:srgbClr val="45818E"/>
                </a:solidFill>
              </a:rPr>
              <a:t> used to impute outliers to ends of the distribution</a:t>
            </a:r>
            <a:endParaRPr sz="14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Scaling </a:t>
            </a:r>
            <a:r>
              <a:rPr b="1" lang="en" sz="1400">
                <a:solidFill>
                  <a:srgbClr val="434343"/>
                </a:solidFill>
              </a:rPr>
              <a:t>-&gt; </a:t>
            </a:r>
            <a:r>
              <a:rPr lang="en" sz="1400">
                <a:solidFill>
                  <a:srgbClr val="999999"/>
                </a:solidFill>
              </a:rPr>
              <a:t>All continuous features scaled to [-1, 1]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Data preprocessing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Accuracy</a:t>
            </a:r>
            <a:r>
              <a:rPr lang="en" sz="1400">
                <a:solidFill>
                  <a:srgbClr val="434343"/>
                </a:solidFill>
              </a:rPr>
              <a:t> </a:t>
            </a:r>
            <a:r>
              <a:rPr b="1" lang="en" sz="1400"/>
              <a:t>-&gt;</a:t>
            </a:r>
            <a:r>
              <a:rPr lang="en" sz="1400">
                <a:solidFill>
                  <a:srgbClr val="999999"/>
                </a:solidFill>
              </a:rPr>
              <a:t> </a:t>
            </a:r>
            <a:r>
              <a:rPr b="1" lang="en" sz="1400">
                <a:solidFill>
                  <a:srgbClr val="999999"/>
                </a:solidFill>
              </a:rPr>
              <a:t>71.1% for b</a:t>
            </a:r>
            <a:r>
              <a:rPr b="1" lang="en" sz="1400">
                <a:solidFill>
                  <a:srgbClr val="999999"/>
                </a:solidFill>
              </a:rPr>
              <a:t>oth </a:t>
            </a:r>
            <a:r>
              <a:rPr lang="en" sz="1400">
                <a:solidFill>
                  <a:srgbClr val="999999"/>
                </a:solidFill>
              </a:rPr>
              <a:t>LR and SVM.</a:t>
            </a:r>
            <a:endParaRPr b="1"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818E"/>
                </a:solidFill>
              </a:rPr>
              <a:t>AUC</a:t>
            </a:r>
            <a:r>
              <a:rPr lang="en" sz="1400">
                <a:solidFill>
                  <a:srgbClr val="45818E"/>
                </a:solidFill>
              </a:rPr>
              <a:t> </a:t>
            </a:r>
            <a:r>
              <a:rPr b="1" lang="en" sz="1400">
                <a:solidFill>
                  <a:srgbClr val="45818E"/>
                </a:solidFill>
              </a:rPr>
              <a:t>-&gt;</a:t>
            </a:r>
            <a:r>
              <a:rPr lang="en" sz="1400">
                <a:solidFill>
                  <a:srgbClr val="45818E"/>
                </a:solidFill>
              </a:rPr>
              <a:t> </a:t>
            </a:r>
            <a:r>
              <a:rPr b="1" lang="en" sz="1400">
                <a:solidFill>
                  <a:srgbClr val="76A5AF"/>
                </a:solidFill>
              </a:rPr>
              <a:t>0.55</a:t>
            </a:r>
            <a:r>
              <a:rPr lang="en" sz="1400">
                <a:solidFill>
                  <a:srgbClr val="76A5AF"/>
                </a:solidFill>
              </a:rPr>
              <a:t> for </a:t>
            </a:r>
            <a:r>
              <a:rPr b="1" lang="en" sz="1400">
                <a:solidFill>
                  <a:srgbClr val="76A5AF"/>
                </a:solidFill>
              </a:rPr>
              <a:t>LR</a:t>
            </a:r>
            <a:r>
              <a:rPr lang="en" sz="1400">
                <a:solidFill>
                  <a:srgbClr val="76A5AF"/>
                </a:solidFill>
              </a:rPr>
              <a:t>, </a:t>
            </a:r>
            <a:r>
              <a:rPr b="1" lang="en" sz="1400">
                <a:solidFill>
                  <a:srgbClr val="76A5AF"/>
                </a:solidFill>
              </a:rPr>
              <a:t>0.52</a:t>
            </a:r>
            <a:r>
              <a:rPr lang="en" sz="1400">
                <a:solidFill>
                  <a:srgbClr val="76A5AF"/>
                </a:solidFill>
              </a:rPr>
              <a:t> for </a:t>
            </a:r>
            <a:r>
              <a:rPr b="1" lang="en" sz="1400">
                <a:solidFill>
                  <a:srgbClr val="76A5AF"/>
                </a:solidFill>
              </a:rPr>
              <a:t>SVM.</a:t>
            </a:r>
            <a:endParaRPr b="1" sz="1400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</a:rPr>
              <a:t>Note that </a:t>
            </a:r>
            <a:r>
              <a:rPr b="1" lang="en" sz="1400">
                <a:solidFill>
                  <a:srgbClr val="6AA84F"/>
                </a:solidFill>
              </a:rPr>
              <a:t>this </a:t>
            </a:r>
            <a:r>
              <a:rPr lang="en" sz="1400">
                <a:solidFill>
                  <a:srgbClr val="6AA84F"/>
                </a:solidFill>
              </a:rPr>
              <a:t>is the potential problem caused by imbalance in the ILPD.</a:t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6AA84F"/>
                </a:solidFill>
              </a:rPr>
              <a:t>Both models are only slightly better than random guesses.</a:t>
            </a:r>
            <a:endParaRPr b="1" sz="1400">
              <a:solidFill>
                <a:srgbClr val="6AA84F"/>
              </a:solidFill>
            </a:endParaRPr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Comparing metrics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Inter"/>
                <a:ea typeface="Inter"/>
                <a:cs typeface="Inter"/>
                <a:sym typeface="Inter"/>
              </a:rPr>
              <a:t>Introduction </a:t>
            </a:r>
            <a:r>
              <a:rPr b="1" lang="en">
                <a:solidFill>
                  <a:srgbClr val="3D85C6"/>
                </a:solidFill>
                <a:latin typeface="Inter"/>
                <a:ea typeface="Inter"/>
                <a:cs typeface="Inter"/>
                <a:sym typeface="Inter"/>
              </a:rPr>
              <a:t>&amp;</a:t>
            </a:r>
            <a:r>
              <a:rPr lang="en">
                <a:solidFill>
                  <a:srgbClr val="3D85C6"/>
                </a:solidFill>
                <a:latin typeface="Inter"/>
                <a:ea typeface="Inter"/>
                <a:cs typeface="Inter"/>
                <a:sym typeface="Inter"/>
              </a:rPr>
              <a:t> problem statement</a:t>
            </a:r>
            <a:endParaRPr>
              <a:solidFill>
                <a:srgbClr val="3D85C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What is the </a:t>
            </a:r>
            <a:r>
              <a:rPr b="1" lang="en" sz="1400"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1400">
                <a:latin typeface="Inter"/>
                <a:ea typeface="Inter"/>
                <a:cs typeface="Inter"/>
                <a:sym typeface="Inter"/>
              </a:rPr>
              <a:t>ndian </a:t>
            </a:r>
            <a:r>
              <a:rPr b="1" lang="en" sz="1400">
                <a:latin typeface="Inter"/>
                <a:ea typeface="Inter"/>
                <a:cs typeface="Inter"/>
                <a:sym typeface="Inter"/>
              </a:rPr>
              <a:t>L</a:t>
            </a:r>
            <a:r>
              <a:rPr lang="en" sz="1400">
                <a:latin typeface="Inter"/>
                <a:ea typeface="Inter"/>
                <a:cs typeface="Inter"/>
                <a:sym typeface="Inter"/>
              </a:rPr>
              <a:t>iver </a:t>
            </a:r>
            <a:r>
              <a:rPr b="1" lang="en" sz="1400"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n" sz="1400">
                <a:latin typeface="Inter"/>
                <a:ea typeface="Inter"/>
                <a:cs typeface="Inter"/>
                <a:sym typeface="Inter"/>
              </a:rPr>
              <a:t>atient </a:t>
            </a:r>
            <a:r>
              <a:rPr b="1" lang="en" sz="1400">
                <a:latin typeface="Inter"/>
                <a:ea typeface="Inter"/>
                <a:cs typeface="Inter"/>
                <a:sym typeface="Inter"/>
              </a:rPr>
              <a:t>D</a:t>
            </a:r>
            <a:r>
              <a:rPr lang="en" sz="1400">
                <a:latin typeface="Inter"/>
                <a:ea typeface="Inter"/>
                <a:cs typeface="Inter"/>
                <a:sym typeface="Inter"/>
              </a:rPr>
              <a:t>ataset?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Causes of bias in the ILPD.</a:t>
            </a:r>
            <a:endParaRPr b="1"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Project aim:</a:t>
            </a:r>
            <a:r>
              <a:rPr lang="en" sz="14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400">
                <a:latin typeface="Inter"/>
                <a:ea typeface="Inter"/>
                <a:cs typeface="Inter"/>
                <a:sym typeface="Inter"/>
              </a:rPr>
              <a:t>examine the effect of modeling using the ILPD.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Slide </a:t>
            </a:r>
            <a:fld id="{00000000-1234-1234-1234-123412341234}" type="slidenum">
              <a:rPr b="1" lang="en">
                <a:latin typeface="Inter"/>
                <a:ea typeface="Inter"/>
                <a:cs typeface="Inter"/>
                <a:sym typeface="Inter"/>
              </a:rPr>
              <a:t>‹#›</a:t>
            </a:fld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Comparing metrics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2275"/>
            <a:ext cx="4064255" cy="33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925" y="1722275"/>
            <a:ext cx="4064250" cy="33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311700" y="1169888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After removing correlated features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Comparing metrics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212" name="Google Shape;212;p33"/>
          <p:cNvSpPr txBox="1"/>
          <p:nvPr/>
        </p:nvSpPr>
        <p:spPr>
          <a:xfrm>
            <a:off x="311700" y="1169888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After removing correlated features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2275"/>
            <a:ext cx="4063875" cy="33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000" y="1722275"/>
            <a:ext cx="4063875" cy="3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Comparing metrics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26" y="1716125"/>
            <a:ext cx="4226363" cy="334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50" y="1716125"/>
            <a:ext cx="4226375" cy="334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Comparing metrics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229" name="Google Shape;229;p35"/>
          <p:cNvSpPr txBox="1"/>
          <p:nvPr/>
        </p:nvSpPr>
        <p:spPr>
          <a:xfrm>
            <a:off x="311700" y="1169888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After removing correlated features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0" y="1716100"/>
            <a:ext cx="4226375" cy="334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125" y="1713025"/>
            <a:ext cx="4226394" cy="3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Conclusions </a:t>
            </a:r>
            <a:r>
              <a:rPr b="1" lang="en">
                <a:solidFill>
                  <a:schemeClr val="accent5"/>
                </a:solidFill>
              </a:rPr>
              <a:t>&amp; </a:t>
            </a:r>
            <a:r>
              <a:rPr lang="en">
                <a:solidFill>
                  <a:schemeClr val="accent5"/>
                </a:solidFill>
              </a:rPr>
              <a:t>further scope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Unintended </a:t>
            </a:r>
            <a:r>
              <a:rPr lang="en" sz="1400"/>
              <a:t>effects like </a:t>
            </a:r>
            <a:r>
              <a:rPr b="1" lang="en" sz="1400"/>
              <a:t>imbalance in features </a:t>
            </a:r>
            <a:r>
              <a:rPr lang="en" sz="1400"/>
              <a:t>and not just the target classes </a:t>
            </a:r>
            <a:r>
              <a:rPr b="1" lang="en" sz="1400"/>
              <a:t>can have significant consequences in clinical outcomes.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Effective study/experiment design</a:t>
            </a:r>
            <a:r>
              <a:rPr lang="en" sz="1400"/>
              <a:t> is essential to develop </a:t>
            </a:r>
            <a:r>
              <a:rPr b="1" lang="en" sz="1400"/>
              <a:t>equitable access </a:t>
            </a:r>
            <a:r>
              <a:rPr lang="en" sz="1400"/>
              <a:t>to </a:t>
            </a:r>
            <a:r>
              <a:rPr b="1" lang="en" sz="1400"/>
              <a:t>quality care for all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Explore oversampling techniques like </a:t>
            </a:r>
            <a:r>
              <a:rPr b="1" lang="en" sz="1400"/>
              <a:t>SMOTE </a:t>
            </a:r>
            <a:r>
              <a:rPr lang="en" sz="1400"/>
              <a:t>to balance the dataset.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Explore </a:t>
            </a:r>
            <a:r>
              <a:rPr b="1" lang="en" sz="1400"/>
              <a:t>SVM’s with other kernels</a:t>
            </a:r>
            <a:r>
              <a:rPr lang="en" sz="1400"/>
              <a:t>, and possibly Decision Trees or </a:t>
            </a:r>
            <a:r>
              <a:rPr b="1" lang="en" sz="1400"/>
              <a:t>Random Forest</a:t>
            </a:r>
            <a:r>
              <a:rPr lang="en" sz="1400"/>
              <a:t> models.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Questions?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7550737" y="4663225"/>
            <a:ext cx="147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Slide </a:t>
            </a:r>
            <a:fld id="{00000000-1234-1234-1234-123412341234}" type="slidenum">
              <a:rPr b="1" lang="en" sz="800"/>
              <a:t>‹#›</a:t>
            </a:fld>
            <a:endParaRPr b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</a:t>
            </a:r>
            <a:endParaRPr>
              <a:solidFill>
                <a:srgbClr val="3D85C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 overview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Univariate analysis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distribution of each feature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Multi</a:t>
            </a:r>
            <a:r>
              <a:rPr lang="en" sz="1400"/>
              <a:t>variate analysis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pairwise correlation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Data preprocessing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handling missing values, label encoding features, imputing outliers, scaling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Train/test set preparation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b="1" lang="en" sz="1400">
                <a:solidFill>
                  <a:srgbClr val="999999"/>
                </a:solidFill>
              </a:rPr>
              <a:t>70%</a:t>
            </a:r>
            <a:r>
              <a:rPr lang="en" sz="1400">
                <a:solidFill>
                  <a:srgbClr val="999999"/>
                </a:solidFill>
              </a:rPr>
              <a:t> training, </a:t>
            </a:r>
            <a:r>
              <a:rPr b="1" lang="en" sz="1400">
                <a:solidFill>
                  <a:srgbClr val="999999"/>
                </a:solidFill>
              </a:rPr>
              <a:t>30%</a:t>
            </a:r>
            <a:r>
              <a:rPr lang="en" sz="1400">
                <a:solidFill>
                  <a:srgbClr val="999999"/>
                </a:solidFill>
              </a:rPr>
              <a:t> test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Model training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Logistic Regression, SVM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Comparing metrics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Accuracy, ROC, AUC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Conclusions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10 </a:t>
            </a:r>
            <a:r>
              <a:rPr lang="en" sz="1400"/>
              <a:t>features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9 continuous, 1 categorical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1 </a:t>
            </a:r>
            <a:r>
              <a:rPr lang="en" sz="1400"/>
              <a:t>target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lang="en" sz="1400">
                <a:solidFill>
                  <a:srgbClr val="999999"/>
                </a:solidFill>
              </a:rPr>
              <a:t>Liver cirrhosis diagnosis, </a:t>
            </a:r>
            <a:r>
              <a:rPr lang="en" sz="1400">
                <a:solidFill>
                  <a:srgbClr val="E69138"/>
                </a:solidFill>
              </a:rPr>
              <a:t>positive </a:t>
            </a:r>
            <a:r>
              <a:rPr lang="en" sz="1400">
                <a:solidFill>
                  <a:srgbClr val="999999"/>
                </a:solidFill>
              </a:rPr>
              <a:t>or </a:t>
            </a:r>
            <a:r>
              <a:rPr lang="en" sz="1400">
                <a:solidFill>
                  <a:srgbClr val="A64D79"/>
                </a:solidFill>
              </a:rPr>
              <a:t>negative</a:t>
            </a:r>
            <a:endParaRPr sz="14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578 </a:t>
            </a:r>
            <a:r>
              <a:rPr lang="en" sz="1400"/>
              <a:t>instances/rows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D</a:t>
            </a:r>
            <a:r>
              <a:rPr lang="en">
                <a:solidFill>
                  <a:srgbClr val="45818E"/>
                </a:solidFill>
              </a:rPr>
              <a:t>ataset overview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Continuous features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b="1" lang="en" sz="1400">
                <a:solidFill>
                  <a:srgbClr val="999999"/>
                </a:solidFill>
              </a:rPr>
              <a:t>Age</a:t>
            </a:r>
            <a:r>
              <a:rPr lang="en" sz="1400">
                <a:solidFill>
                  <a:srgbClr val="999999"/>
                </a:solidFill>
              </a:rPr>
              <a:t>, Total bilirubin, </a:t>
            </a:r>
            <a:r>
              <a:rPr b="1" lang="en" sz="1400">
                <a:solidFill>
                  <a:srgbClr val="999999"/>
                </a:solidFill>
              </a:rPr>
              <a:t>Direct bilirubin</a:t>
            </a:r>
            <a:r>
              <a:rPr lang="en" sz="1400">
                <a:solidFill>
                  <a:srgbClr val="999999"/>
                </a:solidFill>
              </a:rPr>
              <a:t>, </a:t>
            </a:r>
            <a:r>
              <a:rPr b="1" lang="en" sz="1400">
                <a:solidFill>
                  <a:srgbClr val="999999"/>
                </a:solidFill>
              </a:rPr>
              <a:t>Alkaline phosphatase</a:t>
            </a:r>
            <a:r>
              <a:rPr lang="en" sz="1400">
                <a:solidFill>
                  <a:srgbClr val="999999"/>
                </a:solidFill>
              </a:rPr>
              <a:t>, </a:t>
            </a:r>
            <a:r>
              <a:rPr b="1" lang="en" sz="1400">
                <a:solidFill>
                  <a:srgbClr val="999999"/>
                </a:solidFill>
              </a:rPr>
              <a:t>Alamine Aminotransferase</a:t>
            </a:r>
            <a:r>
              <a:rPr lang="en" sz="1400">
                <a:solidFill>
                  <a:srgbClr val="999999"/>
                </a:solidFill>
              </a:rPr>
              <a:t>, Aspartate Aminotransferase, Total proteins, </a:t>
            </a:r>
            <a:r>
              <a:rPr b="1" lang="en" sz="1400">
                <a:solidFill>
                  <a:srgbClr val="999999"/>
                </a:solidFill>
              </a:rPr>
              <a:t>Albumin, Albumin &amp; Globulin Ratio</a:t>
            </a:r>
            <a:endParaRPr b="1"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Categorical feature </a:t>
            </a:r>
            <a:r>
              <a:rPr b="1" lang="en" sz="1400"/>
              <a:t>-&gt;</a:t>
            </a:r>
            <a:r>
              <a:rPr lang="en" sz="1400"/>
              <a:t> </a:t>
            </a:r>
            <a:r>
              <a:rPr b="1" lang="en" sz="1400">
                <a:solidFill>
                  <a:srgbClr val="999999"/>
                </a:solidFill>
              </a:rPr>
              <a:t>Gender</a:t>
            </a:r>
            <a:endParaRPr b="1"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AA84F"/>
                </a:solidFill>
              </a:rPr>
              <a:t>Target </a:t>
            </a:r>
            <a:r>
              <a:rPr b="1" lang="en" sz="1400">
                <a:solidFill>
                  <a:srgbClr val="6AA84F"/>
                </a:solidFill>
              </a:rPr>
              <a:t>-&gt;</a:t>
            </a:r>
            <a:r>
              <a:rPr b="1" lang="en" sz="1400">
                <a:solidFill>
                  <a:srgbClr val="93C47D"/>
                </a:solidFill>
              </a:rPr>
              <a:t> </a:t>
            </a:r>
            <a:r>
              <a:rPr lang="en" sz="1400">
                <a:solidFill>
                  <a:srgbClr val="93C47D"/>
                </a:solidFill>
              </a:rPr>
              <a:t>Selector</a:t>
            </a:r>
            <a:endParaRPr sz="14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Dataset overview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45300"/>
            <a:ext cx="9007175" cy="26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Age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4 to 90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Total bilirubin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0.4 to 75.0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05676" cy="2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Direct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bilirubin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0.1 to 19.7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05699" cy="2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Methodology </a:t>
            </a:r>
            <a:r>
              <a:rPr b="1" lang="en">
                <a:solidFill>
                  <a:srgbClr val="3D85C6"/>
                </a:solidFill>
              </a:rPr>
              <a:t>/ </a:t>
            </a:r>
            <a:r>
              <a:rPr lang="en">
                <a:solidFill>
                  <a:srgbClr val="3D85C6"/>
                </a:solidFill>
              </a:rPr>
              <a:t>Execution plan: </a:t>
            </a:r>
            <a:r>
              <a:rPr lang="en">
                <a:solidFill>
                  <a:srgbClr val="45818E"/>
                </a:solidFill>
              </a:rPr>
              <a:t>Univariate analysis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246972" y="4663225"/>
            <a:ext cx="77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1181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Alkaline phosphatase </a:t>
            </a: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-&gt;</a:t>
            </a: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63.0</a:t>
            </a:r>
            <a:r>
              <a:rPr lang="en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 to 2110.1</a:t>
            </a:r>
            <a:endParaRPr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4025"/>
            <a:ext cx="9005699" cy="2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