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Lst>
  <p:sldSz cx="9144000" cy="5143500"/>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B5403E0-DBA2-472D-B42A-28A8DA74AA83}">
  <a:tblStyle styleId="{BB5403E0-DBA2-472D-B42A-28A8DA74AA83}" styleName="Table_0">
    <a:wholeTbl>
      <a:tcTxStyle>
        <a:srgbClr val="000000"/>
      </a:tcTxStyle>
      <a:tcStyle>
        <a:tcBdr>
          <a:left>
            <a:ln w="9525">
              <a:solidFill>
                <a:srgbClr val="9E9E9E"/>
              </a:solidFill>
            </a:ln>
          </a:left>
          <a:right>
            <a:ln w="9525">
              <a:solidFill>
                <a:srgbClr val="9E9E9E"/>
              </a:solidFill>
            </a:ln>
          </a:right>
          <a:top>
            <a:ln w="9525">
              <a:solidFill>
                <a:srgbClr val="9E9E9E"/>
              </a:solidFill>
            </a:ln>
          </a:top>
          <a:bottom>
            <a:ln w="9525">
              <a:solidFill>
                <a:srgbClr val="9E9E9E"/>
              </a:solidFill>
            </a:ln>
          </a:bottom>
          <a:insideH>
            <a:ln w="9525">
              <a:solidFill>
                <a:srgbClr val="9E9E9E"/>
              </a:solidFill>
            </a:ln>
          </a:insideH>
          <a:insideV>
            <a:ln w="9525">
              <a:solidFill>
                <a:srgbClr val="9E9E9E"/>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10" name="Google Shape;10;p2"/>
          <p:cNvSpPr txBox="1"/>
          <p:nvPr>
            <p:ph type="ctrTitle"/>
          </p:nvPr>
        </p:nvSpPr>
        <p:spPr bwMode="auto">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11" name="Google Shape;11;p2"/>
          <p:cNvSpPr txBox="1"/>
          <p:nvPr>
            <p:ph type="subTitle" idx="1"/>
          </p:nvPr>
        </p:nvSpPr>
        <p:spPr bwMode="auto">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12" name="Google Shape;12;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
        <p:nvSpPr>
          <p:cNvPr id="13" name="Google Shape;13;p2"/>
          <p:cNvSpPr/>
          <p:nvPr/>
        </p:nvSpPr>
        <p:spPr bwMode="auto">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4" name="Google Shape;14;p2"/>
          <p:cNvPicPr/>
          <p:nvPr/>
        </p:nvPicPr>
        <p:blipFill>
          <a:blip r:embed="rId2">
            <a:alphaModFix/>
          </a:blip>
          <a:stretch/>
        </p:blipFill>
        <p:spPr bwMode="auto">
          <a:xfrm>
            <a:off x="7402674"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47" name="Google Shape;47;p11"/>
          <p:cNvSpPr txBox="1"/>
          <p:nvPr>
            <p:ph type="title" hasCustomPrompt="1"/>
          </p:nvPr>
        </p:nvSpPr>
        <p:spPr bwMode="auto">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48" name="Google Shape;48;p11"/>
          <p:cNvSpPr txBox="1"/>
          <p:nvPr>
            <p:ph type="body" idx="1"/>
          </p:nvPr>
        </p:nvSpPr>
        <p:spPr bwMode="auto">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a:defRPr/>
            </a:pPr>
            <a:endParaRPr/>
          </a:p>
        </p:txBody>
      </p:sp>
      <p:sp>
        <p:nvSpPr>
          <p:cNvPr id="49" name="Google Shape;49;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
        <p:nvSpPr>
          <p:cNvPr id="51" name="Google Shape;51;p1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16" name="Google Shape;16;p3"/>
          <p:cNvSpPr txBox="1"/>
          <p:nvPr>
            <p:ph type="title"/>
          </p:nvPr>
        </p:nvSpPr>
        <p:spPr bwMode="auto">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7" name="Google Shape;17;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19" name="Google Shape;19;p4"/>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0" name="Google Shape;20;p4"/>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a:defRPr/>
            </a:pPr>
            <a:endParaRPr/>
          </a:p>
        </p:txBody>
      </p:sp>
      <p:pic>
        <p:nvPicPr>
          <p:cNvPr id="21" name="Google Shape;21;p4"/>
          <p:cNvPicPr/>
          <p:nvPr/>
        </p:nvPicPr>
        <p:blipFill>
          <a:blip r:embed="rId2">
            <a:alphaModFix/>
          </a:blip>
          <a:stretch/>
        </p:blipFill>
        <p:spPr bwMode="auto">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23" name="Google Shape;23;p5"/>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4" name="Google Shape;24;p5"/>
          <p:cNvSpPr txBox="1"/>
          <p:nvPr>
            <p:ph type="body" idx="1"/>
          </p:nvPr>
        </p:nvSpPr>
        <p:spPr bwMode="auto">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25" name="Google Shape;25;p5"/>
          <p:cNvSpPr txBox="1"/>
          <p:nvPr>
            <p:ph type="body" idx="2"/>
          </p:nvPr>
        </p:nvSpPr>
        <p:spPr bwMode="auto">
          <a:xfrm>
            <a:off x="4832399"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26" name="Google Shape;26;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28" name="Google Shape;28;p6"/>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9" name="Google Shape;29;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31" name="Google Shape;31;p7"/>
          <p:cNvSpPr txBox="1"/>
          <p:nvPr>
            <p:ph type="title"/>
          </p:nvPr>
        </p:nvSpPr>
        <p:spPr bwMode="auto">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32" name="Google Shape;32;p7"/>
          <p:cNvSpPr txBox="1"/>
          <p:nvPr>
            <p:ph type="body" idx="1"/>
          </p:nvPr>
        </p:nvSpPr>
        <p:spPr bwMode="auto">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33" name="Google Shape;33;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35" name="Google Shape;35;p8"/>
          <p:cNvSpPr txBox="1"/>
          <p:nvPr>
            <p:ph type="title"/>
          </p:nvPr>
        </p:nvSpPr>
        <p:spPr bwMode="auto">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
        <p:nvSpPr>
          <p:cNvPr id="36" name="Google Shape;36;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38" name="Google Shape;38;p9"/>
          <p:cNvSpPr/>
          <p:nvPr/>
        </p:nvSpPr>
        <p:spPr bwMode="auto">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 name="Google Shape;39;p9"/>
          <p:cNvSpPr txBox="1"/>
          <p:nvPr>
            <p:ph type="title"/>
          </p:nvPr>
        </p:nvSpPr>
        <p:spPr bwMode="auto">
          <a:xfrm>
            <a:off x="265500" y="1233175"/>
            <a:ext cx="4045199"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40" name="Google Shape;40;p9"/>
          <p:cNvSpPr txBox="1"/>
          <p:nvPr>
            <p:ph type="subTitle" idx="1"/>
          </p:nvPr>
        </p:nvSpPr>
        <p:spPr bwMode="auto">
          <a:xfrm>
            <a:off x="265500" y="2803075"/>
            <a:ext cx="4045199" cy="1235099"/>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41" name="Google Shape;41;p9"/>
          <p:cNvSpPr txBox="1"/>
          <p:nvPr>
            <p:ph type="body" idx="2"/>
          </p:nvPr>
        </p:nvSpPr>
        <p:spPr bwMode="auto">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a:defRPr/>
            </a:pPr>
            <a:endParaRPr/>
          </a:p>
        </p:txBody>
      </p:sp>
      <p:sp>
        <p:nvSpPr>
          <p:cNvPr id="42" name="Google Shape;42;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44" name="Google Shape;44;p10"/>
          <p:cNvSpPr txBox="1"/>
          <p:nvPr>
            <p:ph type="body" idx="1"/>
          </p:nvPr>
        </p:nvSpPr>
        <p:spPr bwMode="auto">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a:defRPr/>
            </a:pPr>
            <a:endParaRPr/>
          </a:p>
        </p:txBody>
      </p:sp>
      <p:sp>
        <p:nvSpPr>
          <p:cNvPr id="45" name="Google Shape;45;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rgbClr val="F1F1F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defRPr>
            </a:lvl9pPr>
          </a:lstStyle>
          <a:p>
            <a:pPr>
              <a:defRPr/>
            </a:pPr>
            <a:endParaRPr/>
          </a:p>
        </p:txBody>
      </p:sp>
      <p:sp>
        <p:nvSpPr>
          <p:cNvPr id="7" name="Google Shape;7;p1"/>
          <p:cNvSpPr txBox="1"/>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4999"/>
              </a:lnSpc>
              <a:spcBef>
                <a:spcPts val="0"/>
              </a:spcBef>
              <a:spcAft>
                <a:spcPts val="0"/>
              </a:spcAft>
              <a:buClr>
                <a:schemeClr val="dk1"/>
              </a:buClr>
              <a:buSzPts val="1800"/>
              <a:buFont typeface="Georgia"/>
              <a:buChar char="●"/>
              <a:defRPr sz="1800">
                <a:solidFill>
                  <a:schemeClr val="dk1"/>
                </a:solidFill>
                <a:latin typeface="Georgia"/>
                <a:ea typeface="Georgia"/>
                <a:cs typeface="Georgia"/>
              </a:defRPr>
            </a:lvl1pPr>
            <a:lvl2pPr marL="914400" lvl="1"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2pPr>
            <a:lvl3pPr marL="1371600" lvl="2"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3pPr>
            <a:lvl4pPr marL="1828800" lvl="3"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4pPr>
            <a:lvl5pPr marL="2286000" lvl="4"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5pPr>
            <a:lvl6pPr marL="2743200" lvl="5"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6pPr>
            <a:lvl7pPr marL="3200400" lvl="6"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7pPr>
            <a:lvl8pPr marL="3657600" lvl="7"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8pPr>
            <a:lvl9pPr marL="4114800" lvl="8"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a:spcBef>
                <a:spcPts val="0"/>
              </a:spcBef>
              <a:spcAft>
                <a:spcPts val="0"/>
              </a:spcAft>
              <a:buNone/>
              <a:defRPr/>
            </a:pPr>
            <a:fld id="{00000000-1234-1234-1234-123412341234}" type="slidenum">
              <a:rPr lang="en-GB"/>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www.bcg.com/publications/2013/innovation-strategic-planning-building-new-boxe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 name="Google Shape;56;p13"/>
          <p:cNvSpPr txBox="1"/>
          <p:nvPr>
            <p:ph type="ctrTitle"/>
          </p:nvPr>
        </p:nvSpPr>
        <p:spPr bwMode="auto">
          <a:xfrm>
            <a:off x="387900" y="2140100"/>
            <a:ext cx="5143200" cy="2052600"/>
          </a:xfrm>
          <a:prstGeom prst="rect">
            <a:avLst/>
          </a:prstGeom>
        </p:spPr>
        <p:txBody>
          <a:bodyPr spcFirstLastPara="1" wrap="square" lIns="91425" tIns="91425" rIns="91425" bIns="91425" anchor="b" anchorCtr="0">
            <a:noAutofit/>
          </a:bodyPr>
          <a:lstStyle/>
          <a:p>
            <a:pPr marL="0" lvl="0" indent="0" algn="l">
              <a:spcBef>
                <a:spcPts val="0"/>
              </a:spcBef>
              <a:spcAft>
                <a:spcPts val="0"/>
              </a:spcAft>
              <a:buSzPts val="990"/>
              <a:buNone/>
              <a:defRPr/>
            </a:pPr>
            <a:r>
              <a:rPr lang="en-GB" sz="7100">
                <a:solidFill>
                  <a:srgbClr val="1A7A56"/>
                </a:solidFill>
                <a:latin typeface="Times New Roman"/>
                <a:ea typeface="Times New Roman"/>
                <a:cs typeface="Times New Roman"/>
              </a:rPr>
              <a:t>Building new </a:t>
            </a:r>
            <a:r>
              <a:rPr lang="en-GB" sz="7100">
                <a:solidFill>
                  <a:srgbClr val="1A7A56"/>
                </a:solidFill>
                <a:latin typeface="Times New Roman"/>
                <a:ea typeface="Times New Roman"/>
                <a:cs typeface="Times New Roman"/>
              </a:rPr>
              <a:t>b</a:t>
            </a:r>
            <a:r>
              <a:rPr lang="en-GB" sz="7100">
                <a:solidFill>
                  <a:srgbClr val="1A7A56"/>
                </a:solidFill>
                <a:latin typeface="Times New Roman"/>
                <a:ea typeface="Times New Roman"/>
                <a:cs typeface="Times New Roman"/>
              </a:rPr>
              <a:t>oxes</a:t>
            </a:r>
            <a:endParaRPr sz="7100">
              <a:solidFill>
                <a:srgbClr val="1A7A56"/>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 name="Google Shape;61;p14"/>
          <p:cNvSpPr txBox="1"/>
          <p:nvPr>
            <p:ph type="title"/>
          </p:nvPr>
        </p:nvSpPr>
        <p:spPr bwMode="auto">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Clr>
                <a:schemeClr val="dk1"/>
              </a:buClr>
              <a:buSzPct val="78571"/>
              <a:buFont typeface="Arial"/>
              <a:buNone/>
              <a:defRPr/>
            </a:pPr>
            <a:r>
              <a:rPr lang="en-GB"/>
              <a:t>We are going to discuss effective brainstorming. Start by reviewing this article on the BCG website:</a:t>
            </a:r>
            <a:endParaRPr sz="1400" b="0">
              <a:solidFill>
                <a:srgbClr val="000000"/>
              </a:solidFill>
            </a:endParaRPr>
          </a:p>
        </p:txBody>
      </p:sp>
      <p:grpSp>
        <p:nvGrpSpPr>
          <p:cNvPr id="62" name="Google Shape;62;p14"/>
          <p:cNvGrpSpPr/>
          <p:nvPr/>
        </p:nvGrpSpPr>
        <p:grpSpPr bwMode="auto">
          <a:xfrm>
            <a:off x="3043776" y="230500"/>
            <a:ext cx="6100226" cy="4577524"/>
            <a:chOff x="3357567" y="1322523"/>
            <a:chExt cx="4532114" cy="3400835"/>
          </a:xfrm>
        </p:grpSpPr>
        <p:pic>
          <p:nvPicPr>
            <p:cNvPr id="63" name="Google Shape;63;p14"/>
            <p:cNvPicPr/>
            <p:nvPr/>
          </p:nvPicPr>
          <p:blipFill>
            <a:blip r:embed="rId2">
              <a:alphaModFix/>
            </a:blip>
            <a:srcRect l="0" t="0" r="20873" b="0"/>
            <a:stretch/>
          </p:blipFill>
          <p:spPr bwMode="auto">
            <a:xfrm>
              <a:off x="3357567" y="1322523"/>
              <a:ext cx="4532114" cy="3400835"/>
            </a:xfrm>
            <a:prstGeom prst="rect">
              <a:avLst/>
            </a:prstGeom>
            <a:noFill/>
            <a:ln>
              <a:noFill/>
            </a:ln>
          </p:spPr>
        </p:pic>
        <p:pic>
          <p:nvPicPr>
            <p:cNvPr id="64" name="Google Shape;64;p14"/>
            <p:cNvPicPr/>
            <p:nvPr/>
          </p:nvPicPr>
          <p:blipFill>
            <a:blip r:embed="rId3">
              <a:alphaModFix/>
            </a:blip>
            <a:srcRect l="0" t="0" r="11939" b="0"/>
            <a:stretch/>
          </p:blipFill>
          <p:spPr bwMode="auto">
            <a:xfrm>
              <a:off x="4019696" y="1523934"/>
              <a:ext cx="3869983" cy="2746656"/>
            </a:xfrm>
            <a:prstGeom prst="rect">
              <a:avLst/>
            </a:prstGeom>
            <a:noFill/>
            <a:ln>
              <a:noFill/>
            </a:ln>
          </p:spPr>
        </p:pic>
      </p:grpSp>
      <p:sp>
        <p:nvSpPr>
          <p:cNvPr id="65" name="Google Shape;65;p14"/>
          <p:cNvSpPr txBox="1"/>
          <p:nvPr/>
        </p:nvSpPr>
        <p:spPr bwMode="auto">
          <a:xfrm>
            <a:off x="307500" y="3190250"/>
            <a:ext cx="3306600" cy="646500"/>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GB" sz="1500" u="sng">
                <a:solidFill>
                  <a:schemeClr val="hlink"/>
                </a:solidFill>
                <a:latin typeface="Georgia"/>
                <a:ea typeface="Georgia"/>
                <a:cs typeface="Georgia"/>
                <a:hlinkClick r:id="rId4" tooltip="https://www.bcg.com/publications/2013/innovation-strategic-planning-building-new-boxes"/>
              </a:rPr>
              <a:t>Building New Boxes: How to Run Brainstorming Sessions That Work</a:t>
            </a:r>
            <a:endParaRPr sz="1500">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 name="Google Shape;70;p15"/>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Clr>
                <a:schemeClr val="dk1"/>
              </a:buClr>
              <a:buSzPct val="39285"/>
              <a:buFont typeface="Arial"/>
              <a:buNone/>
              <a:defRPr/>
            </a:pPr>
            <a:r>
              <a:rPr lang="en-GB"/>
              <a:t>The article offers </a:t>
            </a:r>
            <a:r>
              <a:rPr lang="en-GB"/>
              <a:t>five suggestions to achieve real, valuable insights from brainstorming</a:t>
            </a:r>
            <a:endParaRPr/>
          </a:p>
          <a:p>
            <a:pPr marL="0" lvl="0" indent="0" algn="l">
              <a:spcBef>
                <a:spcPts val="0"/>
              </a:spcBef>
              <a:spcAft>
                <a:spcPts val="0"/>
              </a:spcAft>
              <a:buClr>
                <a:schemeClr val="dk1"/>
              </a:buClr>
              <a:buSzPct val="85344"/>
              <a:buFont typeface="Arial"/>
              <a:buNone/>
              <a:defRPr/>
            </a:pPr>
            <a:r>
              <a:rPr lang="en-GB" sz="1300" b="0">
                <a:solidFill>
                  <a:schemeClr val="dk1"/>
                </a:solidFill>
              </a:rPr>
              <a:t>We will focus on three of these in today’s task (as well as the brainstorming itself), highlighted in </a:t>
            </a:r>
            <a:r>
              <a:rPr lang="en-GB" sz="1300" b="0">
                <a:solidFill>
                  <a:schemeClr val="dk1"/>
                </a:solidFill>
                <a:highlight>
                  <a:srgbClr val="D9EAD3"/>
                </a:highlight>
              </a:rPr>
              <a:t>green</a:t>
            </a:r>
            <a:endParaRPr>
              <a:highlight>
                <a:srgbClr val="D9EAD3"/>
              </a:highlight>
            </a:endParaRPr>
          </a:p>
        </p:txBody>
      </p:sp>
      <p:grpSp>
        <p:nvGrpSpPr>
          <p:cNvPr id="71" name="Google Shape;71;p15"/>
          <p:cNvGrpSpPr/>
          <p:nvPr/>
        </p:nvGrpSpPr>
        <p:grpSpPr bwMode="auto">
          <a:xfrm>
            <a:off x="0" y="3094625"/>
            <a:ext cx="9144000" cy="2042981"/>
            <a:chOff x="2728163" y="1425773"/>
            <a:chExt cx="4854276" cy="1084558"/>
          </a:xfrm>
        </p:grpSpPr>
        <p:pic>
          <p:nvPicPr>
            <p:cNvPr id="72" name="Google Shape;72;p15"/>
            <p:cNvPicPr/>
            <p:nvPr/>
          </p:nvPicPr>
          <p:blipFill>
            <a:blip r:embed="rId2">
              <a:alphaModFix/>
            </a:blip>
            <a:srcRect l="7619" t="0" r="7626" b="68108"/>
            <a:stretch/>
          </p:blipFill>
          <p:spPr bwMode="auto">
            <a:xfrm>
              <a:off x="2728163" y="1425773"/>
              <a:ext cx="4854276" cy="1084555"/>
            </a:xfrm>
            <a:prstGeom prst="rect">
              <a:avLst/>
            </a:prstGeom>
            <a:noFill/>
            <a:ln>
              <a:noFill/>
            </a:ln>
          </p:spPr>
        </p:pic>
        <p:pic>
          <p:nvPicPr>
            <p:cNvPr id="73" name="Google Shape;73;p15"/>
            <p:cNvPicPr/>
            <p:nvPr/>
          </p:nvPicPr>
          <p:blipFill>
            <a:blip r:embed="rId3">
              <a:alphaModFix/>
            </a:blip>
            <a:srcRect l="0" t="14908" r="0" b="53139"/>
            <a:stretch/>
          </p:blipFill>
          <p:spPr bwMode="auto">
            <a:xfrm>
              <a:off x="2943678" y="1632695"/>
              <a:ext cx="4414807" cy="877635"/>
            </a:xfrm>
            <a:prstGeom prst="rect">
              <a:avLst/>
            </a:prstGeom>
            <a:noFill/>
            <a:ln>
              <a:noFill/>
            </a:ln>
          </p:spPr>
        </p:pic>
      </p:grpSp>
      <p:sp>
        <p:nvSpPr>
          <p:cNvPr id="74" name="Google Shape;74;p15"/>
          <p:cNvSpPr/>
          <p:nvPr/>
        </p:nvSpPr>
        <p:spPr bwMode="auto">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75" name="Google Shape;75;p15"/>
          <p:cNvPicPr/>
          <p:nvPr/>
        </p:nvPicPr>
        <p:blipFill>
          <a:blip r:embed="rId4">
            <a:alphaModFix/>
          </a:blip>
          <a:stretch/>
        </p:blipFill>
        <p:spPr bwMode="auto">
          <a:xfrm>
            <a:off x="8543075" y="4838625"/>
            <a:ext cx="501600" cy="203025"/>
          </a:xfrm>
          <a:prstGeom prst="rect">
            <a:avLst/>
          </a:prstGeom>
          <a:noFill/>
          <a:ln>
            <a:noFill/>
          </a:ln>
        </p:spPr>
      </p:pic>
      <p:sp>
        <p:nvSpPr>
          <p:cNvPr id="76" name="Google Shape;76;p15"/>
          <p:cNvSpPr/>
          <p:nvPr/>
        </p:nvSpPr>
        <p:spPr bwMode="auto">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defRPr/>
            </a:pPr>
            <a:r>
              <a:rPr lang="en-GB" sz="1600" b="1">
                <a:solidFill>
                  <a:srgbClr val="00754B"/>
                </a:solidFill>
                <a:latin typeface="Georgia"/>
                <a:ea typeface="Georgia"/>
                <a:cs typeface="Georgia"/>
              </a:rPr>
              <a:t>1. </a:t>
            </a:r>
            <a:endParaRPr sz="1600" b="1">
              <a:solidFill>
                <a:srgbClr val="00754B"/>
              </a:solidFill>
              <a:latin typeface="Georgia"/>
              <a:ea typeface="Georgia"/>
              <a:cs typeface="Georgia"/>
            </a:endParaRPr>
          </a:p>
          <a:p>
            <a:pPr marL="0" lvl="0" indent="0" algn="l">
              <a:spcBef>
                <a:spcPts val="0"/>
              </a:spcBef>
              <a:spcAft>
                <a:spcPts val="0"/>
              </a:spcAft>
              <a:buNone/>
              <a:defRPr/>
            </a:pPr>
            <a:r>
              <a:rPr lang="en-GB" sz="1100" b="1">
                <a:solidFill>
                  <a:schemeClr val="dk1"/>
                </a:solidFill>
                <a:latin typeface="Georgia"/>
                <a:ea typeface="Georgia"/>
                <a:cs typeface="Georgia"/>
              </a:rPr>
              <a:t>Frame the question effectively</a:t>
            </a:r>
            <a:endParaRPr b="1"/>
          </a:p>
        </p:txBody>
      </p:sp>
      <p:sp>
        <p:nvSpPr>
          <p:cNvPr id="77" name="Google Shape;77;p15"/>
          <p:cNvSpPr/>
          <p:nvPr/>
        </p:nvSpPr>
        <p:spPr bwMode="auto">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defRPr/>
            </a:pPr>
            <a:r>
              <a:rPr lang="en-GB" sz="1600" b="1">
                <a:solidFill>
                  <a:srgbClr val="00754B"/>
                </a:solidFill>
                <a:latin typeface="Georgia"/>
                <a:ea typeface="Georgia"/>
                <a:cs typeface="Georgia"/>
              </a:rPr>
              <a:t>2</a:t>
            </a:r>
            <a:r>
              <a:rPr lang="en-GB" sz="1600" b="1">
                <a:solidFill>
                  <a:srgbClr val="00754B"/>
                </a:solidFill>
                <a:latin typeface="Georgia"/>
                <a:ea typeface="Georgia"/>
                <a:cs typeface="Georgia"/>
              </a:rPr>
              <a:t>. </a:t>
            </a:r>
            <a:endParaRPr sz="1600" b="1">
              <a:solidFill>
                <a:srgbClr val="00754B"/>
              </a:solidFill>
              <a:latin typeface="Georgia"/>
              <a:ea typeface="Georgia"/>
              <a:cs typeface="Georgia"/>
            </a:endParaRPr>
          </a:p>
          <a:p>
            <a:pPr marL="0" lvl="0" indent="0" algn="l">
              <a:spcBef>
                <a:spcPts val="0"/>
              </a:spcBef>
              <a:spcAft>
                <a:spcPts val="0"/>
              </a:spcAft>
              <a:buNone/>
              <a:defRPr/>
            </a:pPr>
            <a:r>
              <a:rPr lang="en-GB" sz="1100" b="1">
                <a:solidFill>
                  <a:schemeClr val="dk1"/>
                </a:solidFill>
                <a:latin typeface="Georgia"/>
                <a:ea typeface="Georgia"/>
                <a:cs typeface="Georgia"/>
              </a:rPr>
              <a:t>Create creativity conditions</a:t>
            </a:r>
            <a:endParaRPr b="1"/>
          </a:p>
        </p:txBody>
      </p:sp>
      <p:sp>
        <p:nvSpPr>
          <p:cNvPr id="78" name="Google Shape;78;p15"/>
          <p:cNvSpPr/>
          <p:nvPr/>
        </p:nvSpPr>
        <p:spPr bwMode="auto">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defRPr/>
            </a:pPr>
            <a:r>
              <a:rPr lang="en-GB" sz="1600" b="1">
                <a:solidFill>
                  <a:srgbClr val="00754B"/>
                </a:solidFill>
                <a:latin typeface="Georgia"/>
                <a:ea typeface="Georgia"/>
                <a:cs typeface="Georgia"/>
              </a:rPr>
              <a:t>3</a:t>
            </a:r>
            <a:r>
              <a:rPr lang="en-GB" sz="1600" b="1">
                <a:solidFill>
                  <a:srgbClr val="00754B"/>
                </a:solidFill>
                <a:latin typeface="Georgia"/>
                <a:ea typeface="Georgia"/>
                <a:cs typeface="Georgia"/>
              </a:rPr>
              <a:t>. </a:t>
            </a:r>
            <a:endParaRPr sz="1600" b="1">
              <a:solidFill>
                <a:srgbClr val="00754B"/>
              </a:solidFill>
              <a:latin typeface="Georgia"/>
              <a:ea typeface="Georgia"/>
              <a:cs typeface="Georgia"/>
            </a:endParaRPr>
          </a:p>
          <a:p>
            <a:pPr marL="0" lvl="0" indent="0" algn="l">
              <a:spcBef>
                <a:spcPts val="0"/>
              </a:spcBef>
              <a:spcAft>
                <a:spcPts val="0"/>
              </a:spcAft>
              <a:buNone/>
              <a:defRPr/>
            </a:pPr>
            <a:r>
              <a:rPr lang="en-GB" sz="1100" b="1">
                <a:solidFill>
                  <a:schemeClr val="dk1"/>
                </a:solidFill>
                <a:latin typeface="Georgia"/>
                <a:ea typeface="Georgia"/>
                <a:cs typeface="Georgia"/>
              </a:rPr>
              <a:t>Reveal and doubt your boxes</a:t>
            </a:r>
            <a:endParaRPr b="1"/>
          </a:p>
        </p:txBody>
      </p:sp>
      <p:sp>
        <p:nvSpPr>
          <p:cNvPr id="79" name="Google Shape;79;p15"/>
          <p:cNvSpPr/>
          <p:nvPr/>
        </p:nvSpPr>
        <p:spPr bwMode="auto">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defRPr/>
            </a:pPr>
            <a:r>
              <a:rPr lang="en-GB" sz="1600" b="1">
                <a:solidFill>
                  <a:srgbClr val="00754B"/>
                </a:solidFill>
                <a:latin typeface="Georgia"/>
                <a:ea typeface="Georgia"/>
                <a:cs typeface="Georgia"/>
              </a:rPr>
              <a:t>4</a:t>
            </a:r>
            <a:r>
              <a:rPr lang="en-GB" sz="1600" b="1">
                <a:solidFill>
                  <a:srgbClr val="00754B"/>
                </a:solidFill>
                <a:latin typeface="Georgia"/>
                <a:ea typeface="Georgia"/>
                <a:cs typeface="Georgia"/>
              </a:rPr>
              <a:t>. </a:t>
            </a:r>
            <a:endParaRPr sz="1600" b="1">
              <a:solidFill>
                <a:srgbClr val="00754B"/>
              </a:solidFill>
              <a:latin typeface="Georgia"/>
              <a:ea typeface="Georgia"/>
              <a:cs typeface="Georgia"/>
            </a:endParaRPr>
          </a:p>
          <a:p>
            <a:pPr marL="0" lvl="0" indent="0" algn="l">
              <a:spcBef>
                <a:spcPts val="0"/>
              </a:spcBef>
              <a:spcAft>
                <a:spcPts val="0"/>
              </a:spcAft>
              <a:buNone/>
              <a:defRPr/>
            </a:pPr>
            <a:r>
              <a:rPr lang="en-GB" sz="1100" b="1">
                <a:solidFill>
                  <a:schemeClr val="dk1"/>
                </a:solidFill>
                <a:latin typeface="Georgia"/>
                <a:ea typeface="Georgia"/>
                <a:cs typeface="Georgia"/>
              </a:rPr>
              <a:t>Bring new boxes</a:t>
            </a:r>
            <a:endParaRPr b="1"/>
          </a:p>
        </p:txBody>
      </p:sp>
      <p:sp>
        <p:nvSpPr>
          <p:cNvPr id="80" name="Google Shape;80;p15"/>
          <p:cNvSpPr/>
          <p:nvPr/>
        </p:nvSpPr>
        <p:spPr bwMode="auto">
          <a:xfrm>
            <a:off x="7449924"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defRPr/>
            </a:pPr>
            <a:r>
              <a:rPr lang="en-GB" sz="1600" b="1">
                <a:solidFill>
                  <a:srgbClr val="00754B"/>
                </a:solidFill>
                <a:latin typeface="Georgia"/>
                <a:ea typeface="Georgia"/>
                <a:cs typeface="Georgia"/>
              </a:rPr>
              <a:t>5</a:t>
            </a:r>
            <a:r>
              <a:rPr lang="en-GB" sz="1600" b="1">
                <a:solidFill>
                  <a:srgbClr val="00754B"/>
                </a:solidFill>
                <a:latin typeface="Georgia"/>
                <a:ea typeface="Georgia"/>
                <a:cs typeface="Georgia"/>
              </a:rPr>
              <a:t>. </a:t>
            </a:r>
            <a:endParaRPr sz="1600" b="1">
              <a:solidFill>
                <a:srgbClr val="00754B"/>
              </a:solidFill>
              <a:latin typeface="Georgia"/>
              <a:ea typeface="Georgia"/>
              <a:cs typeface="Georgia"/>
            </a:endParaRPr>
          </a:p>
          <a:p>
            <a:pPr marL="0" lvl="0" indent="0" algn="l">
              <a:spcBef>
                <a:spcPts val="0"/>
              </a:spcBef>
              <a:spcAft>
                <a:spcPts val="0"/>
              </a:spcAft>
              <a:buNone/>
              <a:defRPr/>
            </a:pPr>
            <a:r>
              <a:rPr lang="en-GB" sz="1100" b="1">
                <a:solidFill>
                  <a:schemeClr val="dk1"/>
                </a:solidFill>
                <a:latin typeface="Georgia"/>
                <a:ea typeface="Georgia"/>
                <a:cs typeface="Georgia"/>
              </a:rPr>
              <a:t>Follow up</a:t>
            </a:r>
            <a:endParaRPr b="1"/>
          </a:p>
        </p:txBody>
      </p:sp>
      <p:sp>
        <p:nvSpPr>
          <p:cNvPr id="81" name="Google Shape;81;p15"/>
          <p:cNvSpPr/>
          <p:nvPr/>
        </p:nvSpPr>
        <p:spPr bwMode="auto">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a:spcBef>
                <a:spcPts val="0"/>
              </a:spcBef>
              <a:spcAft>
                <a:spcPts val="0"/>
              </a:spcAft>
              <a:buNone/>
              <a:defRPr/>
            </a:pPr>
            <a:r>
              <a:rPr lang="en-GB" sz="1100" b="1">
                <a:latin typeface="Georgia"/>
                <a:ea typeface="Georgia"/>
                <a:cs typeface="Georgia"/>
              </a:rPr>
              <a:t>Brainstorm</a:t>
            </a:r>
            <a:endParaRPr sz="1100" b="1">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6" name="Google Shape;86;p16"/>
          <p:cNvSpPr txBox="1"/>
          <p:nvPr>
            <p:ph type="title"/>
          </p:nvPr>
        </p:nvSpPr>
        <p:spPr bwMode="auto">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Your task</a:t>
            </a:r>
            <a:endParaRPr/>
          </a:p>
        </p:txBody>
      </p:sp>
      <p:sp>
        <p:nvSpPr>
          <p:cNvPr id="87" name="Google Shape;87;p16"/>
          <p:cNvSpPr txBox="1"/>
          <p:nvPr>
            <p:ph type="body" idx="1"/>
          </p:nvPr>
        </p:nvSpPr>
        <p:spPr bwMode="auto">
          <a:xfrm>
            <a:off x="311700" y="1152475"/>
            <a:ext cx="4968000" cy="34044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GB"/>
              <a:t>BCG has been brought in to help ClothingCo, a luxury clothing brand, grow their top line (i.e., increase revenue) after a period of declining sales.</a:t>
            </a:r>
            <a:endParaRPr/>
          </a:p>
          <a:p>
            <a:pPr marL="0" lvl="0" indent="0" algn="l">
              <a:spcBef>
                <a:spcPts val="1200"/>
              </a:spcBef>
              <a:spcAft>
                <a:spcPts val="0"/>
              </a:spcAft>
              <a:buNone/>
              <a:defRPr/>
            </a:pPr>
            <a:r>
              <a:rPr lang="en-GB"/>
              <a:t>The client is </a:t>
            </a:r>
            <a:r>
              <a:rPr lang="en-GB"/>
              <a:t>gearing up for the winter season. </a:t>
            </a:r>
            <a:r>
              <a:rPr lang="en-GB"/>
              <a:t>Imagine that you are a strategy consultant working on the project. </a:t>
            </a:r>
            <a:endParaRPr/>
          </a:p>
          <a:p>
            <a:pPr marL="0" lvl="0" indent="0" algn="l">
              <a:spcBef>
                <a:spcPts val="1200"/>
              </a:spcBef>
              <a:spcAft>
                <a:spcPts val="1200"/>
              </a:spcAft>
              <a:buNone/>
              <a:defRPr/>
            </a:pPr>
            <a:r>
              <a:rPr lang="en-GB"/>
              <a:t>You will enter your responses in the </a:t>
            </a:r>
            <a:r>
              <a:rPr lang="en-GB">
                <a:highlight>
                  <a:srgbClr val="D9EAD3"/>
                </a:highlight>
              </a:rPr>
              <a:t>green boxes</a:t>
            </a:r>
            <a:r>
              <a:rPr lang="en-GB"/>
              <a:t> throughout the remaining slides.</a:t>
            </a:r>
            <a:endParaRPr/>
          </a:p>
        </p:txBody>
      </p:sp>
      <p:pic>
        <p:nvPicPr>
          <p:cNvPr id="88" name="Google Shape;88;p16"/>
          <p:cNvPicPr/>
          <p:nvPr/>
        </p:nvPicPr>
        <p:blipFill>
          <a:blip r:embed="rId2">
            <a:alphaModFix/>
          </a:blip>
          <a:srcRect l="18694" t="0" r="28941" b="0"/>
          <a:stretch/>
        </p:blipFill>
        <p:spPr bwMode="auto">
          <a:xfrm>
            <a:off x="5393750" y="0"/>
            <a:ext cx="3750252" cy="47768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3" name="Google Shape;93;p17"/>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Frame the question effectively</a:t>
            </a:r>
            <a:endParaRPr/>
          </a:p>
        </p:txBody>
      </p:sp>
      <p:sp>
        <p:nvSpPr>
          <p:cNvPr id="94" name="Google Shape;94;p17"/>
          <p:cNvSpPr txBox="1"/>
          <p:nvPr>
            <p:ph type="body" idx="1"/>
          </p:nvPr>
        </p:nvSpPr>
        <p:spPr bwMode="auto">
          <a:xfrm>
            <a:off x="311700" y="1829625"/>
            <a:ext cx="5575500" cy="2053500"/>
          </a:xfrm>
          <a:prstGeom prst="rect">
            <a:avLst/>
          </a:prstGeom>
        </p:spPr>
        <p:txBody>
          <a:bodyPr spcFirstLastPara="1" wrap="square" lIns="91425" tIns="91425" rIns="91425" bIns="91425" anchor="t" anchorCtr="0">
            <a:normAutofit fontScale="85000" lnSpcReduction="20000"/>
          </a:bodyPr>
          <a:lstStyle/>
          <a:p>
            <a:pPr marL="0" lvl="0" indent="0" algn="l">
              <a:spcBef>
                <a:spcPts val="0"/>
              </a:spcBef>
              <a:spcAft>
                <a:spcPts val="0"/>
              </a:spcAft>
              <a:buNone/>
              <a:defRPr/>
            </a:pPr>
            <a:r>
              <a:rPr lang="en-GB" sz="2950" i="1"/>
              <a:t>“If I were given one hour to save the planet, I would spend fifty-nine minutes defining the problem and one minute resolving it.” </a:t>
            </a:r>
            <a:endParaRPr sz="2950" i="1"/>
          </a:p>
          <a:p>
            <a:pPr marL="0" lvl="0" indent="0" algn="r">
              <a:spcBef>
                <a:spcPts val="1200"/>
              </a:spcBef>
              <a:spcAft>
                <a:spcPts val="1200"/>
              </a:spcAft>
              <a:buNone/>
              <a:defRPr/>
            </a:pPr>
            <a:r>
              <a:rPr lang="en-GB" b="1"/>
              <a:t>–</a:t>
            </a:r>
            <a:r>
              <a:rPr lang="en-GB" b="1"/>
              <a:t> </a:t>
            </a:r>
            <a:r>
              <a:rPr lang="en-GB" b="1"/>
              <a:t>Albert Einstein</a:t>
            </a:r>
            <a:endParaRPr/>
          </a:p>
        </p:txBody>
      </p:sp>
      <p:sp>
        <p:nvSpPr>
          <p:cNvPr id="95" name="Google Shape;95;p17"/>
          <p:cNvSpPr/>
          <p:nvPr/>
        </p:nvSpPr>
        <p:spPr bwMode="auto">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en-GB" sz="1200" b="1">
                <a:solidFill>
                  <a:srgbClr val="00754B"/>
                </a:solidFill>
                <a:latin typeface="Georgia"/>
                <a:ea typeface="Georgia"/>
                <a:cs typeface="Georgia"/>
              </a:rPr>
              <a:t>Question to be reframed</a:t>
            </a:r>
            <a:endParaRPr sz="1200" b="1">
              <a:solidFill>
                <a:srgbClr val="00754B"/>
              </a:solidFill>
              <a:latin typeface="Georgia"/>
              <a:ea typeface="Georgia"/>
              <a:cs typeface="Georgia"/>
            </a:endParaRPr>
          </a:p>
          <a:p>
            <a:pPr marL="0" lvl="0" indent="0" algn="ctr">
              <a:spcBef>
                <a:spcPts val="0"/>
              </a:spcBef>
              <a:spcAft>
                <a:spcPts val="0"/>
              </a:spcAft>
              <a:buNone/>
              <a:defRPr/>
            </a:pPr>
            <a:r>
              <a:rPr lang="en-GB" sz="1200">
                <a:latin typeface="Georgia"/>
                <a:ea typeface="Georgia"/>
                <a:cs typeface="Georgia"/>
              </a:rPr>
              <a:t>How could we sell more outerwear this winter season?</a:t>
            </a:r>
            <a:endParaRPr sz="1200">
              <a:latin typeface="Georgia"/>
              <a:ea typeface="Georgia"/>
              <a:cs typeface="Georgia"/>
            </a:endParaRPr>
          </a:p>
          <a:p>
            <a:pPr marL="0" lvl="0" indent="0" algn="ctr">
              <a:spcBef>
                <a:spcPts val="0"/>
              </a:spcBef>
              <a:spcAft>
                <a:spcPts val="0"/>
              </a:spcAft>
              <a:buNone/>
              <a:defRPr/>
            </a:pPr>
            <a:endParaRPr sz="1200">
              <a:latin typeface="Georgia"/>
              <a:ea typeface="Georgia"/>
              <a:cs typeface="Georgia"/>
            </a:endParaRPr>
          </a:p>
          <a:p>
            <a:pPr marL="0" lvl="0" indent="0" algn="ctr">
              <a:spcBef>
                <a:spcPts val="0"/>
              </a:spcBef>
              <a:spcAft>
                <a:spcPts val="0"/>
              </a:spcAft>
              <a:buNone/>
              <a:defRPr/>
            </a:pPr>
            <a:r>
              <a:rPr lang="en-GB" sz="1200">
                <a:latin typeface="Georgia"/>
                <a:ea typeface="Georgia"/>
                <a:cs typeface="Georgia"/>
              </a:rPr>
              <a:t>–</a:t>
            </a:r>
            <a:endParaRPr sz="1200">
              <a:latin typeface="Georgia"/>
              <a:ea typeface="Georgia"/>
              <a:cs typeface="Georgia"/>
            </a:endParaRPr>
          </a:p>
          <a:p>
            <a:pPr marL="0" lvl="0" indent="0" algn="ctr">
              <a:spcBef>
                <a:spcPts val="0"/>
              </a:spcBef>
              <a:spcAft>
                <a:spcPts val="0"/>
              </a:spcAft>
              <a:buNone/>
              <a:defRPr/>
            </a:pPr>
            <a:endParaRPr sz="1200">
              <a:latin typeface="Georgia"/>
              <a:ea typeface="Georgia"/>
              <a:cs typeface="Georgia"/>
            </a:endParaRPr>
          </a:p>
          <a:p>
            <a:pPr marL="0" lvl="0" indent="0" algn="ctr">
              <a:spcBef>
                <a:spcPts val="0"/>
              </a:spcBef>
              <a:spcAft>
                <a:spcPts val="0"/>
              </a:spcAft>
              <a:buClr>
                <a:schemeClr val="dk1"/>
              </a:buClr>
              <a:buSzPts val="1100"/>
              <a:buFont typeface="Arial"/>
              <a:buNone/>
              <a:defRPr/>
            </a:pPr>
            <a:r>
              <a:rPr lang="en-GB" sz="1200" b="1">
                <a:solidFill>
                  <a:srgbClr val="00754B"/>
                </a:solidFill>
                <a:latin typeface="Georgia"/>
                <a:ea typeface="Georgia"/>
                <a:cs typeface="Georgia"/>
              </a:rPr>
              <a:t>Revised, effective questions:</a:t>
            </a:r>
            <a:endParaRPr sz="1200">
              <a:latin typeface="Georgia"/>
              <a:ea typeface="Georgia"/>
              <a:cs typeface="Georgia"/>
            </a:endParaRPr>
          </a:p>
          <a:p>
            <a:pPr marL="457200" lvl="0" indent="-304799" algn="ctr">
              <a:spcBef>
                <a:spcPts val="0"/>
              </a:spcBef>
              <a:spcAft>
                <a:spcPts val="0"/>
              </a:spcAft>
              <a:buClr>
                <a:schemeClr val="dk1"/>
              </a:buClr>
              <a:buSzPts val="1200"/>
              <a:buFont typeface="Georgia"/>
              <a:buAutoNum type="arabicPeriod"/>
              <a:defRPr/>
            </a:pPr>
            <a:r>
              <a:rPr lang="en-GB" sz="1200" b="0" i="0" u="none" strike="noStrike" cap="none" spc="0">
                <a:solidFill>
                  <a:schemeClr val="dk1"/>
                </a:solidFill>
                <a:latin typeface="Georgia"/>
                <a:ea typeface="Georgia"/>
                <a:cs typeface="Georgia"/>
              </a:rPr>
              <a:t>What are the first choice of different age group?</a:t>
            </a:r>
            <a:endParaRPr sz="1200">
              <a:solidFill>
                <a:schemeClr val="dk1"/>
              </a:solidFill>
              <a:latin typeface="Georgia"/>
              <a:ea typeface="Georgia"/>
              <a:cs typeface="Georgia"/>
            </a:endParaRPr>
          </a:p>
          <a:p>
            <a:pPr marL="457200" lvl="0" indent="-304800" algn="ctr">
              <a:spcBef>
                <a:spcPts val="0"/>
              </a:spcBef>
              <a:spcAft>
                <a:spcPts val="0"/>
              </a:spcAft>
              <a:buClr>
                <a:schemeClr val="dk1"/>
              </a:buClr>
              <a:buSzPts val="1200"/>
              <a:buFont typeface="Georgia"/>
              <a:buAutoNum type="arabicPeriod"/>
              <a:defRPr/>
            </a:pPr>
            <a:r>
              <a:rPr lang="en-GB" sz="1200">
                <a:solidFill>
                  <a:schemeClr val="dk1"/>
                </a:solidFill>
                <a:latin typeface="Georgia"/>
                <a:ea typeface="Georgia"/>
                <a:cs typeface="Georgia"/>
              </a:rPr>
              <a:t>What type of outerwear are in trend?</a:t>
            </a:r>
            <a:endParaRPr lang="en-GB" sz="1200">
              <a:solidFill>
                <a:schemeClr val="dk1"/>
              </a:solidFill>
              <a:latin typeface="Georgia"/>
              <a:ea typeface="Georgia"/>
              <a:cs typeface="Georgia"/>
            </a:endParaRPr>
          </a:p>
          <a:p>
            <a:pPr marL="457200" lvl="0" indent="-304799" algn="ctr">
              <a:spcBef>
                <a:spcPts val="0"/>
              </a:spcBef>
              <a:spcAft>
                <a:spcPts val="0"/>
              </a:spcAft>
              <a:buClr>
                <a:schemeClr val="dk1"/>
              </a:buClr>
              <a:buSzPts val="1200"/>
              <a:buFont typeface="Georgia"/>
              <a:buAutoNum type="arabicPeriod"/>
              <a:defRPr/>
            </a:pPr>
            <a:r>
              <a:rPr lang="en-GB" sz="1200">
                <a:solidFill>
                  <a:schemeClr val="dk1"/>
                </a:solidFill>
                <a:latin typeface="Georgia"/>
                <a:ea typeface="Georgia"/>
                <a:cs typeface="Georgia"/>
              </a:rPr>
              <a:t>What kind of creative changes we can do to attract our targeted </a:t>
            </a:r>
            <a:r>
              <a:rPr lang="en-GB" sz="1200" b="0" i="0" u="none" strike="noStrike" cap="none" spc="0">
                <a:solidFill>
                  <a:schemeClr val="dk1"/>
                </a:solidFill>
                <a:latin typeface="Georgia"/>
                <a:cs typeface="Georgia"/>
              </a:rPr>
              <a:t>audience</a:t>
            </a:r>
            <a:r>
              <a:rPr lang="en-GB" sz="1200">
                <a:solidFill>
                  <a:schemeClr val="dk1"/>
                </a:solidFill>
                <a:latin typeface="Georgia"/>
                <a:ea typeface="Georgia"/>
                <a:cs typeface="Georgia"/>
              </a:rPr>
              <a:t>?</a:t>
            </a:r>
            <a:endParaRPr lang="en-GB" sz="1200">
              <a:solidFill>
                <a:schemeClr val="dk1"/>
              </a:solidFill>
              <a:latin typeface="Georgia"/>
              <a:ea typeface="Georgia"/>
              <a:cs typeface="Georgia"/>
            </a:endParaRPr>
          </a:p>
          <a:p>
            <a:pPr marL="0" lvl="0" indent="0" algn="l">
              <a:spcBef>
                <a:spcPts val="0"/>
              </a:spcBef>
              <a:spcAft>
                <a:spcPts val="0"/>
              </a:spcAft>
              <a:buNone/>
              <a:defRPr/>
            </a:pPr>
            <a:endParaRPr sz="1200" b="1">
              <a:solidFill>
                <a:schemeClr val="dk1"/>
              </a:solidFill>
              <a:latin typeface="Georgia"/>
              <a:ea typeface="Georgia"/>
              <a:cs typeface="Georgia"/>
            </a:endParaRPr>
          </a:p>
          <a:p>
            <a:pPr marL="0" lvl="0" indent="0" algn="ctr">
              <a:spcBef>
                <a:spcPts val="0"/>
              </a:spcBef>
              <a:spcAft>
                <a:spcPts val="0"/>
              </a:spcAft>
              <a:buNone/>
              <a:defRPr/>
            </a:pPr>
            <a:r>
              <a:rPr lang="en-GB" sz="1200" b="1">
                <a:solidFill>
                  <a:schemeClr val="dk1"/>
                </a:solidFill>
                <a:latin typeface="Georgia"/>
                <a:ea typeface="Georgia"/>
                <a:cs typeface="Georgia"/>
              </a:rPr>
              <a:t>–</a:t>
            </a:r>
            <a:endParaRPr sz="1200" b="1">
              <a:solidFill>
                <a:schemeClr val="dk1"/>
              </a:solidFill>
              <a:latin typeface="Georgia"/>
              <a:ea typeface="Georgia"/>
              <a:cs typeface="Georgia"/>
            </a:endParaRPr>
          </a:p>
          <a:p>
            <a:pPr marL="0" lvl="0" indent="0" algn="l">
              <a:spcBef>
                <a:spcPts val="0"/>
              </a:spcBef>
              <a:spcAft>
                <a:spcPts val="0"/>
              </a:spcAft>
              <a:buNone/>
              <a:defRPr/>
            </a:pPr>
            <a:endParaRPr sz="1200" b="1">
              <a:solidFill>
                <a:schemeClr val="dk1"/>
              </a:solidFill>
              <a:latin typeface="Georgia"/>
              <a:ea typeface="Georgia"/>
              <a:cs typeface="Georgia"/>
            </a:endParaRPr>
          </a:p>
          <a:p>
            <a:pPr marL="0" lvl="0" indent="0" algn="l">
              <a:spcBef>
                <a:spcPts val="0"/>
              </a:spcBef>
              <a:spcAft>
                <a:spcPts val="0"/>
              </a:spcAft>
              <a:buClr>
                <a:schemeClr val="dk1"/>
              </a:buClr>
              <a:buSzPts val="1100"/>
              <a:buFont typeface="Arial"/>
              <a:buNone/>
              <a:defRPr/>
            </a:pPr>
            <a:r>
              <a:rPr lang="en-GB" sz="1200" b="1">
                <a:solidFill>
                  <a:schemeClr val="dk1"/>
                </a:solidFill>
                <a:latin typeface="Georgia"/>
                <a:ea typeface="Georgia"/>
                <a:cs typeface="Georgia"/>
              </a:rPr>
              <a:t>Remember: </a:t>
            </a:r>
            <a:r>
              <a:rPr lang="en-GB" sz="1200">
                <a:solidFill>
                  <a:schemeClr val="dk1"/>
                </a:solidFill>
                <a:latin typeface="Georgia"/>
                <a:ea typeface="Georgia"/>
                <a:cs typeface="Georgia"/>
              </a:rPr>
              <a:t>A good question for brainstorming will be narrow and concrete, so that people feel they know how to begin answering it. </a:t>
            </a:r>
            <a:endParaRPr sz="1200">
              <a:solidFill>
                <a:schemeClr val="dk1"/>
              </a:solidFill>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0" name="Google Shape;100;p18"/>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Reveal and doubt your boxes</a:t>
            </a:r>
            <a:endParaRPr/>
          </a:p>
        </p:txBody>
      </p:sp>
      <p:sp>
        <p:nvSpPr>
          <p:cNvPr id="101" name="Google Shape;101;p18"/>
          <p:cNvSpPr txBox="1"/>
          <p:nvPr>
            <p:ph type="body" idx="1"/>
          </p:nvPr>
        </p:nvSpPr>
        <p:spPr bwMode="auto">
          <a:xfrm>
            <a:off x="311700" y="1152475"/>
            <a:ext cx="5638500" cy="34164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GB"/>
              <a:t>T</a:t>
            </a:r>
            <a:r>
              <a:rPr lang="en-GB"/>
              <a:t>he first step in the creative process entails identifying and doubting one’s current boxes and determining which ones require re-evaluation or replacement. </a:t>
            </a:r>
            <a:endParaRPr/>
          </a:p>
          <a:p>
            <a:pPr marL="0" lvl="0" indent="0" algn="l">
              <a:spcBef>
                <a:spcPts val="1200"/>
              </a:spcBef>
              <a:spcAft>
                <a:spcPts val="1200"/>
              </a:spcAft>
              <a:buNone/>
              <a:defRPr/>
            </a:pPr>
            <a:r>
              <a:rPr lang="en-GB"/>
              <a:t>Make a short list of the shared beliefs and assumptions that likely prevail in ClothingCo. Determine which are still relevant and which need to be redefined.</a:t>
            </a:r>
            <a:endParaRPr/>
          </a:p>
        </p:txBody>
      </p:sp>
      <p:sp>
        <p:nvSpPr>
          <p:cNvPr id="102" name="Google Shape;102;p18"/>
          <p:cNvSpPr/>
          <p:nvPr/>
        </p:nvSpPr>
        <p:spPr bwMode="auto">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defRPr/>
            </a:pPr>
            <a:r>
              <a:rPr lang="en-GB" sz="1200" b="1" i="1">
                <a:solidFill>
                  <a:schemeClr val="dk1"/>
                </a:solidFill>
                <a:latin typeface="Georgia"/>
                <a:ea typeface="Georgia"/>
                <a:cs typeface="Georgia"/>
              </a:rPr>
              <a:t>In this fictional scenario, make assumptions that seem reasonable</a:t>
            </a:r>
            <a:endParaRPr sz="1200" b="1" i="1">
              <a:solidFill>
                <a:schemeClr val="dk1"/>
              </a:solidFill>
              <a:latin typeface="Georgia"/>
              <a:ea typeface="Georgia"/>
              <a:cs typeface="Georgia"/>
            </a:endParaRPr>
          </a:p>
          <a:p>
            <a:pPr marL="0" lvl="0" indent="0" algn="ctr">
              <a:spcBef>
                <a:spcPts val="0"/>
              </a:spcBef>
              <a:spcAft>
                <a:spcPts val="0"/>
              </a:spcAft>
              <a:buClr>
                <a:schemeClr val="dk1"/>
              </a:buClr>
              <a:buSzPts val="1100"/>
              <a:buFont typeface="Arial"/>
              <a:buNone/>
              <a:defRPr/>
            </a:pPr>
            <a:endParaRPr sz="1200" b="1">
              <a:solidFill>
                <a:schemeClr val="dk1"/>
              </a:solidFill>
              <a:latin typeface="Georgia"/>
              <a:ea typeface="Georgia"/>
              <a:cs typeface="Georgia"/>
            </a:endParaRPr>
          </a:p>
          <a:p>
            <a:pPr marL="0" lvl="0" indent="0" algn="ctr">
              <a:spcBef>
                <a:spcPts val="0"/>
              </a:spcBef>
              <a:spcAft>
                <a:spcPts val="0"/>
              </a:spcAft>
              <a:buClr>
                <a:schemeClr val="dk1"/>
              </a:buClr>
              <a:buSzPts val="1100"/>
              <a:buFont typeface="Arial"/>
              <a:buNone/>
              <a:defRPr/>
            </a:pPr>
            <a:r>
              <a:rPr lang="en-GB" sz="1200" b="1">
                <a:solidFill>
                  <a:schemeClr val="dk1"/>
                </a:solidFill>
                <a:latin typeface="Georgia"/>
                <a:ea typeface="Georgia"/>
                <a:cs typeface="Georgia"/>
              </a:rPr>
              <a:t>–</a:t>
            </a:r>
            <a:endParaRPr sz="1200" b="1">
              <a:solidFill>
                <a:schemeClr val="dk1"/>
              </a:solidFill>
              <a:latin typeface="Georgia"/>
              <a:ea typeface="Georgia"/>
              <a:cs typeface="Georgia"/>
            </a:endParaRPr>
          </a:p>
          <a:p>
            <a:pPr marL="0" lvl="0" indent="0" algn="ctr">
              <a:spcBef>
                <a:spcPts val="0"/>
              </a:spcBef>
              <a:spcAft>
                <a:spcPts val="0"/>
              </a:spcAft>
              <a:buClr>
                <a:schemeClr val="dk1"/>
              </a:buClr>
              <a:buSzPts val="1100"/>
              <a:buFont typeface="Arial"/>
              <a:buNone/>
              <a:defRPr/>
            </a:pPr>
            <a:endParaRPr sz="1200" b="1">
              <a:solidFill>
                <a:srgbClr val="00754B"/>
              </a:solidFill>
              <a:latin typeface="Georgia"/>
              <a:ea typeface="Georgia"/>
              <a:cs typeface="Georgia"/>
            </a:endParaRPr>
          </a:p>
          <a:p>
            <a:pPr marL="0" lvl="0" indent="0" algn="ctr">
              <a:spcBef>
                <a:spcPts val="0"/>
              </a:spcBef>
              <a:spcAft>
                <a:spcPts val="0"/>
              </a:spcAft>
              <a:buClr>
                <a:schemeClr val="dk1"/>
              </a:buClr>
              <a:buSzPts val="1100"/>
              <a:buFont typeface="Arial"/>
              <a:buNone/>
              <a:defRPr/>
            </a:pPr>
            <a:r>
              <a:rPr lang="en-GB" sz="1200" b="1">
                <a:solidFill>
                  <a:srgbClr val="00754B"/>
                </a:solidFill>
                <a:latin typeface="Georgia"/>
                <a:ea typeface="Georgia"/>
                <a:cs typeface="Georgia"/>
              </a:rPr>
              <a:t>What boxes currently exist that are still relevant?</a:t>
            </a:r>
            <a:endParaRPr sz="1200" b="1">
              <a:solidFill>
                <a:srgbClr val="00754B"/>
              </a:solidFill>
              <a:latin typeface="Georgia"/>
              <a:ea typeface="Georgia"/>
              <a:cs typeface="Georgia"/>
            </a:endParaRPr>
          </a:p>
          <a:p>
            <a:pPr marL="0" lvl="0" indent="0" algn="l">
              <a:spcBef>
                <a:spcPts val="0"/>
              </a:spcBef>
              <a:spcAft>
                <a:spcPts val="0"/>
              </a:spcAft>
              <a:buClr>
                <a:schemeClr val="dk1"/>
              </a:buClr>
              <a:buSzPts val="1100"/>
              <a:buFont typeface="Arial"/>
              <a:buNone/>
              <a:defRPr/>
            </a:pPr>
            <a:endParaRPr sz="1200">
              <a:solidFill>
                <a:schemeClr val="dk1"/>
              </a:solidFill>
              <a:latin typeface="Georgia"/>
              <a:ea typeface="Georgia"/>
              <a:cs typeface="Georgia"/>
            </a:endParaRPr>
          </a:p>
          <a:p>
            <a:pPr marL="457200" lvl="0" indent="-304800" algn="l">
              <a:spcBef>
                <a:spcPts val="0"/>
              </a:spcBef>
              <a:spcAft>
                <a:spcPts val="0"/>
              </a:spcAft>
              <a:buClr>
                <a:schemeClr val="dk1"/>
              </a:buClr>
              <a:buSzPts val="1200"/>
              <a:buFont typeface="Georgia"/>
              <a:buAutoNum type="arabicPeriod"/>
              <a:defRPr/>
            </a:pPr>
            <a:r>
              <a:rPr sz="1200">
                <a:solidFill>
                  <a:schemeClr val="dk1"/>
                </a:solidFill>
                <a:latin typeface="Georgia"/>
                <a:ea typeface="Georgia"/>
                <a:cs typeface="Georgia"/>
              </a:rPr>
              <a:t>Quality of fabric</a:t>
            </a:r>
            <a:endParaRPr sz="1200">
              <a:solidFill>
                <a:schemeClr val="dk1"/>
              </a:solidFill>
              <a:latin typeface="Georgia"/>
              <a:ea typeface="Georgia"/>
              <a:cs typeface="Georgia"/>
            </a:endParaRPr>
          </a:p>
          <a:p>
            <a:pPr marL="457200" lvl="0" indent="-304799" algn="l">
              <a:spcBef>
                <a:spcPts val="0"/>
              </a:spcBef>
              <a:spcAft>
                <a:spcPts val="0"/>
              </a:spcAft>
              <a:buClr>
                <a:schemeClr val="dk1"/>
              </a:buClr>
              <a:buSzPts val="1200"/>
              <a:buFont typeface="Georgia"/>
              <a:buAutoNum type="arabicPeriod"/>
              <a:defRPr/>
            </a:pPr>
            <a:r>
              <a:rPr sz="1200">
                <a:solidFill>
                  <a:schemeClr val="dk1"/>
                </a:solidFill>
                <a:latin typeface="Georgia"/>
                <a:ea typeface="Georgia"/>
                <a:cs typeface="Georgia"/>
              </a:rPr>
              <a:t>Categories for every age groups</a:t>
            </a:r>
            <a:endParaRPr sz="1200">
              <a:solidFill>
                <a:schemeClr val="dk1"/>
              </a:solidFill>
              <a:latin typeface="Georgia"/>
              <a:ea typeface="Georgia"/>
              <a:cs typeface="Georgia"/>
            </a:endParaRPr>
          </a:p>
          <a:p>
            <a:pPr marL="0" lvl="0" indent="0" algn="l">
              <a:spcBef>
                <a:spcPts val="0"/>
              </a:spcBef>
              <a:spcAft>
                <a:spcPts val="0"/>
              </a:spcAft>
              <a:buNone/>
              <a:defRPr/>
            </a:pPr>
            <a:endParaRPr sz="1200">
              <a:solidFill>
                <a:schemeClr val="dk1"/>
              </a:solidFill>
              <a:latin typeface="Georgia"/>
              <a:ea typeface="Georgia"/>
              <a:cs typeface="Georgia"/>
            </a:endParaRPr>
          </a:p>
          <a:p>
            <a:pPr marL="0" lvl="0" indent="0" algn="ctr">
              <a:spcBef>
                <a:spcPts val="0"/>
              </a:spcBef>
              <a:spcAft>
                <a:spcPts val="0"/>
              </a:spcAft>
              <a:buNone/>
              <a:defRPr/>
            </a:pPr>
            <a:r>
              <a:rPr lang="en-GB" sz="1200">
                <a:solidFill>
                  <a:schemeClr val="dk1"/>
                </a:solidFill>
                <a:latin typeface="Georgia"/>
                <a:ea typeface="Georgia"/>
                <a:cs typeface="Georgia"/>
              </a:rPr>
              <a:t>–</a:t>
            </a:r>
            <a:endParaRPr sz="1200">
              <a:solidFill>
                <a:schemeClr val="dk1"/>
              </a:solidFill>
              <a:latin typeface="Georgia"/>
              <a:ea typeface="Georgia"/>
              <a:cs typeface="Georgia"/>
            </a:endParaRPr>
          </a:p>
          <a:p>
            <a:pPr marL="0" lvl="0" indent="0" algn="ctr">
              <a:spcBef>
                <a:spcPts val="0"/>
              </a:spcBef>
              <a:spcAft>
                <a:spcPts val="0"/>
              </a:spcAft>
              <a:buNone/>
              <a:defRPr/>
            </a:pPr>
            <a:endParaRPr sz="1200" b="1">
              <a:solidFill>
                <a:srgbClr val="00754B"/>
              </a:solidFill>
              <a:latin typeface="Georgia"/>
              <a:ea typeface="Georgia"/>
              <a:cs typeface="Georgia"/>
            </a:endParaRPr>
          </a:p>
          <a:p>
            <a:pPr marL="0" lvl="0" indent="0" algn="ctr">
              <a:spcBef>
                <a:spcPts val="0"/>
              </a:spcBef>
              <a:spcAft>
                <a:spcPts val="0"/>
              </a:spcAft>
              <a:buNone/>
              <a:defRPr/>
            </a:pPr>
            <a:r>
              <a:rPr lang="en-GB" sz="1200" b="1">
                <a:solidFill>
                  <a:srgbClr val="00754B"/>
                </a:solidFill>
                <a:latin typeface="Georgia"/>
                <a:ea typeface="Georgia"/>
                <a:cs typeface="Georgia"/>
              </a:rPr>
              <a:t>What boxes currently exist that need to be doubted?</a:t>
            </a:r>
            <a:endParaRPr sz="1200" b="1">
              <a:solidFill>
                <a:srgbClr val="00754B"/>
              </a:solidFill>
              <a:latin typeface="Georgia"/>
              <a:ea typeface="Georgia"/>
              <a:cs typeface="Georgia"/>
            </a:endParaRPr>
          </a:p>
          <a:p>
            <a:pPr marL="0" lvl="0" indent="0" algn="l">
              <a:spcBef>
                <a:spcPts val="0"/>
              </a:spcBef>
              <a:spcAft>
                <a:spcPts val="0"/>
              </a:spcAft>
              <a:buNone/>
              <a:defRPr/>
            </a:pPr>
            <a:endParaRPr sz="1200">
              <a:latin typeface="Georgia"/>
              <a:ea typeface="Georgia"/>
              <a:cs typeface="Georgia"/>
            </a:endParaRPr>
          </a:p>
          <a:p>
            <a:pPr marL="457200" lvl="0" indent="-304800" algn="l">
              <a:spcBef>
                <a:spcPts val="0"/>
              </a:spcBef>
              <a:spcAft>
                <a:spcPts val="0"/>
              </a:spcAft>
              <a:buClr>
                <a:schemeClr val="dk1"/>
              </a:buClr>
              <a:buSzPts val="1200"/>
              <a:buFont typeface="Georgia"/>
              <a:buAutoNum type="arabicPeriod"/>
              <a:defRPr/>
            </a:pPr>
            <a:r>
              <a:rPr lang="en-GB" sz="1200">
                <a:solidFill>
                  <a:schemeClr val="dk1"/>
                </a:solidFill>
                <a:latin typeface="Georgia"/>
                <a:ea typeface="Georgia"/>
                <a:cs typeface="Georgia"/>
              </a:rPr>
              <a:t>Marketing of products</a:t>
            </a:r>
            <a:endParaRPr lang="en-GB" sz="1200">
              <a:solidFill>
                <a:schemeClr val="dk1"/>
              </a:solidFill>
              <a:latin typeface="Georgia"/>
              <a:ea typeface="Georgia"/>
              <a:cs typeface="Georgia"/>
            </a:endParaRPr>
          </a:p>
          <a:p>
            <a:pPr marL="457200" lvl="0" indent="-304799" algn="l">
              <a:spcBef>
                <a:spcPts val="0"/>
              </a:spcBef>
              <a:spcAft>
                <a:spcPts val="0"/>
              </a:spcAft>
              <a:buClr>
                <a:schemeClr val="dk1"/>
              </a:buClr>
              <a:buSzPts val="1200"/>
              <a:buFont typeface="Georgia"/>
              <a:buAutoNum type="arabicPeriod"/>
              <a:defRPr/>
            </a:pPr>
            <a:r>
              <a:rPr lang="en-GB" sz="1200">
                <a:solidFill>
                  <a:schemeClr val="dk1"/>
                </a:solidFill>
                <a:latin typeface="Georgia"/>
                <a:ea typeface="Georgia"/>
                <a:cs typeface="Georgia"/>
              </a:rPr>
              <a:t>Designing of products</a:t>
            </a:r>
            <a:endParaRPr lang="en-GB" sz="1200">
              <a:solidFill>
                <a:schemeClr val="dk1"/>
              </a:solidFill>
              <a:latin typeface="Georgia"/>
              <a:ea typeface="Georgia"/>
              <a:cs typeface="Georgia"/>
            </a:endParaRPr>
          </a:p>
          <a:p>
            <a:pPr marL="457200" lvl="0" indent="-304799" algn="l">
              <a:spcBef>
                <a:spcPts val="0"/>
              </a:spcBef>
              <a:spcAft>
                <a:spcPts val="0"/>
              </a:spcAft>
              <a:buClr>
                <a:schemeClr val="dk1"/>
              </a:buClr>
              <a:buSzPts val="1200"/>
              <a:buFont typeface="Georgia"/>
              <a:buAutoNum type="arabicPeriod"/>
              <a:defRPr/>
            </a:pPr>
            <a:r>
              <a:rPr lang="en-GB" sz="1200">
                <a:solidFill>
                  <a:schemeClr val="dk1"/>
                </a:solidFill>
                <a:latin typeface="Georgia"/>
                <a:ea typeface="Georgia"/>
                <a:cs typeface="Georgia"/>
              </a:rPr>
              <a:t>Variety of products</a:t>
            </a:r>
            <a:endParaRPr lang="en-GB" sz="1200">
              <a:solidFill>
                <a:schemeClr val="dk1"/>
              </a:solidFill>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 name="Google Shape;107;p19"/>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Bring new boxes</a:t>
            </a:r>
            <a:endParaRPr/>
          </a:p>
        </p:txBody>
      </p:sp>
      <p:sp>
        <p:nvSpPr>
          <p:cNvPr id="108" name="Google Shape;108;p19"/>
          <p:cNvSpPr txBox="1"/>
          <p:nvPr>
            <p:ph type="body" idx="1"/>
          </p:nvPr>
        </p:nvSpPr>
        <p:spPr bwMode="auto">
          <a:xfrm>
            <a:off x="311700" y="1152475"/>
            <a:ext cx="3345600" cy="2995800"/>
          </a:xfrm>
          <a:prstGeom prst="rect">
            <a:avLst/>
          </a:prstGeom>
        </p:spPr>
        <p:txBody>
          <a:bodyPr spcFirstLastPara="1" wrap="square" lIns="91425" tIns="91425" rIns="91425" bIns="91425" anchor="ctr" anchorCtr="0">
            <a:normAutofit fontScale="85000" lnSpcReduction="20000"/>
          </a:bodyPr>
          <a:lstStyle/>
          <a:p>
            <a:pPr marL="0" lvl="0" indent="0" algn="l">
              <a:spcBef>
                <a:spcPts val="0"/>
              </a:spcBef>
              <a:spcAft>
                <a:spcPts val="0"/>
              </a:spcAft>
              <a:buNone/>
              <a:defRPr/>
            </a:pPr>
            <a:r>
              <a:rPr lang="en-GB"/>
              <a:t>Prepare for brainstorming by creating</a:t>
            </a:r>
            <a:r>
              <a:rPr lang="en-GB"/>
              <a:t> new boxes to bring to the session; </a:t>
            </a:r>
            <a:r>
              <a:rPr lang="en-GB"/>
              <a:t>new boxes </a:t>
            </a:r>
            <a:r>
              <a:rPr lang="en-GB"/>
              <a:t>will nurture </a:t>
            </a:r>
            <a:r>
              <a:rPr lang="en-GB"/>
              <a:t>ideation and can dramatically</a:t>
            </a:r>
            <a:r>
              <a:rPr lang="en-GB"/>
              <a:t> increase the odds of a useful result. </a:t>
            </a:r>
            <a:endParaRPr/>
          </a:p>
          <a:p>
            <a:pPr marL="0" lvl="0" indent="0" algn="l">
              <a:spcBef>
                <a:spcPts val="1200"/>
              </a:spcBef>
              <a:spcAft>
                <a:spcPts val="0"/>
              </a:spcAft>
              <a:buNone/>
              <a:defRPr/>
            </a:pPr>
            <a:endParaRPr/>
          </a:p>
          <a:p>
            <a:pPr marL="0" lvl="0" indent="0" algn="l">
              <a:spcBef>
                <a:spcPts val="1200"/>
              </a:spcBef>
              <a:spcAft>
                <a:spcPts val="1200"/>
              </a:spcAft>
              <a:buNone/>
              <a:defRPr/>
            </a:pPr>
            <a:r>
              <a:rPr lang="en-GB" b="1"/>
              <a:t>Remember:</a:t>
            </a:r>
            <a:r>
              <a:rPr lang="en-GB"/>
              <a:t> Defining new boxes requires a mixture of analysis and art. Boxes need to be grounded in fact. Different sectors will call for different inputs.</a:t>
            </a:r>
            <a:endParaRPr/>
          </a:p>
        </p:txBody>
      </p:sp>
      <p:sp>
        <p:nvSpPr>
          <p:cNvPr id="109" name="Google Shape;109;p19"/>
          <p:cNvSpPr/>
          <p:nvPr/>
        </p:nvSpPr>
        <p:spPr bwMode="auto">
          <a:xfrm>
            <a:off x="65158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en-GB" sz="1200" b="1">
                <a:solidFill>
                  <a:srgbClr val="00754B"/>
                </a:solidFill>
                <a:latin typeface="Georgia"/>
                <a:ea typeface="Georgia"/>
                <a:cs typeface="Georgia"/>
              </a:rPr>
              <a:t>New box #2</a:t>
            </a:r>
            <a:endParaRPr sz="1200" b="1">
              <a:solidFill>
                <a:srgbClr val="00754B"/>
              </a:solidFill>
              <a:latin typeface="Georgia"/>
              <a:ea typeface="Georgia"/>
              <a:cs typeface="Georgia"/>
            </a:endParaRPr>
          </a:p>
          <a:p>
            <a:pPr marL="0" lvl="0" indent="0" algn="ctr">
              <a:spcBef>
                <a:spcPts val="0"/>
              </a:spcBef>
              <a:spcAft>
                <a:spcPts val="0"/>
              </a:spcAft>
              <a:buNone/>
              <a:defRPr/>
            </a:pPr>
            <a:r>
              <a:rPr sz="1200" b="1">
                <a:solidFill>
                  <a:schemeClr val="dk1"/>
                </a:solidFill>
                <a:latin typeface="Georgia"/>
                <a:ea typeface="Georgia"/>
                <a:cs typeface="Georgia"/>
              </a:rPr>
              <a:t>New Merchandise</a:t>
            </a:r>
            <a:endParaRPr sz="1200" b="1">
              <a:solidFill>
                <a:schemeClr val="dk1"/>
              </a:solidFill>
              <a:latin typeface="Georgia"/>
              <a:ea typeface="Georgia"/>
              <a:cs typeface="Georgia"/>
            </a:endParaRPr>
          </a:p>
          <a:p>
            <a:pPr marL="0" lvl="0" indent="0" algn="ctr">
              <a:spcBef>
                <a:spcPts val="0"/>
              </a:spcBef>
              <a:spcAft>
                <a:spcPts val="0"/>
              </a:spcAft>
              <a:buNone/>
              <a:defRPr/>
            </a:pPr>
            <a:endParaRPr sz="1200" b="1">
              <a:solidFill>
                <a:schemeClr val="dk1"/>
              </a:solidFill>
              <a:latin typeface="Georgia"/>
              <a:ea typeface="Georgia"/>
              <a:cs typeface="Georgia"/>
            </a:endParaRPr>
          </a:p>
          <a:p>
            <a:pPr marL="179999" marR="0" lvl="0" indent="-171450" algn="l">
              <a:lnSpc>
                <a:spcPct val="100000"/>
              </a:lnSpc>
              <a:spcBef>
                <a:spcPts val="0"/>
              </a:spcBef>
              <a:spcAft>
                <a:spcPts val="0"/>
              </a:spcAft>
              <a:buSzPts val="1200"/>
              <a:buFont typeface="Georgia"/>
              <a:buChar char="●"/>
              <a:defRPr/>
            </a:pPr>
            <a:r>
              <a:rPr lang="en-GB" sz="1200">
                <a:latin typeface="Georgia"/>
                <a:ea typeface="Georgia"/>
                <a:cs typeface="Georgia"/>
              </a:rPr>
              <a:t>Their are variety in patterns of winter outwear but their are not much design for ex when it comes to winter outwear one could only think about jacket/sweater.</a:t>
            </a:r>
            <a:br>
              <a:rPr lang="en-GB" sz="1200">
                <a:latin typeface="Georgia"/>
                <a:ea typeface="Georgia"/>
                <a:cs typeface="Georgia"/>
              </a:rPr>
            </a:br>
            <a:r>
              <a:rPr lang="en-GB" sz="1200">
                <a:latin typeface="Georgia"/>
                <a:ea typeface="Georgia"/>
                <a:cs typeface="Georgia"/>
              </a:rPr>
              <a:t>So  if we could build  something new and creative and make it audience engaging then it would definitely increase the sales of the company and it can also revolutionise the clothing  industry if something good comes up.</a:t>
            </a:r>
            <a:endParaRPr sz="1200">
              <a:latin typeface="Georgia"/>
              <a:ea typeface="Georgia"/>
              <a:cs typeface="Georgia"/>
            </a:endParaRPr>
          </a:p>
        </p:txBody>
      </p:sp>
      <p:sp>
        <p:nvSpPr>
          <p:cNvPr id="110" name="Google Shape;110;p19"/>
          <p:cNvSpPr/>
          <p:nvPr/>
        </p:nvSpPr>
        <p:spPr bwMode="auto">
          <a:xfrm>
            <a:off x="37726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en-GB" sz="1200" b="1">
                <a:solidFill>
                  <a:srgbClr val="00754B"/>
                </a:solidFill>
                <a:latin typeface="Georgia"/>
                <a:ea typeface="Georgia"/>
                <a:cs typeface="Georgia"/>
              </a:rPr>
              <a:t>New box #1</a:t>
            </a:r>
            <a:endParaRPr sz="1200" b="1">
              <a:solidFill>
                <a:srgbClr val="00754B"/>
              </a:solidFill>
              <a:latin typeface="Georgia"/>
              <a:ea typeface="Georgia"/>
              <a:cs typeface="Georgia"/>
            </a:endParaRPr>
          </a:p>
          <a:p>
            <a:pPr marL="0" lvl="0" indent="0" algn="ctr">
              <a:spcBef>
                <a:spcPts val="0"/>
              </a:spcBef>
              <a:spcAft>
                <a:spcPts val="0"/>
              </a:spcAft>
              <a:buNone/>
              <a:defRPr/>
            </a:pPr>
            <a:endParaRPr sz="1200">
              <a:latin typeface="Georgia"/>
              <a:ea typeface="Georgia"/>
              <a:cs typeface="Georgia"/>
            </a:endParaRPr>
          </a:p>
          <a:p>
            <a:pPr marL="0" lvl="0" indent="0" algn="ctr">
              <a:spcBef>
                <a:spcPts val="0"/>
              </a:spcBef>
              <a:spcAft>
                <a:spcPts val="0"/>
              </a:spcAft>
              <a:buNone/>
              <a:defRPr/>
            </a:pPr>
            <a:r>
              <a:rPr lang="en-GB" sz="1200" b="1">
                <a:solidFill>
                  <a:schemeClr val="dk1"/>
                </a:solidFill>
                <a:latin typeface="Georgia"/>
                <a:ea typeface="Georgia"/>
                <a:cs typeface="Georgia"/>
              </a:rPr>
              <a:t>Trendy Thing</a:t>
            </a:r>
            <a:endParaRPr sz="1200" b="1">
              <a:solidFill>
                <a:schemeClr val="dk1"/>
              </a:solidFill>
              <a:latin typeface="Georgia"/>
              <a:ea typeface="Georgia"/>
              <a:cs typeface="Georgia"/>
            </a:endParaRPr>
          </a:p>
          <a:p>
            <a:pPr marL="0" lvl="0" indent="0" algn="ctr">
              <a:spcBef>
                <a:spcPts val="0"/>
              </a:spcBef>
              <a:spcAft>
                <a:spcPts val="0"/>
              </a:spcAft>
              <a:buNone/>
              <a:defRPr/>
            </a:pPr>
            <a:endParaRPr sz="1200" b="1">
              <a:solidFill>
                <a:schemeClr val="dk1"/>
              </a:solidFill>
              <a:latin typeface="Georgia"/>
              <a:ea typeface="Georgia"/>
              <a:cs typeface="Georgia"/>
            </a:endParaRPr>
          </a:p>
          <a:p>
            <a:pPr marL="179999" marR="0" lvl="0" indent="-171450" algn="l">
              <a:lnSpc>
                <a:spcPct val="100000"/>
              </a:lnSpc>
              <a:spcBef>
                <a:spcPts val="0"/>
              </a:spcBef>
              <a:spcAft>
                <a:spcPts val="0"/>
              </a:spcAft>
              <a:buSzPts val="1200"/>
              <a:buFont typeface="Georgia"/>
              <a:buChar char="●"/>
              <a:defRPr/>
            </a:pPr>
            <a:r>
              <a:rPr lang="en-GB" sz="1200">
                <a:latin typeface="Georgia"/>
                <a:ea typeface="Georgia"/>
                <a:cs typeface="Georgia"/>
              </a:rPr>
              <a:t>I am assuming that the sales of products are declining because company is not with the trend i.e. They are not focussing of what customer really wants.</a:t>
            </a:r>
            <a:endParaRPr lang="en-GB" sz="1200">
              <a:latin typeface="Georgia"/>
              <a:ea typeface="Georgia"/>
              <a:cs typeface="Georgia"/>
            </a:endParaRPr>
          </a:p>
          <a:p>
            <a:pPr marL="179998" marR="0" lvl="0" indent="-171450" algn="l">
              <a:lnSpc>
                <a:spcPct val="100000"/>
              </a:lnSpc>
              <a:spcBef>
                <a:spcPts val="0"/>
              </a:spcBef>
              <a:spcAft>
                <a:spcPts val="0"/>
              </a:spcAft>
              <a:buSzPts val="1200"/>
              <a:buFont typeface="Georgia"/>
              <a:buChar char="●"/>
              <a:defRPr/>
            </a:pPr>
            <a:r>
              <a:rPr lang="en-GB" sz="1200">
                <a:latin typeface="Georgia"/>
                <a:ea typeface="Georgia"/>
                <a:cs typeface="Georgia"/>
              </a:rPr>
              <a:t>So if they could add the trendy pattern in their outwear then it would help them to regain/achieve their customer.</a:t>
            </a:r>
            <a:endParaRPr sz="1200">
              <a:solidFill>
                <a:schemeClr val="dk1"/>
              </a:solidFill>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 name="Google Shape;115;p20"/>
          <p:cNvSpPr/>
          <p:nvPr/>
        </p:nvSpPr>
        <p:spPr bwMode="auto">
          <a:xfrm>
            <a:off x="-75" y="1571325"/>
            <a:ext cx="9144000" cy="3572100"/>
          </a:xfrm>
          <a:prstGeom prst="rect">
            <a:avLst/>
          </a:prstGeom>
          <a:solidFill>
            <a:srgbClr val="D9EAD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 name="Google Shape;116;p20"/>
          <p:cNvSpPr txBox="1"/>
          <p:nvPr>
            <p:ph type="body" idx="1"/>
          </p:nvPr>
        </p:nvSpPr>
        <p:spPr bwMode="auto">
          <a:xfrm flipH="0" flipV="0">
            <a:off x="311699" y="1961674"/>
            <a:ext cx="4035600" cy="3463957"/>
          </a:xfrm>
          <a:prstGeom prst="rect">
            <a:avLst/>
          </a:prstGeom>
        </p:spPr>
        <p:txBody>
          <a:bodyPr spcFirstLastPara="1" vertOverflow="overflow" horzOverflow="overflow" vert="horz" wrap="square" lIns="91424" tIns="91424" rIns="91424" bIns="91424" numCol="1" spcCol="0" rtlCol="0" fromWordArt="0" anchor="ctr" anchorCtr="0" forceAA="0" upright="0" compatLnSpc="0">
            <a:normAutofit/>
          </a:bodyPr>
          <a:lstStyle/>
          <a:p>
            <a:pPr marL="457200" lvl="0" indent="-330200" algn="l">
              <a:spcBef>
                <a:spcPts val="0"/>
              </a:spcBef>
              <a:spcAft>
                <a:spcPts val="0"/>
              </a:spcAft>
              <a:buSzPts val="1600"/>
              <a:buChar char="●"/>
              <a:defRPr/>
            </a:pPr>
            <a:r>
              <a:rPr lang="en-GB" sz="1600"/>
              <a:t>We can change the designing of clothes.</a:t>
            </a:r>
            <a:endParaRPr sz="1600"/>
          </a:p>
          <a:p>
            <a:pPr marL="457200" lvl="0" indent="-330200" algn="l">
              <a:spcBef>
                <a:spcPts val="600"/>
              </a:spcBef>
              <a:spcAft>
                <a:spcPts val="0"/>
              </a:spcAft>
              <a:buSzPts val="1600"/>
              <a:buChar char="●"/>
              <a:defRPr/>
            </a:pPr>
            <a:r>
              <a:rPr lang="en-GB" sz="1600"/>
              <a:t>We can try to put trendy quotes and incidents on outwear.</a:t>
            </a:r>
            <a:endParaRPr sz="1600"/>
          </a:p>
          <a:p>
            <a:pPr marL="457200" lvl="0" indent="-330200" algn="l">
              <a:spcBef>
                <a:spcPts val="600"/>
              </a:spcBef>
              <a:spcAft>
                <a:spcPts val="0"/>
              </a:spcAft>
              <a:buSzPts val="1600"/>
              <a:buChar char="●"/>
              <a:defRPr/>
            </a:pPr>
            <a:r>
              <a:rPr lang="en-GB" sz="1600"/>
              <a:t>We can also try to identify the outwear pattern liked by the different age group of people.</a:t>
            </a:r>
            <a:endParaRPr sz="1600"/>
          </a:p>
          <a:p>
            <a:pPr marL="457200" lvl="0" indent="-330200" algn="l">
              <a:spcBef>
                <a:spcPts val="600"/>
              </a:spcBef>
              <a:spcAft>
                <a:spcPts val="0"/>
              </a:spcAft>
              <a:buSzPts val="1600"/>
              <a:buChar char="●"/>
              <a:defRPr/>
            </a:pPr>
            <a:r>
              <a:rPr lang="en-GB" sz="1600"/>
              <a:t>We can also try to change/</a:t>
            </a:r>
            <a:r>
              <a:rPr lang="en-GB" sz="1500" b="0" i="0" u="none" strike="noStrike" cap="none" spc="0">
                <a:solidFill>
                  <a:schemeClr val="dk1"/>
                </a:solidFill>
                <a:latin typeface="Georgia"/>
                <a:cs typeface="Georgia"/>
              </a:rPr>
              <a:t>revolutionize</a:t>
            </a:r>
            <a:r>
              <a:rPr lang="en-GB" sz="1600"/>
              <a:t> our product.</a:t>
            </a:r>
            <a:endParaRPr sz="1600"/>
          </a:p>
          <a:p>
            <a:pPr marL="457200" lvl="0" indent="-330200" algn="l">
              <a:spcBef>
                <a:spcPts val="600"/>
              </a:spcBef>
              <a:spcAft>
                <a:spcPts val="600"/>
              </a:spcAft>
              <a:buSzPts val="1600"/>
              <a:buChar char="●"/>
              <a:defRPr/>
            </a:pPr>
            <a:endParaRPr sz="1600"/>
          </a:p>
        </p:txBody>
      </p:sp>
      <p:sp>
        <p:nvSpPr>
          <p:cNvPr id="117" name="Google Shape;117;p20"/>
          <p:cNvSpPr txBox="1"/>
          <p:nvPr>
            <p:ph type="body" idx="1"/>
          </p:nvPr>
        </p:nvSpPr>
        <p:spPr bwMode="auto">
          <a:xfrm flipH="0" flipV="0">
            <a:off x="4731300" y="1961674"/>
            <a:ext cx="4035600" cy="2764653"/>
          </a:xfrm>
          <a:prstGeom prst="rect">
            <a:avLst/>
          </a:prstGeom>
        </p:spPr>
        <p:txBody>
          <a:bodyPr spcFirstLastPara="1" vertOverflow="overflow" horzOverflow="overflow" vert="horz" wrap="square" lIns="91424" tIns="91424" rIns="91424" bIns="91424" numCol="1" spcCol="0" rtlCol="0" fromWordArt="0" anchor="ctr" anchorCtr="0" forceAA="0" upright="0" compatLnSpc="0">
            <a:normAutofit/>
          </a:bodyPr>
          <a:lstStyle/>
          <a:p>
            <a:pPr marL="457200" lvl="0" indent="-330200" algn="l">
              <a:spcBef>
                <a:spcPts val="0"/>
              </a:spcBef>
              <a:spcAft>
                <a:spcPts val="0"/>
              </a:spcAft>
              <a:buSzPts val="1600"/>
              <a:buChar char="●"/>
              <a:defRPr/>
            </a:pPr>
            <a:r>
              <a:rPr lang="en-GB" sz="1600"/>
              <a:t>We can also try to focus and divide the product into sub-categories to satisfy the needs of different audience.</a:t>
            </a:r>
            <a:endParaRPr sz="1600"/>
          </a:p>
          <a:p>
            <a:pPr marL="457200" lvl="0" indent="-330200" algn="l">
              <a:spcBef>
                <a:spcPts val="600"/>
              </a:spcBef>
              <a:spcAft>
                <a:spcPts val="0"/>
              </a:spcAft>
              <a:buSzPts val="1600"/>
              <a:buChar char="●"/>
              <a:defRPr/>
            </a:pPr>
            <a:r>
              <a:rPr lang="en-GB" sz="1600"/>
              <a:t>We can also change the marketing pattern.</a:t>
            </a:r>
            <a:endParaRPr sz="1600"/>
          </a:p>
          <a:p>
            <a:pPr marL="457200" lvl="0" indent="-330200" algn="l">
              <a:spcBef>
                <a:spcPts val="600"/>
              </a:spcBef>
              <a:spcAft>
                <a:spcPts val="0"/>
              </a:spcAft>
              <a:buSzPts val="1600"/>
              <a:buChar char="●"/>
              <a:defRPr/>
            </a:pPr>
            <a:r>
              <a:rPr lang="en-GB" sz="1600"/>
              <a:t>We can also try to be creative and create our own new product.</a:t>
            </a:r>
            <a:endParaRPr sz="1600"/>
          </a:p>
          <a:p>
            <a:pPr marL="126999" lvl="0" indent="0" algn="l">
              <a:spcBef>
                <a:spcPts val="600"/>
              </a:spcBef>
              <a:spcAft>
                <a:spcPts val="600"/>
              </a:spcAft>
              <a:buClr>
                <a:schemeClr val="dk1"/>
              </a:buClr>
              <a:buSzPts val="1600"/>
              <a:buFont typeface="Georgia"/>
              <a:buNone/>
              <a:defRPr/>
            </a:pPr>
            <a:endParaRPr sz="1600"/>
          </a:p>
        </p:txBody>
      </p:sp>
      <p:graphicFrame>
        <p:nvGraphicFramePr>
          <p:cNvPr id="118" name="Google Shape;118;p20"/>
          <p:cNvGraphicFramePr>
            <a:graphicFrameLocks xmlns:a="http://schemas.openxmlformats.org/drawingml/2006/main"/>
          </p:cNvGraphicFramePr>
          <p:nvPr/>
        </p:nvGraphicFramePr>
        <p:xfrm>
          <a:off x="3744250" y="303595"/>
          <a:ext cx="3000000" cy="3000000"/>
        </p:xfrm>
        <a:graphic>
          <a:graphicData uri="http://schemas.openxmlformats.org/drawingml/2006/table">
            <a:tbl>
              <a:tblPr firstRow="0" firstCol="0" lastRow="0" lastCol="0" bandRow="0" bandCol="0">
                <a:tableStyleId>{BB5403E0-DBA2-472D-B42A-28A8DA74AA83}</a:tableStyleId>
                <a:noFill/>
              </a:tblPr>
              <a:tblGrid>
                <a:gridCol w="914175"/>
                <a:gridCol w="4350175"/>
              </a:tblGrid>
              <a:tr h="466925">
                <a:tc>
                  <a:txBody>
                    <a:bodyPr/>
                    <a:p>
                      <a:pPr marL="0" lvl="0" indent="0" algn="l">
                        <a:spcBef>
                          <a:spcPts val="0"/>
                        </a:spcBef>
                        <a:spcAft>
                          <a:spcPts val="0"/>
                        </a:spcAft>
                        <a:buNone/>
                        <a:defRPr/>
                      </a:pPr>
                      <a:r>
                        <a:rPr lang="en-GB" sz="1150" b="1">
                          <a:latin typeface="Georgia"/>
                          <a:ea typeface="Georgia"/>
                          <a:cs typeface="Georgia"/>
                        </a:rPr>
                        <a:t>Question</a:t>
                      </a:r>
                      <a:endParaRPr sz="1150" b="1">
                        <a:latin typeface="Georgia"/>
                        <a:ea typeface="Georgia"/>
                        <a:cs typeface="Georgia"/>
                      </a:endParaRPr>
                    </a:p>
                  </a:txBody>
                  <a:tcPr marL="91425" marR="91425" marT="91425" marB="91425">
                    <a:lnL w="38100" algn="ctr">
                      <a:solidFill>
                        <a:srgbClr val="9E9E9E">
                          <a:alpha val="0"/>
                        </a:srgbClr>
                      </a:solidFill>
                    </a:lnL>
                    <a:lnR w="38100" algn="ctr">
                      <a:solidFill>
                        <a:srgbClr val="9E9E9E">
                          <a:alpha val="0"/>
                        </a:srgbClr>
                      </a:solidFill>
                    </a:lnR>
                    <a:lnT w="38100" algn="ctr">
                      <a:solidFill>
                        <a:srgbClr val="9E9E9E">
                          <a:alpha val="0"/>
                        </a:srgbClr>
                      </a:solidFill>
                    </a:lnT>
                    <a:lnB w="38100" algn="ctr">
                      <a:solidFill>
                        <a:srgbClr val="9E9E9E">
                          <a:alpha val="0"/>
                        </a:srgbClr>
                      </a:solidFill>
                    </a:lnB>
                  </a:tcPr>
                </a:tc>
                <a:tc>
                  <a:txBody>
                    <a:bodyPr/>
                    <a:p>
                      <a:pPr lvl="0" algn="ctr">
                        <a:spcBef>
                          <a:spcPts val="0"/>
                        </a:spcBef>
                        <a:spcAft>
                          <a:spcPts val="0"/>
                        </a:spcAft>
                        <a:defRPr/>
                      </a:pPr>
                      <a:r>
                        <a:rPr lang="en-GB" sz="1400" b="1" i="0" u="none" strike="noStrike" cap="none" spc="0">
                          <a:solidFill>
                            <a:schemeClr val="dk1"/>
                          </a:solidFill>
                          <a:latin typeface="Georgia"/>
                          <a:ea typeface="Georgia"/>
                          <a:cs typeface="Georgia"/>
                        </a:rPr>
                        <a:t>What kind of creative changes we can do to attract our targeted </a:t>
                      </a:r>
                      <a:r>
                        <a:rPr lang="en-GB" sz="1400" b="1" i="0" u="none" strike="noStrike" cap="none" spc="0">
                          <a:solidFill>
                            <a:schemeClr val="dk1"/>
                          </a:solidFill>
                          <a:latin typeface="Georgia"/>
                          <a:ea typeface="Georgia"/>
                          <a:cs typeface="Georgia"/>
                        </a:rPr>
                        <a:t>audience</a:t>
                      </a:r>
                      <a:r>
                        <a:rPr lang="en-GB" sz="1400" b="1" i="0" u="none" strike="noStrike" cap="none" spc="0">
                          <a:solidFill>
                            <a:schemeClr val="dk1"/>
                          </a:solidFill>
                          <a:latin typeface="Georgia"/>
                          <a:ea typeface="Georgia"/>
                          <a:cs typeface="Georgia"/>
                        </a:rPr>
                        <a:t>?</a:t>
                      </a:r>
                      <a:endParaRPr sz="1400" b="1">
                        <a:solidFill>
                          <a:schemeClr val="dk1"/>
                        </a:solidFill>
                        <a:latin typeface="Georgia"/>
                        <a:ea typeface="Georgia"/>
                        <a:cs typeface="Georgia"/>
                      </a:endParaRPr>
                    </a:p>
                    <a:p>
                      <a:pPr>
                        <a:defRPr/>
                      </a:pPr>
                      <a:endParaRPr/>
                    </a:p>
                  </a:txBody>
                  <a:tcPr marL="91425" marR="91425" marT="91425" marB="91425">
                    <a:lnL w="38100" algn="ctr">
                      <a:solidFill>
                        <a:srgbClr val="9E9E9E">
                          <a:alpha val="0"/>
                        </a:srgbClr>
                      </a:solidFill>
                    </a:lnL>
                    <a:lnR w="38100" algn="ctr">
                      <a:solidFill>
                        <a:srgbClr val="9E9E9E">
                          <a:alpha val="0"/>
                        </a:srgbClr>
                      </a:solidFill>
                    </a:lnR>
                    <a:lnT w="38100" algn="ctr">
                      <a:solidFill>
                        <a:srgbClr val="9E9E9E">
                          <a:alpha val="0"/>
                        </a:srgbClr>
                      </a:solidFill>
                    </a:lnT>
                    <a:lnB w="38100" algn="ctr">
                      <a:solidFill>
                        <a:srgbClr val="F1F1F1"/>
                      </a:solidFill>
                    </a:lnB>
                    <a:solidFill>
                      <a:srgbClr val="D9EAD3"/>
                    </a:solidFill>
                  </a:tcPr>
                </a:tc>
              </a:tr>
              <a:tr h="466925">
                <a:tc>
                  <a:txBody>
                    <a:bodyPr/>
                    <a:p>
                      <a:pPr marL="0" lvl="0" indent="0" algn="l">
                        <a:spcBef>
                          <a:spcPts val="0"/>
                        </a:spcBef>
                        <a:spcAft>
                          <a:spcPts val="0"/>
                        </a:spcAft>
                        <a:buNone/>
                        <a:defRPr/>
                      </a:pPr>
                      <a:r>
                        <a:rPr lang="en-GB" sz="1150" b="1">
                          <a:latin typeface="Georgia"/>
                          <a:ea typeface="Georgia"/>
                          <a:cs typeface="Georgia"/>
                        </a:rPr>
                        <a:t>New box</a:t>
                      </a:r>
                      <a:endParaRPr sz="1150" b="1">
                        <a:latin typeface="Georgia"/>
                        <a:ea typeface="Georgia"/>
                        <a:cs typeface="Georgia"/>
                      </a:endParaRPr>
                    </a:p>
                  </a:txBody>
                  <a:tcPr marL="91425" marR="91425" marT="91425" marB="91425">
                    <a:lnL w="38100" algn="ctr">
                      <a:solidFill>
                        <a:srgbClr val="9E9E9E">
                          <a:alpha val="0"/>
                        </a:srgbClr>
                      </a:solidFill>
                    </a:lnL>
                    <a:lnR w="38100" algn="ctr">
                      <a:solidFill>
                        <a:srgbClr val="9E9E9E">
                          <a:alpha val="0"/>
                        </a:srgbClr>
                      </a:solidFill>
                    </a:lnR>
                    <a:lnT w="38100" algn="ctr">
                      <a:solidFill>
                        <a:srgbClr val="9E9E9E">
                          <a:alpha val="0"/>
                        </a:srgbClr>
                      </a:solidFill>
                    </a:lnT>
                    <a:lnB w="38100" algn="ctr">
                      <a:solidFill>
                        <a:srgbClr val="9E9E9E">
                          <a:alpha val="0"/>
                        </a:srgbClr>
                      </a:solidFill>
                    </a:lnB>
                  </a:tcPr>
                </a:tc>
                <a:tc>
                  <a:txBody>
                    <a:bodyPr/>
                    <a:p>
                      <a:pPr marL="0" lvl="0" indent="0" algn="l">
                        <a:spcBef>
                          <a:spcPts val="0"/>
                        </a:spcBef>
                        <a:spcAft>
                          <a:spcPts val="0"/>
                        </a:spcAft>
                        <a:buNone/>
                        <a:defRPr/>
                      </a:pPr>
                      <a:r>
                        <a:rPr lang="en-GB">
                          <a:latin typeface="Georgia"/>
                          <a:ea typeface="Georgia"/>
                          <a:cs typeface="Georgia"/>
                        </a:rPr>
                        <a:t>  </a:t>
                      </a:r>
                      <a:r>
                        <a:rPr lang="en-GB" sz="1400">
                          <a:latin typeface="Georgia"/>
                          <a:ea typeface="Georgia"/>
                          <a:cs typeface="Georgia"/>
                        </a:rPr>
                        <a:t> </a:t>
                      </a:r>
                      <a:r>
                        <a:rPr lang="en-GB" sz="1400" b="1">
                          <a:latin typeface="Georgia"/>
                          <a:ea typeface="Georgia"/>
                          <a:cs typeface="Georgia"/>
                        </a:rPr>
                        <a:t>T</a:t>
                      </a:r>
                      <a:r>
                        <a:rPr lang="en-GB" sz="1400" b="1" i="0" u="none" strike="noStrike" cap="none" spc="0">
                          <a:solidFill>
                            <a:srgbClr val="000000"/>
                          </a:solidFill>
                          <a:latin typeface="Georgia"/>
                          <a:ea typeface="Georgia"/>
                          <a:cs typeface="Georgia"/>
                        </a:rPr>
                        <a:t>rendy Thing</a:t>
                      </a:r>
                      <a:endParaRPr>
                        <a:latin typeface="Georgia"/>
                        <a:ea typeface="Georgia"/>
                        <a:cs typeface="Georgia"/>
                      </a:endParaRPr>
                    </a:p>
                  </a:txBody>
                  <a:tcPr marL="91425" marR="91425" marT="91425" marB="91425">
                    <a:lnL w="38100" algn="ctr">
                      <a:solidFill>
                        <a:srgbClr val="9E9E9E">
                          <a:alpha val="0"/>
                        </a:srgbClr>
                      </a:solidFill>
                    </a:lnL>
                    <a:lnR w="38100" algn="ctr">
                      <a:solidFill>
                        <a:srgbClr val="9E9E9E">
                          <a:alpha val="0"/>
                        </a:srgbClr>
                      </a:solidFill>
                    </a:lnR>
                    <a:lnT w="38100" algn="ctr">
                      <a:solidFill>
                        <a:srgbClr val="F1F1F1"/>
                      </a:solidFill>
                    </a:lnT>
                    <a:lnB w="38100" algn="ctr">
                      <a:solidFill>
                        <a:srgbClr val="9E9E9E">
                          <a:alpha val="0"/>
                        </a:srgbClr>
                      </a:solidFill>
                    </a:lnB>
                    <a:solidFill>
                      <a:srgbClr val="D9EAD3"/>
                    </a:solidFill>
                  </a:tcPr>
                </a:tc>
              </a:tr>
            </a:tbl>
          </a:graphicData>
        </a:graphic>
      </p:graphicFrame>
      <p:pic>
        <p:nvPicPr>
          <p:cNvPr id="119" name="Google Shape;119;p20"/>
          <p:cNvPicPr/>
          <p:nvPr/>
        </p:nvPicPr>
        <p:blipFill>
          <a:blip r:embed="rId2">
            <a:alphaModFix/>
          </a:blip>
          <a:stretch/>
        </p:blipFill>
        <p:spPr bwMode="auto">
          <a:xfrm>
            <a:off x="8543075" y="4838625"/>
            <a:ext cx="501600" cy="203025"/>
          </a:xfrm>
          <a:prstGeom prst="rect">
            <a:avLst/>
          </a:prstGeom>
          <a:noFill/>
          <a:ln>
            <a:noFill/>
          </a:ln>
        </p:spPr>
      </p:pic>
      <p:sp>
        <p:nvSpPr>
          <p:cNvPr id="120" name="Google Shape;120;p20"/>
          <p:cNvSpPr txBox="1"/>
          <p:nvPr>
            <p:ph type="title"/>
          </p:nvPr>
        </p:nvSpPr>
        <p:spPr bwMode="auto">
          <a:xfrm>
            <a:off x="311700" y="445025"/>
            <a:ext cx="34707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Brainstorm</a:t>
            </a:r>
            <a:endParaRPr/>
          </a:p>
          <a:p>
            <a:pPr marL="0" lvl="0" indent="0" algn="l">
              <a:spcBef>
                <a:spcPts val="0"/>
              </a:spcBef>
              <a:spcAft>
                <a:spcPts val="0"/>
              </a:spcAft>
              <a:buClr>
                <a:schemeClr val="dk1"/>
              </a:buClr>
              <a:buSzPct val="85344"/>
              <a:buFont typeface="Arial"/>
              <a:buNone/>
              <a:defRPr/>
            </a:pPr>
            <a:r>
              <a:rPr lang="en-GB" sz="1300" b="0">
                <a:solidFill>
                  <a:schemeClr val="dk1"/>
                </a:solidFill>
              </a:rPr>
              <a:t>Choose one of the effective questions you created on slide 5, and a new box from slide 7, and brainstorm potential ideas to address the question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ONLYOFFICE/7.3.3.50</Application>
  <PresentationFormat>On-screen Show (4:3)</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