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6.xml" ContentType="application/vnd.openxmlformats-officedocument.presentationml.slide+xml"/>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sldIdLst>
    <p:sldId id="256" r:id="rId3"/>
    <p:sldId id="257" r:id="rId4"/>
    <p:sldId id="258" r:id="rId5"/>
    <p:sldId id="259" r:id="rId6"/>
    <p:sldId id="260" r:id="rId7"/>
    <p:sldId id="261" r:id="rId8"/>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E5BBF8B-EB92-43C1-88E3-6C3F0042633E}">
  <a:tblStyle styleId="{AE5BBF8B-EB92-43C1-88E3-6C3F0042633E}" styleName="Table_0">
    <a:wholeTbl>
      <a:tcTxStyle>
        <a:srgbClr val="000000"/>
      </a:tcTxStyle>
      <a:tcStyle>
        <a:tcBdr>
          <a:left>
            <a:ln w="9525">
              <a:solidFill>
                <a:srgbClr val="9E9E9E"/>
              </a:solidFill>
            </a:ln>
          </a:left>
          <a:right>
            <a:ln w="9525">
              <a:solidFill>
                <a:srgbClr val="9E9E9E"/>
              </a:solidFill>
            </a:ln>
          </a:right>
          <a:top>
            <a:ln w="9525">
              <a:solidFill>
                <a:srgbClr val="9E9E9E"/>
              </a:solidFill>
            </a:ln>
          </a:top>
          <a:bottom>
            <a:ln w="9525">
              <a:solidFill>
                <a:srgbClr val="9E9E9E"/>
              </a:solidFill>
            </a:ln>
          </a:bottom>
          <a:insideH>
            <a:ln w="9525">
              <a:solidFill>
                <a:srgbClr val="9E9E9E"/>
              </a:solidFill>
              <a:miter/>
            </a:ln>
          </a:insideH>
          <a:insideV>
            <a:ln w="9525">
              <a:solidFill>
                <a:srgbClr val="9E9E9E"/>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10" name="Google Shape;10;p2"/>
          <p:cNvSpPr txBox="1"/>
          <p:nvPr>
            <p:ph type="ctrTitle"/>
          </p:nvPr>
        </p:nvSpPr>
        <p:spPr bwMode="auto">
          <a:xfrm>
            <a:off x="311707" y="1277974"/>
            <a:ext cx="8520599" cy="2052599"/>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11" name="Google Shape;11;p2"/>
          <p:cNvSpPr txBox="1"/>
          <p:nvPr>
            <p:ph type="subTitle" idx="1"/>
          </p:nvPr>
        </p:nvSpPr>
        <p:spPr bwMode="auto">
          <a:xfrm>
            <a:off x="311699" y="3367524"/>
            <a:ext cx="8520599" cy="792599"/>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12" name="Google Shape;12;p2"/>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
        <p:nvSpPr>
          <p:cNvPr id="13" name="Google Shape;13;p2"/>
          <p:cNvSpPr/>
          <p:nvPr/>
        </p:nvSpPr>
        <p:spPr bwMode="auto">
          <a:xfrm>
            <a:off x="-74" y="4172199"/>
            <a:ext cx="9144000" cy="971399"/>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4" name="Google Shape;14;p2"/>
          <p:cNvPicPr/>
          <p:nvPr/>
        </p:nvPicPr>
        <p:blipFill>
          <a:blip r:embed="rId2">
            <a:alphaModFix/>
          </a:blip>
          <a:stretch/>
        </p:blipFill>
        <p:spPr bwMode="auto">
          <a:xfrm>
            <a:off x="7402674" y="4338417"/>
            <a:ext cx="1618474" cy="6606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47" name="Google Shape;47;p11"/>
          <p:cNvSpPr txBox="1"/>
          <p:nvPr>
            <p:ph type="title" hasCustomPrompt="1"/>
          </p:nvPr>
        </p:nvSpPr>
        <p:spPr bwMode="auto">
          <a:xfrm>
            <a:off x="311699" y="1106124"/>
            <a:ext cx="8520599" cy="1963499"/>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48" name="Google Shape;48;p11"/>
          <p:cNvSpPr txBox="1"/>
          <p:nvPr>
            <p:ph type="body" idx="1"/>
          </p:nvPr>
        </p:nvSpPr>
        <p:spPr bwMode="auto">
          <a:xfrm>
            <a:off x="311699" y="3152224"/>
            <a:ext cx="8520599" cy="1300799"/>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a:defRPr/>
            </a:pPr>
            <a:endParaRPr/>
          </a:p>
        </p:txBody>
      </p:sp>
      <p:sp>
        <p:nvSpPr>
          <p:cNvPr id="49" name="Google Shape;49;p11"/>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51" name="Google Shape;51;p12"/>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16" name="Google Shape;16;p3"/>
          <p:cNvSpPr txBox="1"/>
          <p:nvPr>
            <p:ph type="title"/>
          </p:nvPr>
        </p:nvSpPr>
        <p:spPr bwMode="auto">
          <a:xfrm>
            <a:off x="311699" y="2150849"/>
            <a:ext cx="8520599" cy="841799"/>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7" name="Google Shape;17;p3"/>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19" name="Google Shape;19;p4"/>
          <p:cNvSpPr txBox="1"/>
          <p:nvPr>
            <p:ph type="title"/>
          </p:nvPr>
        </p:nvSpPr>
        <p:spPr bwMode="auto">
          <a:xfrm>
            <a:off x="311699" y="445024"/>
            <a:ext cx="8520599" cy="572699"/>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0" name="Google Shape;20;p4"/>
          <p:cNvSpPr txBox="1"/>
          <p:nvPr>
            <p:ph type="body" idx="1"/>
          </p:nvPr>
        </p:nvSpPr>
        <p:spPr bwMode="auto">
          <a:xfrm>
            <a:off x="311699" y="1152474"/>
            <a:ext cx="8520599"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pic>
        <p:nvPicPr>
          <p:cNvPr id="21" name="Google Shape;21;p4"/>
          <p:cNvPicPr/>
          <p:nvPr/>
        </p:nvPicPr>
        <p:blipFill>
          <a:blip r:embed="rId2">
            <a:alphaModFix/>
          </a:blip>
          <a:stretch/>
        </p:blipFill>
        <p:spPr bwMode="auto">
          <a:xfrm>
            <a:off x="8543074" y="4838625"/>
            <a:ext cx="501599" cy="2030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23" name="Google Shape;23;p5"/>
          <p:cNvSpPr txBox="1"/>
          <p:nvPr>
            <p:ph type="title"/>
          </p:nvPr>
        </p:nvSpPr>
        <p:spPr bwMode="auto">
          <a:xfrm>
            <a:off x="311699" y="445024"/>
            <a:ext cx="8520599" cy="572699"/>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4" name="Google Shape;24;p5"/>
          <p:cNvSpPr txBox="1"/>
          <p:nvPr>
            <p:ph type="body" idx="1"/>
          </p:nvPr>
        </p:nvSpPr>
        <p:spPr bwMode="auto">
          <a:xfrm>
            <a:off x="311699" y="1152474"/>
            <a:ext cx="3999899"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5" name="Google Shape;25;p5"/>
          <p:cNvSpPr txBox="1"/>
          <p:nvPr>
            <p:ph type="body" idx="2"/>
          </p:nvPr>
        </p:nvSpPr>
        <p:spPr bwMode="auto">
          <a:xfrm>
            <a:off x="4832399" y="1152474"/>
            <a:ext cx="3999899"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6" name="Google Shape;26;p5"/>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28" name="Google Shape;28;p6"/>
          <p:cNvSpPr txBox="1"/>
          <p:nvPr>
            <p:ph type="title"/>
          </p:nvPr>
        </p:nvSpPr>
        <p:spPr bwMode="auto">
          <a:xfrm>
            <a:off x="311699" y="445024"/>
            <a:ext cx="8520599" cy="572699"/>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9" name="Google Shape;29;p6"/>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31" name="Google Shape;31;p7"/>
          <p:cNvSpPr txBox="1"/>
          <p:nvPr>
            <p:ph type="title"/>
          </p:nvPr>
        </p:nvSpPr>
        <p:spPr bwMode="auto">
          <a:xfrm>
            <a:off x="311699" y="555599"/>
            <a:ext cx="2808000" cy="755699"/>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32" name="Google Shape;32;p7"/>
          <p:cNvSpPr txBox="1"/>
          <p:nvPr>
            <p:ph type="body" idx="1"/>
          </p:nvPr>
        </p:nvSpPr>
        <p:spPr bwMode="auto">
          <a:xfrm>
            <a:off x="311699" y="1389600"/>
            <a:ext cx="2808000" cy="3179399"/>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33" name="Google Shape;33;p7"/>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35" name="Google Shape;35;p8"/>
          <p:cNvSpPr txBox="1"/>
          <p:nvPr>
            <p:ph type="title"/>
          </p:nvPr>
        </p:nvSpPr>
        <p:spPr bwMode="auto">
          <a:xfrm>
            <a:off x="490249" y="450149"/>
            <a:ext cx="6367799" cy="4090799"/>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36" name="Google Shape;36;p8"/>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38" name="Google Shape;38;p9"/>
          <p:cNvSpPr/>
          <p:nvPr/>
        </p:nvSpPr>
        <p:spPr bwMode="auto">
          <a:xfrm>
            <a:off x="4572000" y="-124"/>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39;p9"/>
          <p:cNvSpPr txBox="1"/>
          <p:nvPr>
            <p:ph type="title"/>
          </p:nvPr>
        </p:nvSpPr>
        <p:spPr bwMode="auto">
          <a:xfrm>
            <a:off x="265500" y="1233174"/>
            <a:ext cx="4045199" cy="1482299"/>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40" name="Google Shape;40;p9"/>
          <p:cNvSpPr txBox="1"/>
          <p:nvPr>
            <p:ph type="subTitle" idx="1"/>
          </p:nvPr>
        </p:nvSpPr>
        <p:spPr bwMode="auto">
          <a:xfrm>
            <a:off x="265500" y="2803074"/>
            <a:ext cx="4045199" cy="1235099"/>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41" name="Google Shape;41;p9"/>
          <p:cNvSpPr txBox="1"/>
          <p:nvPr>
            <p:ph type="body" idx="2"/>
          </p:nvPr>
        </p:nvSpPr>
        <p:spPr bwMode="auto">
          <a:xfrm>
            <a:off x="4939499" y="724074"/>
            <a:ext cx="3836999" cy="3695099"/>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sp>
        <p:nvSpPr>
          <p:cNvPr id="42" name="Google Shape;42;p9"/>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44" name="Google Shape;44;p10"/>
          <p:cNvSpPr txBox="1"/>
          <p:nvPr>
            <p:ph type="body" idx="1"/>
          </p:nvPr>
        </p:nvSpPr>
        <p:spPr bwMode="auto">
          <a:xfrm>
            <a:off x="311699" y="4230574"/>
            <a:ext cx="5998799" cy="605099"/>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a:defRPr/>
            </a:pPr>
            <a:endParaRPr/>
          </a:p>
        </p:txBody>
      </p:sp>
      <p:sp>
        <p:nvSpPr>
          <p:cNvPr id="45" name="Google Shape;45;p10"/>
          <p:cNvSpPr txBox="1"/>
          <p:nvPr>
            <p:ph type="sldNum" idx="12"/>
          </p:nvPr>
        </p:nvSpPr>
        <p:spPr bwMode="auto">
          <a:xfrm>
            <a:off x="8472457" y="4663216"/>
            <a:ext cx="548699" cy="393599"/>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rgbClr val="F1F1F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699" y="445024"/>
            <a:ext cx="8520599" cy="572699"/>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defRPr>
            </a:lvl9pPr>
          </a:lstStyle>
          <a:p>
            <a:pPr>
              <a:defRPr/>
            </a:pPr>
            <a:endParaRPr/>
          </a:p>
        </p:txBody>
      </p:sp>
      <p:sp>
        <p:nvSpPr>
          <p:cNvPr id="7" name="Google Shape;7;p1"/>
          <p:cNvSpPr txBox="1"/>
          <p:nvPr>
            <p:ph type="body" idx="1"/>
          </p:nvPr>
        </p:nvSpPr>
        <p:spPr bwMode="auto">
          <a:xfrm>
            <a:off x="311699" y="1152474"/>
            <a:ext cx="8520599" cy="3416400"/>
          </a:xfrm>
          <a:prstGeom prst="rect">
            <a:avLst/>
          </a:prstGeom>
          <a:noFill/>
          <a:ln>
            <a:noFill/>
          </a:ln>
        </p:spPr>
        <p:txBody>
          <a:bodyPr spcFirstLastPara="1" wrap="square" lIns="91425" tIns="91425" rIns="91425" bIns="91425" anchor="t" anchorCtr="0">
            <a:normAutofit/>
          </a:bodyPr>
          <a:lstStyle>
            <a:lvl1pPr marL="457200" lvl="0" indent="-342900">
              <a:lnSpc>
                <a:spcPct val="114999"/>
              </a:lnSpc>
              <a:spcBef>
                <a:spcPts val="0"/>
              </a:spcBef>
              <a:spcAft>
                <a:spcPts val="0"/>
              </a:spcAft>
              <a:buClr>
                <a:schemeClr val="dk1"/>
              </a:buClr>
              <a:buSzPts val="1800"/>
              <a:buFont typeface="Georgia"/>
              <a:buChar char="●"/>
              <a:defRPr sz="1800">
                <a:solidFill>
                  <a:schemeClr val="dk1"/>
                </a:solidFill>
                <a:latin typeface="Georgia"/>
                <a:ea typeface="Georgia"/>
                <a:cs typeface="Georgia"/>
              </a:defRPr>
            </a:lvl1pPr>
            <a:lvl2pPr marL="914400" lvl="1"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2pPr>
            <a:lvl3pPr marL="1371600" lvl="2"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3pPr>
            <a:lvl4pPr marL="1828800" lvl="3"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4pPr>
            <a:lvl5pPr marL="2286000" lvl="4"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5pPr>
            <a:lvl6pPr marL="2743200" lvl="5"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6pPr>
            <a:lvl7pPr marL="3200400" lvl="6"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7pPr>
            <a:lvl8pPr marL="3657600" lvl="7"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8pPr>
            <a:lvl9pPr marL="4114800" lvl="8" indent="-317500">
              <a:lnSpc>
                <a:spcPct val="114999"/>
              </a:lnSpc>
              <a:spcBef>
                <a:spcPts val="0"/>
              </a:spcBef>
              <a:spcAft>
                <a:spcPts val="0"/>
              </a:spcAft>
              <a:buClr>
                <a:schemeClr val="dk1"/>
              </a:buClr>
              <a:buSzPts val="1400"/>
              <a:buFont typeface="Georgia"/>
              <a:buChar char="■"/>
              <a:defRPr>
                <a:solidFill>
                  <a:schemeClr val="dk1"/>
                </a:solidFill>
                <a:latin typeface="Georgia"/>
                <a:ea typeface="Georgia"/>
                <a:cs typeface="Georgia"/>
              </a:defRPr>
            </a:lvl9pPr>
          </a:lstStyle>
          <a:p>
            <a:pPr>
              <a:defRPr/>
            </a:pPr>
            <a:endParaRPr/>
          </a:p>
        </p:txBody>
      </p:sp>
      <p:sp>
        <p:nvSpPr>
          <p:cNvPr id="8" name="Google Shape;8;p1"/>
          <p:cNvSpPr txBox="1"/>
          <p:nvPr>
            <p:ph type="sldNum" idx="12"/>
          </p:nvPr>
        </p:nvSpPr>
        <p:spPr bwMode="auto">
          <a:xfrm>
            <a:off x="8472457" y="4663216"/>
            <a:ext cx="548699" cy="393599"/>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GB"/>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 name="Google Shape;56;p13"/>
          <p:cNvSpPr txBox="1"/>
          <p:nvPr>
            <p:ph type="ctrTitle"/>
          </p:nvPr>
        </p:nvSpPr>
        <p:spPr bwMode="auto">
          <a:xfrm>
            <a:off x="387900" y="2140100"/>
            <a:ext cx="6034200" cy="2052600"/>
          </a:xfrm>
          <a:prstGeom prst="rect">
            <a:avLst/>
          </a:prstGeom>
        </p:spPr>
        <p:txBody>
          <a:bodyPr spcFirstLastPara="1" wrap="square" lIns="91425" tIns="91425" rIns="91425" bIns="91425" anchor="b" anchorCtr="0">
            <a:noAutofit/>
          </a:bodyPr>
          <a:lstStyle/>
          <a:p>
            <a:pPr marL="0" lvl="0" indent="0" algn="l">
              <a:spcBef>
                <a:spcPts val="0"/>
              </a:spcBef>
              <a:spcAft>
                <a:spcPts val="0"/>
              </a:spcAft>
              <a:buSzPts val="990"/>
              <a:buNone/>
              <a:defRPr/>
            </a:pPr>
            <a:r>
              <a:rPr lang="en-GB" sz="5700">
                <a:solidFill>
                  <a:srgbClr val="1A7A56"/>
                </a:solidFill>
                <a:latin typeface="Times New Roman"/>
                <a:ea typeface="Times New Roman"/>
                <a:cs typeface="Times New Roman"/>
              </a:rPr>
              <a:t>Paradigm-busting workbook</a:t>
            </a:r>
            <a:endParaRPr sz="5700">
              <a:solidFill>
                <a:srgbClr val="1A7A56"/>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 name="Google Shape;61;p14"/>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I</a:t>
            </a:r>
            <a:r>
              <a:rPr lang="en-GB"/>
              <a:t>t is up to us to interpret the “facts”</a:t>
            </a:r>
            <a:endParaRPr/>
          </a:p>
          <a:p>
            <a:pPr marL="0" lvl="0" indent="0" algn="l">
              <a:spcBef>
                <a:spcPts val="0"/>
              </a:spcBef>
              <a:spcAft>
                <a:spcPts val="0"/>
              </a:spcAft>
              <a:buClr>
                <a:schemeClr val="dk1"/>
              </a:buClr>
              <a:buSzPct val="85344"/>
              <a:buFont typeface="Arial"/>
              <a:buNone/>
              <a:defRPr/>
            </a:pPr>
            <a:r>
              <a:rPr lang="en-GB" sz="1300" b="0">
                <a:solidFill>
                  <a:schemeClr val="dk1"/>
                </a:solidFill>
              </a:rPr>
              <a:t>Thought exercise: is a given megatrend an opportunity or threat? It could be either, depending on your mindset. Complete this exercise by filling in the </a:t>
            </a:r>
            <a:r>
              <a:rPr lang="en-GB" sz="1300" b="0">
                <a:solidFill>
                  <a:schemeClr val="dk1"/>
                </a:solidFill>
                <a:highlight>
                  <a:srgbClr val="D9EAD3"/>
                </a:highlight>
              </a:rPr>
              <a:t>blanks</a:t>
            </a:r>
            <a:r>
              <a:rPr lang="en-GB" sz="1300" b="0">
                <a:solidFill>
                  <a:schemeClr val="dk1"/>
                </a:solidFill>
              </a:rPr>
              <a:t>, challenging yourself to interpret the “facts”, which many see as threats, as opportunities.</a:t>
            </a:r>
            <a:endParaRPr sz="1300" b="0">
              <a:solidFill>
                <a:srgbClr val="000000"/>
              </a:solidFill>
            </a:endParaRPr>
          </a:p>
        </p:txBody>
      </p:sp>
      <p:graphicFrame>
        <p:nvGraphicFramePr>
          <p:cNvPr id="62" name="Google Shape;62;p14"/>
          <p:cNvGraphicFramePr>
            <a:graphicFrameLocks xmlns:a="http://schemas.openxmlformats.org/drawingml/2006/main"/>
          </p:cNvGraphicFramePr>
          <p:nvPr/>
        </p:nvGraphicFramePr>
        <p:xfrm>
          <a:off x="311700" y="1396125"/>
          <a:ext cx="3000000" cy="3000000"/>
        </p:xfrm>
        <a:graphic>
          <a:graphicData uri="http://schemas.openxmlformats.org/drawingml/2006/table">
            <a:tbl>
              <a:tblPr firstRow="0" firstCol="0" lastRow="0" lastCol="0" bandRow="0" bandCol="0">
                <a:tableStyleId>{AE5BBF8B-EB92-43C1-88E3-6C3F0042633E}</a:tableStyleId>
                <a:noFill/>
              </a:tblPr>
              <a:tblGrid>
                <a:gridCol w="2840200"/>
                <a:gridCol w="2840200"/>
                <a:gridCol w="2840200"/>
              </a:tblGrid>
              <a:tr h="244025">
                <a:tc>
                  <a:txBody>
                    <a:bodyPr/>
                    <a:p>
                      <a:pPr marL="0" lvl="0" indent="0" algn="l">
                        <a:spcBef>
                          <a:spcPts val="0"/>
                        </a:spcBef>
                        <a:spcAft>
                          <a:spcPts val="0"/>
                        </a:spcAft>
                        <a:buNone/>
                        <a:defRPr/>
                      </a:pPr>
                      <a:r>
                        <a:rPr lang="en-GB" sz="1300" b="1">
                          <a:solidFill>
                            <a:srgbClr val="980000"/>
                          </a:solidFill>
                          <a:latin typeface="Georgia"/>
                          <a:ea typeface="Georgia"/>
                          <a:cs typeface="Georgia"/>
                        </a:rPr>
                        <a:t>Threat</a:t>
                      </a:r>
                      <a:endParaRPr sz="1300" b="1">
                        <a:solidFill>
                          <a:srgbClr val="980000"/>
                        </a:solidFill>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alpha val="0"/>
                        </a:srgbClr>
                      </a:solidFill>
                    </a:lnT>
                    <a:lnB w="9525" algn="ctr">
                      <a:solidFill>
                        <a:srgbClr val="9E9E9E">
                          <a:alpha val="0"/>
                        </a:srgbClr>
                      </a:solidFill>
                    </a:lnB>
                  </a:tcPr>
                </a:tc>
                <a:tc>
                  <a:txBody>
                    <a:bodyPr/>
                    <a:p>
                      <a:pPr marL="0" lvl="0" indent="0" algn="ctr">
                        <a:spcBef>
                          <a:spcPts val="0"/>
                        </a:spcBef>
                        <a:spcAft>
                          <a:spcPts val="0"/>
                        </a:spcAft>
                        <a:buNone/>
                        <a:defRPr/>
                      </a:pP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alpha val="0"/>
                        </a:srgbClr>
                      </a:solidFill>
                    </a:lnT>
                    <a:lnB w="9525" algn="ctr">
                      <a:solidFill>
                        <a:srgbClr val="9E9E9E">
                          <a:alpha val="0"/>
                        </a:srgbClr>
                      </a:solidFill>
                    </a:lnB>
                  </a:tcPr>
                </a:tc>
                <a:tc>
                  <a:txBody>
                    <a:bodyPr/>
                    <a:p>
                      <a:pPr marL="0" lvl="0" indent="0" algn="r">
                        <a:spcBef>
                          <a:spcPts val="0"/>
                        </a:spcBef>
                        <a:spcAft>
                          <a:spcPts val="0"/>
                        </a:spcAft>
                        <a:buNone/>
                        <a:defRPr/>
                      </a:pPr>
                      <a:r>
                        <a:rPr lang="en-GB" sz="1300" b="1">
                          <a:solidFill>
                            <a:srgbClr val="00754B"/>
                          </a:solidFill>
                          <a:latin typeface="Georgia"/>
                          <a:ea typeface="Georgia"/>
                          <a:cs typeface="Georgia"/>
                        </a:rPr>
                        <a:t>Opportunity</a:t>
                      </a:r>
                      <a:endParaRPr sz="1300" b="1">
                        <a:solidFill>
                          <a:srgbClr val="00754B"/>
                        </a:solidFill>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alpha val="0"/>
                        </a:srgbClr>
                      </a:solidFill>
                    </a:lnT>
                    <a:lnB w="9525" algn="ctr">
                      <a:solidFill>
                        <a:srgbClr val="9E9E9E">
                          <a:alpha val="0"/>
                        </a:srgbClr>
                      </a:solidFill>
                    </a:lnB>
                  </a:tcPr>
                </a:tc>
              </a:tr>
              <a:tr h="437425">
                <a:tc>
                  <a:txBody>
                    <a:bodyPr/>
                    <a:p>
                      <a:pPr marL="0" lvl="0" indent="0" algn="l">
                        <a:spcBef>
                          <a:spcPts val="0"/>
                        </a:spcBef>
                        <a:spcAft>
                          <a:spcPts val="0"/>
                        </a:spcAft>
                        <a:buNone/>
                        <a:defRPr/>
                      </a:pPr>
                      <a:r>
                        <a:rPr lang="en-GB" sz="1300">
                          <a:latin typeface="Georgia"/>
                          <a:ea typeface="Georgia"/>
                          <a:cs typeface="Georgia"/>
                        </a:rPr>
                        <a:t>Aging demographics</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alpha val="0"/>
                        </a:srgbClr>
                      </a:solidFill>
                    </a:lnT>
                    <a:lnB w="9525" algn="ctr">
                      <a:solidFill>
                        <a:srgbClr val="9E9E9E"/>
                      </a:solidFill>
                    </a:lnB>
                  </a:tcPr>
                </a:tc>
                <a:tc>
                  <a:txBody>
                    <a:bodyPr/>
                    <a:p>
                      <a:pPr marL="0" lvl="0" indent="0" algn="ctr">
                        <a:spcBef>
                          <a:spcPts val="0"/>
                        </a:spcBef>
                        <a:spcAft>
                          <a:spcPts val="0"/>
                        </a:spcAft>
                        <a:buNone/>
                        <a:defRPr/>
                      </a:pPr>
                      <a:r>
                        <a:rPr lang="en-GB" sz="1300" b="1">
                          <a:latin typeface="Georgia"/>
                          <a:ea typeface="Georgia"/>
                          <a:cs typeface="Georgia"/>
                        </a:rPr>
                        <a:t>Aging population</a:t>
                      </a: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alpha val="0"/>
                        </a:srgbClr>
                      </a:solidFill>
                    </a:lnT>
                    <a:lnB w="9525" algn="ctr">
                      <a:solidFill>
                        <a:srgbClr val="9E9E9E"/>
                      </a:solidFill>
                    </a:lnB>
                  </a:tcPr>
                </a:tc>
                <a:tc>
                  <a:txBody>
                    <a:bodyPr/>
                    <a:p>
                      <a:pPr marL="0" lvl="0" indent="0" algn="r">
                        <a:spcBef>
                          <a:spcPts val="0"/>
                        </a:spcBef>
                        <a:spcAft>
                          <a:spcPts val="0"/>
                        </a:spcAft>
                        <a:buNone/>
                        <a:defRPr/>
                      </a:pPr>
                      <a:r>
                        <a:rPr lang="en-GB" sz="1300">
                          <a:latin typeface="Georgia"/>
                          <a:ea typeface="Georgia"/>
                          <a:cs typeface="Georgia"/>
                        </a:rPr>
                        <a:t>New “silver market”</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alpha val="0"/>
                        </a:srgbClr>
                      </a:solidFill>
                    </a:lnT>
                    <a:lnB w="9525" algn="ctr">
                      <a:solidFill>
                        <a:srgbClr val="9E9E9E"/>
                      </a:solidFill>
                    </a:lnB>
                  </a:tcPr>
                </a:tc>
              </a:tr>
              <a:tr h="450525">
                <a:tc>
                  <a:txBody>
                    <a:bodyPr/>
                    <a:p>
                      <a:pPr marL="0" lvl="0" indent="0" algn="l">
                        <a:spcBef>
                          <a:spcPts val="0"/>
                        </a:spcBef>
                        <a:spcAft>
                          <a:spcPts val="0"/>
                        </a:spcAft>
                        <a:buNone/>
                        <a:defRPr/>
                      </a:pPr>
                      <a:r>
                        <a:rPr lang="en-GB" sz="1300">
                          <a:latin typeface="Georgia"/>
                          <a:ea typeface="Georgia"/>
                          <a:cs typeface="Georgia"/>
                        </a:rPr>
                        <a:t>Rising health-care costs</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ctr">
                        <a:spcBef>
                          <a:spcPts val="0"/>
                        </a:spcBef>
                        <a:spcAft>
                          <a:spcPts val="0"/>
                        </a:spcAft>
                        <a:buNone/>
                        <a:defRPr/>
                      </a:pPr>
                      <a:r>
                        <a:rPr lang="en-GB" sz="1300" b="1">
                          <a:latin typeface="Georgia"/>
                          <a:ea typeface="Georgia"/>
                          <a:cs typeface="Georgia"/>
                        </a:rPr>
                        <a:t>Health-care spending</a:t>
                      </a: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r">
                        <a:spcBef>
                          <a:spcPts val="0"/>
                        </a:spcBef>
                        <a:spcAft>
                          <a:spcPts val="0"/>
                        </a:spcAft>
                        <a:buClr>
                          <a:schemeClr val="dk1"/>
                        </a:buClr>
                        <a:buSzPts val="1100"/>
                        <a:buFont typeface="Arial"/>
                        <a:buNone/>
                        <a:defRPr/>
                      </a:pPr>
                      <a:r>
                        <a:rPr lang="en-GB" sz="1300">
                          <a:latin typeface="Georgia"/>
                          <a:ea typeface="Georgia"/>
                          <a:cs typeface="Georgia"/>
                        </a:rPr>
                        <a:t>New health-care</a:t>
                      </a:r>
                      <a:endParaRPr sz="1300">
                        <a:latin typeface="Georgia"/>
                        <a:ea typeface="Georgia"/>
                        <a:cs typeface="Georgia"/>
                      </a:endParaRPr>
                    </a:p>
                    <a:p>
                      <a:pPr marL="0" lvl="0" indent="0" algn="r">
                        <a:spcBef>
                          <a:spcPts val="0"/>
                        </a:spcBef>
                        <a:spcAft>
                          <a:spcPts val="0"/>
                        </a:spcAft>
                        <a:buNone/>
                        <a:defRPr/>
                      </a:pPr>
                      <a:r>
                        <a:rPr lang="en-GB" sz="1300">
                          <a:latin typeface="Georgia"/>
                          <a:ea typeface="Georgia"/>
                          <a:cs typeface="Georgia"/>
                        </a:rPr>
                        <a:t>services and settings</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r>
              <a:tr h="437425">
                <a:tc>
                  <a:txBody>
                    <a:bodyPr/>
                    <a:p>
                      <a:pPr marL="0" lvl="0" indent="0" algn="l">
                        <a:spcBef>
                          <a:spcPts val="0"/>
                        </a:spcBef>
                        <a:spcAft>
                          <a:spcPts val="0"/>
                        </a:spcAft>
                        <a:buNone/>
                        <a:defRPr/>
                      </a:pPr>
                      <a:r>
                        <a:rPr lang="en-GB" sz="1300">
                          <a:latin typeface="Georgia"/>
                          <a:ea typeface="Georgia"/>
                          <a:cs typeface="Georgia"/>
                        </a:rPr>
                        <a:t>Urban congestion</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ctr">
                        <a:spcBef>
                          <a:spcPts val="0"/>
                        </a:spcBef>
                        <a:spcAft>
                          <a:spcPts val="0"/>
                        </a:spcAft>
                        <a:buNone/>
                        <a:defRPr/>
                      </a:pPr>
                      <a:r>
                        <a:rPr lang="en-GB" sz="1300" b="1">
                          <a:latin typeface="Georgia"/>
                          <a:ea typeface="Georgia"/>
                          <a:cs typeface="Georgia"/>
                        </a:rPr>
                        <a:t>Urbanization</a:t>
                      </a: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r">
                        <a:spcBef>
                          <a:spcPts val="0"/>
                        </a:spcBef>
                        <a:spcAft>
                          <a:spcPts val="0"/>
                        </a:spcAft>
                        <a:buNone/>
                        <a:defRPr/>
                      </a:pP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solidFill>
                      <a:srgbClr val="D9EAD3"/>
                    </a:solidFill>
                  </a:tcPr>
                </a:tc>
              </a:tr>
              <a:tr h="450525">
                <a:tc>
                  <a:txBody>
                    <a:bodyPr/>
                    <a:p>
                      <a:pPr marL="0" lvl="0" indent="0" algn="l">
                        <a:spcBef>
                          <a:spcPts val="0"/>
                        </a:spcBef>
                        <a:spcAft>
                          <a:spcPts val="0"/>
                        </a:spcAft>
                        <a:buNone/>
                        <a:defRPr/>
                      </a:pPr>
                      <a:r>
                        <a:rPr lang="en-GB" sz="1300">
                          <a:latin typeface="Georgia"/>
                          <a:ea typeface="Georgia"/>
                          <a:cs typeface="Georgia"/>
                        </a:rPr>
                        <a:t>Economic loss and human impact</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ctr">
                        <a:spcBef>
                          <a:spcPts val="0"/>
                        </a:spcBef>
                        <a:spcAft>
                          <a:spcPts val="0"/>
                        </a:spcAft>
                        <a:buNone/>
                        <a:defRPr/>
                      </a:pPr>
                      <a:r>
                        <a:rPr lang="en-GB" sz="1300" b="1">
                          <a:latin typeface="Georgia"/>
                          <a:ea typeface="Georgia"/>
                          <a:cs typeface="Georgia"/>
                        </a:rPr>
                        <a:t>Sustainability</a:t>
                      </a: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r">
                        <a:spcBef>
                          <a:spcPts val="0"/>
                        </a:spcBef>
                        <a:spcAft>
                          <a:spcPts val="0"/>
                        </a:spcAft>
                        <a:buClr>
                          <a:schemeClr val="dk1"/>
                        </a:buClr>
                        <a:buSzPts val="1100"/>
                        <a:buFont typeface="Arial"/>
                        <a:buNone/>
                        <a:defRPr/>
                      </a:pPr>
                      <a:r>
                        <a:rPr lang="en-GB" sz="1300">
                          <a:latin typeface="Georgia"/>
                          <a:ea typeface="Georgia"/>
                          <a:cs typeface="Georgia"/>
                        </a:rPr>
                        <a:t>Growing power and</a:t>
                      </a:r>
                      <a:endParaRPr sz="1300">
                        <a:latin typeface="Georgia"/>
                        <a:ea typeface="Georgia"/>
                        <a:cs typeface="Georgia"/>
                      </a:endParaRPr>
                    </a:p>
                    <a:p>
                      <a:pPr marL="0" lvl="0" indent="0" algn="r">
                        <a:spcBef>
                          <a:spcPts val="0"/>
                        </a:spcBef>
                        <a:spcAft>
                          <a:spcPts val="0"/>
                        </a:spcAft>
                        <a:buNone/>
                        <a:defRPr/>
                      </a:pPr>
                      <a:r>
                        <a:rPr lang="en-GB" sz="1300">
                          <a:latin typeface="Georgia"/>
                          <a:ea typeface="Georgia"/>
                          <a:cs typeface="Georgia"/>
                        </a:rPr>
                        <a:t>infrastructure needs</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r>
              <a:tr h="437425">
                <a:tc>
                  <a:txBody>
                    <a:bodyPr/>
                    <a:p>
                      <a:pPr marL="0" lvl="0" indent="0" algn="l">
                        <a:spcBef>
                          <a:spcPts val="0"/>
                        </a:spcBef>
                        <a:spcAft>
                          <a:spcPts val="0"/>
                        </a:spcAft>
                        <a:buNone/>
                        <a:defRPr/>
                      </a:pPr>
                      <a:r>
                        <a:rPr lang="en-GB" sz="1300">
                          <a:latin typeface="Georgia"/>
                          <a:ea typeface="Georgia"/>
                          <a:cs typeface="Georgia"/>
                        </a:rPr>
                        <a:t>Near-term price and energy volatility</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ctr">
                        <a:spcBef>
                          <a:spcPts val="0"/>
                        </a:spcBef>
                        <a:spcAft>
                          <a:spcPts val="0"/>
                        </a:spcAft>
                        <a:buNone/>
                        <a:defRPr/>
                      </a:pPr>
                      <a:r>
                        <a:rPr lang="en-GB" sz="1300" b="1">
                          <a:latin typeface="Georgia"/>
                          <a:ea typeface="Georgia"/>
                          <a:cs typeface="Georgia"/>
                        </a:rPr>
                        <a:t>Energy price volatility</a:t>
                      </a: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r">
                        <a:spcBef>
                          <a:spcPts val="0"/>
                        </a:spcBef>
                        <a:spcAft>
                          <a:spcPts val="0"/>
                        </a:spcAft>
                        <a:buNone/>
                        <a:defRPr/>
                      </a:pP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solidFill>
                      <a:srgbClr val="D9EAD3"/>
                    </a:solidFill>
                  </a:tcPr>
                </a:tc>
              </a:tr>
              <a:tr h="450525">
                <a:tc>
                  <a:txBody>
                    <a:bodyPr/>
                    <a:p>
                      <a:pPr marL="0" lvl="0" indent="0" algn="l">
                        <a:spcBef>
                          <a:spcPts val="0"/>
                        </a:spcBef>
                        <a:spcAft>
                          <a:spcPts val="0"/>
                        </a:spcAft>
                        <a:buNone/>
                        <a:defRPr/>
                      </a:pPr>
                      <a:r>
                        <a:rPr lang="en-GB" sz="1300">
                          <a:latin typeface="Georgia"/>
                          <a:ea typeface="Georgia"/>
                          <a:cs typeface="Georgia"/>
                        </a:rPr>
                        <a:t>High competition in rapidly evolving area</a:t>
                      </a: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ctr">
                        <a:spcBef>
                          <a:spcPts val="0"/>
                        </a:spcBef>
                        <a:spcAft>
                          <a:spcPts val="0"/>
                        </a:spcAft>
                        <a:buNone/>
                        <a:defRPr/>
                      </a:pPr>
                      <a:r>
                        <a:rPr lang="en-GB" sz="1300" b="1">
                          <a:latin typeface="Georgia"/>
                          <a:ea typeface="Georgia"/>
                          <a:cs typeface="Georgia"/>
                        </a:rPr>
                        <a:t>Smart devices</a:t>
                      </a: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tcPr>
                </a:tc>
                <a:tc>
                  <a:txBody>
                    <a:bodyPr/>
                    <a:p>
                      <a:pPr marL="0" lvl="0" indent="0" algn="r">
                        <a:spcBef>
                          <a:spcPts val="0"/>
                        </a:spcBef>
                        <a:spcAft>
                          <a:spcPts val="0"/>
                        </a:spcAft>
                        <a:buNone/>
                        <a:defRPr/>
                      </a:pP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solidFill>
                      <a:srgbClr val="D9EAD3"/>
                    </a:solidFill>
                  </a:tcPr>
                </a:tc>
              </a:tr>
              <a:tr h="437425">
                <a:tc>
                  <a:txBody>
                    <a:bodyPr/>
                    <a:p>
                      <a:pPr marL="0" lvl="0" indent="0" algn="l">
                        <a:spcBef>
                          <a:spcPts val="0"/>
                        </a:spcBef>
                        <a:spcAft>
                          <a:spcPts val="0"/>
                        </a:spcAft>
                        <a:buNone/>
                        <a:defRPr/>
                      </a:pP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solidFill>
                      <a:srgbClr val="D9EAD3"/>
                    </a:solidFill>
                  </a:tcPr>
                </a:tc>
                <a:tc>
                  <a:txBody>
                    <a:bodyPr/>
                    <a:p>
                      <a:pPr marL="0" lvl="0" indent="0" algn="ctr">
                        <a:spcBef>
                          <a:spcPts val="0"/>
                        </a:spcBef>
                        <a:spcAft>
                          <a:spcPts val="0"/>
                        </a:spcAft>
                        <a:buNone/>
                        <a:defRPr/>
                      </a:pPr>
                      <a:endParaRPr sz="1300" b="1">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solidFill>
                      <a:srgbClr val="D9EAD3"/>
                    </a:solidFill>
                  </a:tcPr>
                </a:tc>
                <a:tc>
                  <a:txBody>
                    <a:bodyPr/>
                    <a:p>
                      <a:pPr marL="0" lvl="0" indent="0" algn="r">
                        <a:spcBef>
                          <a:spcPts val="0"/>
                        </a:spcBef>
                        <a:spcAft>
                          <a:spcPts val="0"/>
                        </a:spcAft>
                        <a:buNone/>
                        <a:defRPr/>
                      </a:pPr>
                      <a:endParaRPr sz="1300">
                        <a:latin typeface="Georgia"/>
                        <a:ea typeface="Georgia"/>
                        <a:cs typeface="Georgia"/>
                      </a:endParaRPr>
                    </a:p>
                  </a:txBody>
                  <a:tcPr marL="18000" marR="18000" marT="18000" marB="18000" anchor="ctr">
                    <a:lnL w="9525" algn="ctr">
                      <a:solidFill>
                        <a:srgbClr val="9E9E9E">
                          <a:alpha val="0"/>
                        </a:srgbClr>
                      </a:solidFill>
                    </a:lnL>
                    <a:lnR w="9525" algn="ctr">
                      <a:solidFill>
                        <a:srgbClr val="9E9E9E">
                          <a:alpha val="0"/>
                        </a:srgbClr>
                      </a:solidFill>
                    </a:lnR>
                    <a:lnT w="9525" algn="ctr">
                      <a:solidFill>
                        <a:srgbClr val="9E9E9E"/>
                      </a:solidFill>
                    </a:lnT>
                    <a:lnB w="9525" algn="ctr">
                      <a:solidFill>
                        <a:srgbClr val="9E9E9E"/>
                      </a:solidFill>
                    </a:lnB>
                    <a:solidFill>
                      <a:srgbClr val="D9EAD3"/>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 name="Google Shape;67;p15"/>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Shifts in our mental models enable us to solve problems and pursue opportunities</a:t>
            </a:r>
            <a:endParaRPr/>
          </a:p>
        </p:txBody>
      </p:sp>
      <p:grpSp>
        <p:nvGrpSpPr>
          <p:cNvPr id="68" name="Google Shape;68;p15"/>
          <p:cNvGrpSpPr/>
          <p:nvPr/>
        </p:nvGrpSpPr>
        <p:grpSpPr bwMode="auto">
          <a:xfrm>
            <a:off x="3890051" y="1645092"/>
            <a:ext cx="4993974" cy="2908349"/>
            <a:chOff x="0" y="0"/>
            <a:chExt cx="4993974" cy="2908349"/>
          </a:xfrm>
        </p:grpSpPr>
        <p:sp>
          <p:nvSpPr>
            <p:cNvPr id="69" name="Google Shape;69;p15"/>
            <p:cNvSpPr/>
            <p:nvPr/>
          </p:nvSpPr>
          <p:spPr bwMode="auto">
            <a:xfrm>
              <a:off x="258287" y="0"/>
              <a:ext cx="4735687" cy="2677932"/>
            </a:xfrm>
            <a:custGeom>
              <a:avLst/>
              <a:gdLst/>
              <a:ahLst/>
              <a:cxnLst/>
              <a:rect l="l" t="t" r="r" b="b"/>
              <a:pathLst>
                <a:path w="3682" h="2038" fill="norm" stroke="1"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a:spcBef>
                  <a:spcPts val="0"/>
                </a:spcBef>
                <a:spcAft>
                  <a:spcPts val="0"/>
                </a:spcAft>
                <a:buNone/>
                <a:defRPr/>
              </a:pPr>
              <a:endParaRPr sz="2000" b="0" i="0" u="none" strike="noStrike" cap="none">
                <a:solidFill>
                  <a:srgbClr val="000000"/>
                </a:solidFill>
                <a:latin typeface="Arial"/>
                <a:ea typeface="Arial"/>
                <a:cs typeface="Arial"/>
              </a:endParaRPr>
            </a:p>
          </p:txBody>
        </p:sp>
        <p:grpSp>
          <p:nvGrpSpPr>
            <p:cNvPr id="70" name="Google Shape;70;p15"/>
            <p:cNvGrpSpPr/>
            <p:nvPr/>
          </p:nvGrpSpPr>
          <p:grpSpPr bwMode="auto">
            <a:xfrm>
              <a:off x="430622" y="351217"/>
              <a:ext cx="4364949" cy="1878699"/>
              <a:chOff x="0" y="0"/>
              <a:chExt cx="4364949" cy="1878699"/>
            </a:xfrm>
          </p:grpSpPr>
          <p:cxnSp>
            <p:nvCxnSpPr>
              <p:cNvPr id="71" name="Google Shape;71;p15"/>
              <p:cNvCxnSpPr>
                <a:cxnSpLocks/>
              </p:cNvCxnSpPr>
              <p:nvPr/>
            </p:nvCxnSpPr>
            <p:spPr bwMode="auto">
              <a:xfrm>
                <a:off x="4364949" y="0"/>
                <a:ext cx="0" cy="389666"/>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a:cxnSpLocks/>
              </p:cNvCxnSpPr>
              <p:nvPr/>
            </p:nvCxnSpPr>
            <p:spPr bwMode="auto">
              <a:xfrm>
                <a:off x="0" y="1489032"/>
                <a:ext cx="0" cy="389666"/>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bwMode="auto">
            <a:xfrm>
              <a:off x="2730898" y="193557"/>
              <a:ext cx="2049599" cy="342300"/>
            </a:xfrm>
            <a:prstGeom prst="rect">
              <a:avLst/>
            </a:prstGeom>
            <a:noFill/>
            <a:ln>
              <a:noFill/>
            </a:ln>
          </p:spPr>
          <p:txBody>
            <a:bodyPr spcFirstLastPara="1" wrap="square" lIns="91425" tIns="45700" rIns="91425" bIns="45700" anchor="t" anchorCtr="0">
              <a:noAutofit/>
            </a:bodyPr>
            <a:lstStyle/>
            <a:p>
              <a:pPr marL="0" marR="0" lvl="3" indent="0" algn="r">
                <a:lnSpc>
                  <a:spcPct val="96000"/>
                </a:lnSpc>
                <a:spcBef>
                  <a:spcPts val="0"/>
                </a:spcBef>
                <a:spcAft>
                  <a:spcPts val="0"/>
                </a:spcAft>
                <a:buNone/>
                <a:defRPr/>
              </a:pPr>
              <a:r>
                <a:rPr lang="en-GB" sz="1300" b="1" i="0" u="none" strike="noStrike" cap="none">
                  <a:solidFill>
                    <a:srgbClr val="00754B"/>
                  </a:solidFill>
                  <a:latin typeface="Georgia"/>
                  <a:ea typeface="Georgia"/>
                  <a:cs typeface="Georgia"/>
                </a:rPr>
                <a:t>New mental models</a:t>
              </a:r>
              <a:endParaRPr sz="300" b="1">
                <a:solidFill>
                  <a:srgbClr val="00754B"/>
                </a:solidFill>
                <a:latin typeface="Georgia"/>
                <a:ea typeface="Georgia"/>
                <a:cs typeface="Georgia"/>
              </a:endParaRPr>
            </a:p>
          </p:txBody>
        </p:sp>
        <p:sp>
          <p:nvSpPr>
            <p:cNvPr id="74" name="Google Shape;74;p15"/>
            <p:cNvSpPr txBox="1"/>
            <p:nvPr/>
          </p:nvSpPr>
          <p:spPr bwMode="auto">
            <a:xfrm rot="-5400000">
              <a:off x="-289982" y="1279768"/>
              <a:ext cx="770519"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Change</a:t>
              </a:r>
              <a:endParaRPr sz="300">
                <a:latin typeface="Georgia"/>
                <a:ea typeface="Georgia"/>
                <a:cs typeface="Georgia"/>
              </a:endParaRPr>
            </a:p>
          </p:txBody>
        </p:sp>
        <p:sp>
          <p:nvSpPr>
            <p:cNvPr id="75" name="Google Shape;75;p15"/>
            <p:cNvSpPr txBox="1"/>
            <p:nvPr/>
          </p:nvSpPr>
          <p:spPr bwMode="auto">
            <a:xfrm>
              <a:off x="2318392" y="2717794"/>
              <a:ext cx="413219"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Time</a:t>
              </a:r>
              <a:endParaRPr sz="300">
                <a:latin typeface="Georgia"/>
                <a:ea typeface="Georgia"/>
                <a:cs typeface="Georgia"/>
              </a:endParaRPr>
            </a:p>
          </p:txBody>
        </p:sp>
        <p:sp>
          <p:nvSpPr>
            <p:cNvPr id="76" name="Google Shape;76;p15"/>
            <p:cNvSpPr/>
            <p:nvPr/>
          </p:nvSpPr>
          <p:spPr bwMode="auto">
            <a:xfrm>
              <a:off x="448471" y="1680648"/>
              <a:ext cx="2192100" cy="342300"/>
            </a:xfrm>
            <a:prstGeom prst="rect">
              <a:avLst/>
            </a:prstGeom>
            <a:noFill/>
            <a:ln>
              <a:noFill/>
            </a:ln>
          </p:spPr>
          <p:txBody>
            <a:bodyPr spcFirstLastPara="1" wrap="square" lIns="91425" tIns="45700" rIns="91425" bIns="45700" anchor="t" anchorCtr="0">
              <a:noAutofit/>
            </a:bodyPr>
            <a:lstStyle/>
            <a:p>
              <a:pPr marL="0" marR="0" lvl="3" indent="0" algn="l">
                <a:lnSpc>
                  <a:spcPct val="96000"/>
                </a:lnSpc>
                <a:spcBef>
                  <a:spcPts val="0"/>
                </a:spcBef>
                <a:spcAft>
                  <a:spcPts val="0"/>
                </a:spcAft>
                <a:buNone/>
                <a:defRPr/>
              </a:pPr>
              <a:r>
                <a:rPr lang="en-GB" sz="1300" b="1">
                  <a:solidFill>
                    <a:srgbClr val="980000"/>
                  </a:solidFill>
                  <a:latin typeface="Georgia"/>
                  <a:ea typeface="Georgia"/>
                  <a:cs typeface="Georgia"/>
                </a:rPr>
                <a:t>Old</a:t>
              </a:r>
              <a:r>
                <a:rPr lang="en-GB" sz="1300" b="1" i="0" u="none" strike="noStrike" cap="none">
                  <a:solidFill>
                    <a:srgbClr val="980000"/>
                  </a:solidFill>
                  <a:latin typeface="Georgia"/>
                  <a:ea typeface="Georgia"/>
                  <a:cs typeface="Georgia"/>
                </a:rPr>
                <a:t> mental models</a:t>
              </a:r>
              <a:endParaRPr sz="300" b="1">
                <a:solidFill>
                  <a:srgbClr val="980000"/>
                </a:solidFill>
                <a:latin typeface="Georgia"/>
                <a:ea typeface="Georgia"/>
                <a:cs typeface="Georgia"/>
              </a:endParaRPr>
            </a:p>
          </p:txBody>
        </p:sp>
        <p:cxnSp>
          <p:nvCxnSpPr>
            <p:cNvPr id="77" name="Google Shape;77;p15"/>
            <p:cNvCxnSpPr>
              <a:cxnSpLocks/>
            </p:cNvCxnSpPr>
            <p:nvPr/>
          </p:nvCxnSpPr>
          <p:spPr bwMode="auto">
            <a:xfrm rot="10800000" flipH="1">
              <a:off x="2693123" y="546957"/>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a:cxnSpLocks/>
            </p:cNvCxnSpPr>
            <p:nvPr/>
          </p:nvCxnSpPr>
          <p:spPr bwMode="auto">
            <a:xfrm rot="10800000" flipH="1">
              <a:off x="448473" y="1322457"/>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bwMode="auto">
          <a:xfrm>
            <a:off x="407724" y="1641324"/>
            <a:ext cx="3398220" cy="2560649"/>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sz="1300">
                <a:latin typeface="Georgia"/>
                <a:ea typeface="Georgia"/>
                <a:cs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endParaRPr>
          </a:p>
          <a:p>
            <a:pPr marL="0" lvl="0" indent="0" algn="l">
              <a:spcBef>
                <a:spcPts val="0"/>
              </a:spcBef>
              <a:spcAft>
                <a:spcPts val="0"/>
              </a:spcAft>
              <a:buNone/>
              <a:defRPr/>
            </a:pPr>
            <a:endParaRPr sz="1300">
              <a:latin typeface="Georgia"/>
              <a:ea typeface="Georgia"/>
              <a:cs typeface="Georgia"/>
            </a:endParaRPr>
          </a:p>
          <a:p>
            <a:pPr marL="0" lvl="0" indent="0" algn="l">
              <a:spcBef>
                <a:spcPts val="0"/>
              </a:spcBef>
              <a:spcAft>
                <a:spcPts val="0"/>
              </a:spcAft>
              <a:buNone/>
              <a:defRPr/>
            </a:pPr>
            <a:r>
              <a:rPr lang="en-GB" sz="1300">
                <a:latin typeface="Georgia"/>
                <a:ea typeface="Georgia"/>
                <a:cs typeface="Georgia"/>
              </a:rPr>
              <a:t>Small, incremental change in our mental models doesn’t always yield the change we need; we need to actively challenge our assumptions to drive meaningful change.</a:t>
            </a:r>
            <a:endParaRPr sz="1300">
              <a:latin typeface="Georgia"/>
              <a:ea typeface="Georgia"/>
              <a:cs typeface="Georgia"/>
            </a:endParaRPr>
          </a:p>
          <a:p>
            <a:pPr marL="0" lvl="0" indent="0" algn="l">
              <a:spcBef>
                <a:spcPts val="0"/>
              </a:spcBef>
              <a:spcAft>
                <a:spcPts val="0"/>
              </a:spcAft>
              <a:buNone/>
              <a:defRPr/>
            </a:pPr>
            <a:endParaRPr sz="1300">
              <a:latin typeface="Georgia"/>
              <a:ea typeface="Georgia"/>
              <a:cs typeface="Georgia"/>
            </a:endParaRPr>
          </a:p>
          <a:p>
            <a:pPr marL="0" lvl="0" indent="0" algn="l">
              <a:spcBef>
                <a:spcPts val="0"/>
              </a:spcBef>
              <a:spcAft>
                <a:spcPts val="0"/>
              </a:spcAft>
              <a:buNone/>
              <a:defRPr/>
            </a:pPr>
            <a:r>
              <a:rPr lang="en-GB" sz="1300" b="1">
                <a:solidFill>
                  <a:srgbClr val="00754B"/>
                </a:solidFill>
                <a:latin typeface="Georgia"/>
                <a:ea typeface="Georgia"/>
                <a:cs typeface="Georgia"/>
              </a:rPr>
              <a:t>Let’s review some examples.</a:t>
            </a:r>
            <a:endParaRPr sz="1300" b="1">
              <a:solidFill>
                <a:srgbClr val="00754B"/>
              </a:solidFill>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 name="Google Shape;84;p16"/>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BIC opened the door to new lines of business (e.g., lighters, razors) by shifting mental models</a:t>
            </a:r>
            <a:endParaRPr/>
          </a:p>
        </p:txBody>
      </p:sp>
      <p:sp>
        <p:nvSpPr>
          <p:cNvPr id="85" name="Google Shape;85;p16"/>
          <p:cNvSpPr/>
          <p:nvPr/>
        </p:nvSpPr>
        <p:spPr bwMode="auto">
          <a:xfrm>
            <a:off x="950218" y="1645107"/>
            <a:ext cx="7559577" cy="2677932"/>
          </a:xfrm>
          <a:custGeom>
            <a:avLst/>
            <a:gdLst/>
            <a:ahLst/>
            <a:cxnLst/>
            <a:rect l="l" t="t" r="r" b="b"/>
            <a:pathLst>
              <a:path w="3682" h="2038" fill="norm" stroke="1"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a:spcBef>
                <a:spcPts val="0"/>
              </a:spcBef>
              <a:spcAft>
                <a:spcPts val="0"/>
              </a:spcAft>
              <a:buNone/>
              <a:defRPr/>
            </a:pPr>
            <a:endParaRPr sz="2000" b="0" i="0" u="none" strike="noStrike" cap="none">
              <a:solidFill>
                <a:srgbClr val="000000"/>
              </a:solidFill>
              <a:latin typeface="Arial"/>
              <a:ea typeface="Arial"/>
              <a:cs typeface="Arial"/>
            </a:endParaRPr>
          </a:p>
        </p:txBody>
      </p:sp>
      <p:grpSp>
        <p:nvGrpSpPr>
          <p:cNvPr id="86" name="Google Shape;86;p16"/>
          <p:cNvGrpSpPr/>
          <p:nvPr/>
        </p:nvGrpSpPr>
        <p:grpSpPr bwMode="auto">
          <a:xfrm>
            <a:off x="1225084" y="1778179"/>
            <a:ext cx="6967606" cy="1878700"/>
            <a:chOff x="6274169" y="1333309"/>
            <a:chExt cx="4409040" cy="2791531"/>
          </a:xfrm>
        </p:grpSpPr>
        <p:cxnSp>
          <p:nvCxnSpPr>
            <p:cNvPr id="87" name="Google Shape;87;p16"/>
            <p:cNvCxnSpPr>
              <a:cxnSpLocks/>
            </p:cNvCxnSpPr>
            <p:nvPr/>
          </p:nvCxnSpPr>
          <p:spPr bwMode="auto">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a:cxnSpLocks/>
            </p:cNvCxnSpPr>
            <p:nvPr/>
          </p:nvCxnSpPr>
          <p:spPr bwMode="auto">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bwMode="auto">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a:lnSpc>
                <a:spcPct val="96000"/>
              </a:lnSpc>
              <a:spcBef>
                <a:spcPts val="0"/>
              </a:spcBef>
              <a:spcAft>
                <a:spcPts val="0"/>
              </a:spcAft>
              <a:buNone/>
              <a:defRPr/>
            </a:pPr>
            <a:r>
              <a:rPr lang="en-GB" sz="1300" b="1" i="0" u="none" strike="noStrike" cap="none">
                <a:solidFill>
                  <a:srgbClr val="00754B"/>
                </a:solidFill>
                <a:latin typeface="Georgia"/>
                <a:ea typeface="Georgia"/>
                <a:cs typeface="Georgia"/>
              </a:rPr>
              <a:t>New mental models</a:t>
            </a:r>
            <a:endParaRPr sz="300" b="1">
              <a:solidFill>
                <a:srgbClr val="00754B"/>
              </a:solidFill>
              <a:latin typeface="Georgia"/>
              <a:ea typeface="Georgia"/>
              <a:cs typeface="Georgia"/>
            </a:endParaRPr>
          </a:p>
        </p:txBody>
      </p:sp>
      <p:sp>
        <p:nvSpPr>
          <p:cNvPr id="90" name="Google Shape;90;p16"/>
          <p:cNvSpPr txBox="1"/>
          <p:nvPr/>
        </p:nvSpPr>
        <p:spPr bwMode="auto">
          <a:xfrm rot="-5400000">
            <a:off x="247302" y="2924875"/>
            <a:ext cx="770519"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Change</a:t>
            </a:r>
            <a:endParaRPr sz="300">
              <a:latin typeface="Georgia"/>
              <a:ea typeface="Georgia"/>
              <a:cs typeface="Georgia"/>
            </a:endParaRPr>
          </a:p>
        </p:txBody>
      </p:sp>
      <p:sp>
        <p:nvSpPr>
          <p:cNvPr id="91" name="Google Shape;91;p16"/>
          <p:cNvSpPr txBox="1"/>
          <p:nvPr/>
        </p:nvSpPr>
        <p:spPr bwMode="auto">
          <a:xfrm>
            <a:off x="4238762" y="4362901"/>
            <a:ext cx="659193"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Time</a:t>
            </a:r>
            <a:endParaRPr sz="300">
              <a:latin typeface="Georgia"/>
              <a:ea typeface="Georgia"/>
              <a:cs typeface="Georgia"/>
            </a:endParaRPr>
          </a:p>
        </p:txBody>
      </p:sp>
      <p:sp>
        <p:nvSpPr>
          <p:cNvPr id="92" name="Google Shape;92;p16"/>
          <p:cNvSpPr/>
          <p:nvPr/>
        </p:nvSpPr>
        <p:spPr bwMode="auto">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a:lnSpc>
                <a:spcPct val="96000"/>
              </a:lnSpc>
              <a:spcBef>
                <a:spcPts val="0"/>
              </a:spcBef>
              <a:spcAft>
                <a:spcPts val="0"/>
              </a:spcAft>
              <a:buNone/>
              <a:defRPr/>
            </a:pPr>
            <a:r>
              <a:rPr lang="en-GB" sz="1300" b="1">
                <a:solidFill>
                  <a:srgbClr val="980000"/>
                </a:solidFill>
                <a:latin typeface="Georgia"/>
                <a:ea typeface="Georgia"/>
                <a:cs typeface="Georgia"/>
              </a:rPr>
              <a:t>Old</a:t>
            </a:r>
            <a:r>
              <a:rPr lang="en-GB" sz="1300" b="1" i="0" u="none" strike="noStrike" cap="none">
                <a:solidFill>
                  <a:srgbClr val="980000"/>
                </a:solidFill>
                <a:latin typeface="Georgia"/>
                <a:ea typeface="Georgia"/>
                <a:cs typeface="Georgia"/>
              </a:rPr>
              <a:t> mental models</a:t>
            </a:r>
            <a:endParaRPr sz="300" b="1">
              <a:solidFill>
                <a:srgbClr val="980000"/>
              </a:solidFill>
              <a:latin typeface="Georgia"/>
              <a:ea typeface="Georgia"/>
              <a:cs typeface="Georgia"/>
            </a:endParaRPr>
          </a:p>
        </p:txBody>
      </p:sp>
      <p:cxnSp>
        <p:nvCxnSpPr>
          <p:cNvPr id="93" name="Google Shape;93;p16"/>
          <p:cNvCxnSpPr>
            <a:cxnSpLocks/>
          </p:cNvCxnSpPr>
          <p:nvPr/>
        </p:nvCxnSpPr>
        <p:spPr bwMode="auto">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a:cxnSpLocks/>
          </p:cNvCxnSpPr>
          <p:nvPr/>
        </p:nvCxnSpPr>
        <p:spPr bwMode="auto">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bwMode="auto">
          <a:xfrm>
            <a:off x="1265654" y="3448286"/>
            <a:ext cx="3205019" cy="792810"/>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a:latin typeface="Georgia"/>
                <a:ea typeface="Georgia"/>
                <a:cs typeface="Georgia"/>
              </a:rPr>
              <a:t>“We are in the </a:t>
            </a:r>
            <a:r>
              <a:rPr lang="en-GB" b="1">
                <a:latin typeface="Georgia"/>
                <a:ea typeface="Georgia"/>
                <a:cs typeface="Georgia"/>
              </a:rPr>
              <a:t>writing business</a:t>
            </a:r>
            <a:r>
              <a:rPr lang="en-GB">
                <a:latin typeface="Georgia"/>
                <a:ea typeface="Georgia"/>
                <a:cs typeface="Georgia"/>
              </a:rPr>
              <a:t>.”</a:t>
            </a:r>
            <a:endParaRPr>
              <a:latin typeface="Georgia"/>
              <a:ea typeface="Georgia"/>
              <a:cs typeface="Georgia"/>
            </a:endParaRPr>
          </a:p>
          <a:p>
            <a:pPr marL="457200" lvl="0" indent="-311150" algn="l">
              <a:spcBef>
                <a:spcPts val="0"/>
              </a:spcBef>
              <a:spcAft>
                <a:spcPts val="0"/>
              </a:spcAft>
              <a:buSzPts val="1300"/>
              <a:buFont typeface="Georgia"/>
              <a:buChar char="●"/>
              <a:defRPr/>
            </a:pPr>
            <a:r>
              <a:rPr lang="en-GB" sz="1300" i="1">
                <a:latin typeface="Georgia"/>
                <a:ea typeface="Georgia"/>
                <a:cs typeface="Georgia"/>
              </a:rPr>
              <a:t>Cheap pens, cheaper pens, colored pens, black pens, etc.</a:t>
            </a:r>
            <a:endParaRPr sz="1300" i="1">
              <a:latin typeface="Georgia"/>
              <a:ea typeface="Georgia"/>
              <a:cs typeface="Georgia"/>
            </a:endParaRPr>
          </a:p>
        </p:txBody>
      </p:sp>
      <p:sp>
        <p:nvSpPr>
          <p:cNvPr id="96" name="Google Shape;96;p16"/>
          <p:cNvSpPr txBox="1"/>
          <p:nvPr/>
        </p:nvSpPr>
        <p:spPr bwMode="auto">
          <a:xfrm>
            <a:off x="4951507" y="1993759"/>
            <a:ext cx="3205019" cy="808049"/>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a:latin typeface="Georgia"/>
                <a:ea typeface="Georgia"/>
                <a:cs typeface="Georgia"/>
              </a:rPr>
              <a:t>“We are in the </a:t>
            </a:r>
            <a:r>
              <a:rPr lang="en-GB" b="1">
                <a:latin typeface="Georgia"/>
                <a:ea typeface="Georgia"/>
                <a:cs typeface="Georgia"/>
              </a:rPr>
              <a:t>cheap, disposable plastic objects</a:t>
            </a:r>
            <a:r>
              <a:rPr lang="en-GB">
                <a:latin typeface="Georgia"/>
                <a:ea typeface="Georgia"/>
                <a:cs typeface="Georgia"/>
              </a:rPr>
              <a:t> business.”</a:t>
            </a:r>
            <a:endParaRPr>
              <a:latin typeface="Georgia"/>
              <a:ea typeface="Georgia"/>
              <a:cs typeface="Georgia"/>
            </a:endParaRPr>
          </a:p>
          <a:p>
            <a:pPr marL="457200" lvl="0" indent="-311150" algn="l">
              <a:spcBef>
                <a:spcPts val="0"/>
              </a:spcBef>
              <a:spcAft>
                <a:spcPts val="0"/>
              </a:spcAft>
              <a:buSzPts val="1300"/>
              <a:buFont typeface="Georgia"/>
              <a:buChar char="●"/>
              <a:defRPr/>
            </a:pPr>
            <a:r>
              <a:rPr lang="en-GB" sz="1300" i="1">
                <a:latin typeface="Georgia"/>
                <a:ea typeface="Georgia"/>
                <a:cs typeface="Georgia"/>
              </a:rPr>
              <a:t>Pens, lighters, razors, etc.</a:t>
            </a:r>
            <a:endParaRPr sz="1300" i="1">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 name="Google Shape;101;p17"/>
          <p:cNvSpPr/>
          <p:nvPr/>
        </p:nvSpPr>
        <p:spPr bwMode="auto">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 name="Google Shape;102;p17"/>
          <p:cNvSpPr txBox="1"/>
          <p:nvPr>
            <p:ph type="title"/>
          </p:nvPr>
        </p:nvSpPr>
        <p:spPr bwMode="auto">
          <a:xfrm>
            <a:off x="308072" y="445024"/>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Low-cost airlines shifted prevailing airline paradigms to disrupt the aviation industry</a:t>
            </a:r>
            <a:endParaRPr/>
          </a:p>
          <a:p>
            <a:pPr marL="0" lvl="0" indent="0" algn="l">
              <a:spcBef>
                <a:spcPts val="0"/>
              </a:spcBef>
              <a:spcAft>
                <a:spcPts val="0"/>
              </a:spcAft>
              <a:buNone/>
              <a:defRPr/>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bwMode="auto">
          <a:xfrm>
            <a:off x="950218" y="1645107"/>
            <a:ext cx="7559578" cy="2677932"/>
          </a:xfrm>
          <a:custGeom>
            <a:avLst/>
            <a:gdLst/>
            <a:ahLst/>
            <a:cxnLst/>
            <a:rect l="l" t="t" r="r" b="b"/>
            <a:pathLst>
              <a:path w="3682" h="2038" fill="norm" stroke="1"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a:spcBef>
                <a:spcPts val="0"/>
              </a:spcBef>
              <a:spcAft>
                <a:spcPts val="0"/>
              </a:spcAft>
              <a:buNone/>
              <a:defRPr/>
            </a:pPr>
            <a:endParaRPr sz="2000" b="0" i="0" u="none" strike="noStrike" cap="none">
              <a:solidFill>
                <a:srgbClr val="000000"/>
              </a:solidFill>
              <a:latin typeface="Arial"/>
              <a:ea typeface="Arial"/>
              <a:cs typeface="Arial"/>
            </a:endParaRPr>
          </a:p>
        </p:txBody>
      </p:sp>
      <p:grpSp>
        <p:nvGrpSpPr>
          <p:cNvPr id="104" name="Google Shape;104;p17"/>
          <p:cNvGrpSpPr/>
          <p:nvPr/>
        </p:nvGrpSpPr>
        <p:grpSpPr bwMode="auto">
          <a:xfrm>
            <a:off x="1225084" y="1670617"/>
            <a:ext cx="6967606" cy="1366209"/>
            <a:chOff x="6274169" y="1173483"/>
            <a:chExt cx="4409040" cy="2030027"/>
          </a:xfrm>
        </p:grpSpPr>
        <p:cxnSp>
          <p:nvCxnSpPr>
            <p:cNvPr id="105" name="Google Shape;105;p17"/>
            <p:cNvCxnSpPr>
              <a:cxnSpLocks/>
            </p:cNvCxnSpPr>
            <p:nvPr/>
          </p:nvCxnSpPr>
          <p:spPr bwMode="auto">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a:cxnSpLocks/>
            </p:cNvCxnSpPr>
            <p:nvPr/>
          </p:nvCxnSpPr>
          <p:spPr bwMode="auto">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bwMode="auto">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a:lnSpc>
                <a:spcPct val="96000"/>
              </a:lnSpc>
              <a:spcBef>
                <a:spcPts val="0"/>
              </a:spcBef>
              <a:spcAft>
                <a:spcPts val="0"/>
              </a:spcAft>
              <a:buNone/>
              <a:defRPr/>
            </a:pPr>
            <a:r>
              <a:rPr lang="en-GB" sz="1300" b="1" i="0" u="none" strike="noStrike" cap="none">
                <a:solidFill>
                  <a:srgbClr val="00754B"/>
                </a:solidFill>
                <a:latin typeface="Georgia"/>
                <a:ea typeface="Georgia"/>
                <a:cs typeface="Georgia"/>
              </a:rPr>
              <a:t>New mental models</a:t>
            </a:r>
            <a:endParaRPr sz="300" b="1">
              <a:solidFill>
                <a:srgbClr val="00754B"/>
              </a:solidFill>
              <a:latin typeface="Georgia"/>
              <a:ea typeface="Georgia"/>
              <a:cs typeface="Georgia"/>
            </a:endParaRPr>
          </a:p>
        </p:txBody>
      </p:sp>
      <p:sp>
        <p:nvSpPr>
          <p:cNvPr id="108" name="Google Shape;108;p17"/>
          <p:cNvSpPr txBox="1"/>
          <p:nvPr/>
        </p:nvSpPr>
        <p:spPr bwMode="auto">
          <a:xfrm rot="-5400000">
            <a:off x="247285" y="2924875"/>
            <a:ext cx="770519"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Change</a:t>
            </a:r>
            <a:endParaRPr sz="300">
              <a:latin typeface="Georgia"/>
              <a:ea typeface="Georgia"/>
              <a:cs typeface="Georgia"/>
            </a:endParaRPr>
          </a:p>
        </p:txBody>
      </p:sp>
      <p:sp>
        <p:nvSpPr>
          <p:cNvPr id="109" name="Google Shape;109;p17"/>
          <p:cNvSpPr txBox="1"/>
          <p:nvPr/>
        </p:nvSpPr>
        <p:spPr bwMode="auto">
          <a:xfrm>
            <a:off x="4238762" y="4362901"/>
            <a:ext cx="659219"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Time</a:t>
            </a:r>
            <a:endParaRPr sz="300">
              <a:latin typeface="Georgia"/>
              <a:ea typeface="Georgia"/>
              <a:cs typeface="Georgia"/>
            </a:endParaRPr>
          </a:p>
        </p:txBody>
      </p:sp>
      <p:sp>
        <p:nvSpPr>
          <p:cNvPr id="110" name="Google Shape;110;p17"/>
          <p:cNvSpPr/>
          <p:nvPr/>
        </p:nvSpPr>
        <p:spPr bwMode="auto">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a:lnSpc>
                <a:spcPct val="96000"/>
              </a:lnSpc>
              <a:spcBef>
                <a:spcPts val="0"/>
              </a:spcBef>
              <a:spcAft>
                <a:spcPts val="0"/>
              </a:spcAft>
              <a:buNone/>
              <a:defRPr/>
            </a:pPr>
            <a:r>
              <a:rPr lang="en-GB" sz="1300" b="1">
                <a:solidFill>
                  <a:srgbClr val="980000"/>
                </a:solidFill>
                <a:latin typeface="Georgia"/>
                <a:ea typeface="Georgia"/>
                <a:cs typeface="Georgia"/>
              </a:rPr>
              <a:t>Old</a:t>
            </a:r>
            <a:r>
              <a:rPr lang="en-GB" sz="1300" b="1" i="0" u="none" strike="noStrike" cap="none">
                <a:solidFill>
                  <a:srgbClr val="980000"/>
                </a:solidFill>
                <a:latin typeface="Georgia"/>
                <a:ea typeface="Georgia"/>
                <a:cs typeface="Georgia"/>
              </a:rPr>
              <a:t> mental models</a:t>
            </a:r>
            <a:endParaRPr sz="300" b="1">
              <a:solidFill>
                <a:srgbClr val="980000"/>
              </a:solidFill>
              <a:latin typeface="Georgia"/>
              <a:ea typeface="Georgia"/>
              <a:cs typeface="Georgia"/>
            </a:endParaRPr>
          </a:p>
        </p:txBody>
      </p:sp>
      <p:cxnSp>
        <p:nvCxnSpPr>
          <p:cNvPr id="111" name="Google Shape;111;p17"/>
          <p:cNvCxnSpPr>
            <a:cxnSpLocks/>
          </p:cNvCxnSpPr>
          <p:nvPr/>
        </p:nvCxnSpPr>
        <p:spPr bwMode="auto">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a:cxnSpLocks/>
          </p:cNvCxnSpPr>
          <p:nvPr/>
        </p:nvCxnSpPr>
        <p:spPr bwMode="auto">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bwMode="auto">
          <a:xfrm>
            <a:off x="1265654" y="2804303"/>
            <a:ext cx="3205019" cy="1402409"/>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a:latin typeface="Georgia"/>
                <a:ea typeface="Georgia"/>
                <a:cs typeface="Georgia"/>
              </a:rPr>
              <a:t>Airlines can operate:</a:t>
            </a:r>
            <a:endParaRPr>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many types of aircraft</a:t>
            </a: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convenient, major airports</a:t>
            </a: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hub-and-spoke model</a:t>
            </a: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all-inclusive pricing</a:t>
            </a: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pre-assigned seating</a:t>
            </a: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sold via travel agents</a:t>
            </a:r>
            <a:endParaRPr sz="1100" i="1">
              <a:latin typeface="Georgia"/>
              <a:ea typeface="Georgia"/>
              <a:cs typeface="Georgia"/>
            </a:endParaRPr>
          </a:p>
        </p:txBody>
      </p:sp>
      <p:sp>
        <p:nvSpPr>
          <p:cNvPr id="114" name="Google Shape;114;p17"/>
          <p:cNvSpPr txBox="1"/>
          <p:nvPr/>
        </p:nvSpPr>
        <p:spPr bwMode="auto">
          <a:xfrm>
            <a:off x="4951507" y="1854833"/>
            <a:ext cx="3269099" cy="1570050"/>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a:latin typeface="Georgia"/>
                <a:ea typeface="Georgia"/>
                <a:cs typeface="Georgia"/>
              </a:rPr>
              <a:t>Airlines can operate:</a:t>
            </a:r>
            <a:endParaRPr>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single model of aircraft</a:t>
            </a: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convenient and affordable, all airport</a:t>
            </a:r>
            <a:endParaRPr lang="en-GB"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point to point model </a:t>
            </a: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both inclusive and exclusive pricing</a:t>
            </a:r>
            <a:endParaRPr lang="en-GB" sz="1100" i="1">
              <a:latin typeface="Georgia"/>
              <a:ea typeface="Georgia"/>
              <a:cs typeface="Georgia"/>
            </a:endParaRPr>
          </a:p>
          <a:p>
            <a:pPr marL="457200" lvl="0" indent="-298449" algn="l">
              <a:spcBef>
                <a:spcPts val="0"/>
              </a:spcBef>
              <a:spcAft>
                <a:spcPts val="0"/>
              </a:spcAft>
              <a:buSzPts val="1100"/>
              <a:buFont typeface="Georgia"/>
              <a:buChar char="●"/>
              <a:defRPr/>
            </a:pPr>
            <a:r>
              <a:rPr lang="en-GB" sz="1100" i="1">
                <a:latin typeface="Georgia"/>
                <a:ea typeface="Georgia"/>
                <a:cs typeface="Georgia"/>
              </a:rPr>
              <a:t>their E-commerce website </a:t>
            </a:r>
            <a:endParaRPr sz="1100" i="1">
              <a:latin typeface="Georgia"/>
              <a:ea typeface="Georgia"/>
              <a:cs typeface="Georgia"/>
            </a:endParaRPr>
          </a:p>
          <a:p>
            <a:pPr marL="457200" lvl="0" indent="-298449" algn="l">
              <a:spcBef>
                <a:spcPts val="0"/>
              </a:spcBef>
              <a:spcAft>
                <a:spcPts val="0"/>
              </a:spcAft>
              <a:buSzPts val="1100"/>
              <a:buFont typeface="Georgia"/>
              <a:buChar char="●"/>
              <a:defRPr/>
            </a:pPr>
            <a:endParaRPr sz="1100" i="1">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can also incorporate military aircrafts</a:t>
            </a:r>
            <a:endParaRPr lang="en-GB" sz="1100" i="1">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9" name="Google Shape;119;p18"/>
          <p:cNvSpPr/>
          <p:nvPr/>
        </p:nvSpPr>
        <p:spPr bwMode="auto">
          <a:xfrm>
            <a:off x="1286950" y="2884425"/>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 name="Google Shape;120;p18"/>
          <p:cNvSpPr/>
          <p:nvPr/>
        </p:nvSpPr>
        <p:spPr bwMode="auto">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 name="Google Shape;121;p18"/>
          <p:cNvSpPr txBox="1"/>
          <p:nvPr>
            <p:ph type="title"/>
          </p:nvPr>
        </p:nvSpPr>
        <p:spPr bwMode="auto">
          <a:xfrm>
            <a:off x="311700" y="445025"/>
            <a:ext cx="8520600" cy="572700"/>
          </a:xfrm>
          <a:prstGeom prst="rect">
            <a:avLst/>
          </a:prstGeom>
        </p:spPr>
        <p:txBody>
          <a:bodyPr spcFirstLastPara="1" vertOverflow="overflow" horzOverflow="overflow" vert="horz" wrap="square" lIns="91424" tIns="91424" rIns="91424" bIns="91424" numCol="1" spcCol="0" rtlCol="0" fromWordArt="0" anchor="t" anchorCtr="0" forceAA="0" upright="0" compatLnSpc="0">
            <a:normAutofit fontScale="90000" lnSpcReduction="2000"/>
          </a:bodyPr>
          <a:lstStyle/>
          <a:p>
            <a:pPr marL="0" lvl="0" indent="0" algn="l">
              <a:spcBef>
                <a:spcPts val="0"/>
              </a:spcBef>
              <a:spcAft>
                <a:spcPts val="0"/>
              </a:spcAft>
              <a:buNone/>
              <a:defRPr/>
            </a:pPr>
            <a:r>
              <a:rPr lang="en-GB"/>
              <a:t>Trading startup shifted their model. </a:t>
            </a:r>
            <a:endParaRPr/>
          </a:p>
          <a:p>
            <a:pPr marL="0" lvl="0" indent="0" algn="l">
              <a:spcBef>
                <a:spcPts val="0"/>
              </a:spcBef>
              <a:spcAft>
                <a:spcPts val="0"/>
              </a:spcAft>
              <a:buNone/>
              <a:defRPr/>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22" name="Google Shape;122;p18"/>
          <p:cNvSpPr/>
          <p:nvPr/>
        </p:nvSpPr>
        <p:spPr bwMode="auto">
          <a:xfrm>
            <a:off x="950218" y="1645107"/>
            <a:ext cx="7559578" cy="2677932"/>
          </a:xfrm>
          <a:custGeom>
            <a:avLst/>
            <a:gdLst/>
            <a:ahLst/>
            <a:cxnLst/>
            <a:rect l="l" t="t" r="r" b="b"/>
            <a:pathLst>
              <a:path w="3682" h="2038" fill="norm" stroke="1"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a:spcBef>
                <a:spcPts val="0"/>
              </a:spcBef>
              <a:spcAft>
                <a:spcPts val="0"/>
              </a:spcAft>
              <a:buNone/>
              <a:defRPr/>
            </a:pPr>
            <a:endParaRPr sz="2000" b="0" i="0" u="none" strike="noStrike" cap="none">
              <a:solidFill>
                <a:srgbClr val="000000"/>
              </a:solidFill>
              <a:latin typeface="Arial"/>
              <a:ea typeface="Arial"/>
              <a:cs typeface="Arial"/>
            </a:endParaRPr>
          </a:p>
        </p:txBody>
      </p:sp>
      <p:grpSp>
        <p:nvGrpSpPr>
          <p:cNvPr id="123" name="Google Shape;123;p18"/>
          <p:cNvGrpSpPr/>
          <p:nvPr/>
        </p:nvGrpSpPr>
        <p:grpSpPr bwMode="auto">
          <a:xfrm>
            <a:off x="1225084" y="1670617"/>
            <a:ext cx="6967606" cy="1366209"/>
            <a:chOff x="6274169" y="1173483"/>
            <a:chExt cx="4409040" cy="2030027"/>
          </a:xfrm>
        </p:grpSpPr>
        <p:cxnSp>
          <p:nvCxnSpPr>
            <p:cNvPr id="124" name="Google Shape;124;p18"/>
            <p:cNvCxnSpPr>
              <a:cxnSpLocks/>
            </p:cNvCxnSpPr>
            <p:nvPr/>
          </p:nvCxnSpPr>
          <p:spPr bwMode="auto">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a:cxnSpLocks/>
            </p:cNvCxnSpPr>
            <p:nvPr/>
          </p:nvCxnSpPr>
          <p:spPr bwMode="auto">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bwMode="auto">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a:lnSpc>
                <a:spcPct val="96000"/>
              </a:lnSpc>
              <a:spcBef>
                <a:spcPts val="0"/>
              </a:spcBef>
              <a:spcAft>
                <a:spcPts val="0"/>
              </a:spcAft>
              <a:buNone/>
              <a:defRPr/>
            </a:pPr>
            <a:r>
              <a:rPr lang="en-GB" sz="1300" b="1" i="0" u="none" strike="noStrike" cap="none">
                <a:solidFill>
                  <a:srgbClr val="00754B"/>
                </a:solidFill>
                <a:latin typeface="Georgia"/>
                <a:ea typeface="Georgia"/>
                <a:cs typeface="Georgia"/>
              </a:rPr>
              <a:t>New mental models</a:t>
            </a:r>
            <a:endParaRPr sz="300" b="1">
              <a:solidFill>
                <a:srgbClr val="00754B"/>
              </a:solidFill>
              <a:latin typeface="Georgia"/>
              <a:ea typeface="Georgia"/>
              <a:cs typeface="Georgia"/>
            </a:endParaRPr>
          </a:p>
        </p:txBody>
      </p:sp>
      <p:sp>
        <p:nvSpPr>
          <p:cNvPr id="127" name="Google Shape;127;p18"/>
          <p:cNvSpPr txBox="1"/>
          <p:nvPr/>
        </p:nvSpPr>
        <p:spPr bwMode="auto">
          <a:xfrm rot="-5400000">
            <a:off x="247285" y="2924875"/>
            <a:ext cx="770519"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Change</a:t>
            </a:r>
            <a:endParaRPr sz="300">
              <a:latin typeface="Georgia"/>
              <a:ea typeface="Georgia"/>
              <a:cs typeface="Georgia"/>
            </a:endParaRPr>
          </a:p>
        </p:txBody>
      </p:sp>
      <p:sp>
        <p:nvSpPr>
          <p:cNvPr id="128" name="Google Shape;128;p18"/>
          <p:cNvSpPr txBox="1"/>
          <p:nvPr/>
        </p:nvSpPr>
        <p:spPr bwMode="auto">
          <a:xfrm>
            <a:off x="4238762" y="4362901"/>
            <a:ext cx="659219" cy="190554"/>
          </a:xfrm>
          <a:prstGeom prst="rect">
            <a:avLst/>
          </a:prstGeom>
          <a:noFill/>
          <a:ln>
            <a:noFill/>
          </a:ln>
        </p:spPr>
        <p:txBody>
          <a:bodyPr spcFirstLastPara="1" wrap="square" lIns="0" tIns="0" rIns="0" bIns="0" anchor="ctr" anchorCtr="0">
            <a:spAutoFit/>
          </a:bodyPr>
          <a:lstStyle/>
          <a:p>
            <a:pPr marL="0" marR="0" lvl="3" indent="0" algn="r">
              <a:lnSpc>
                <a:spcPct val="96000"/>
              </a:lnSpc>
              <a:spcBef>
                <a:spcPts val="0"/>
              </a:spcBef>
              <a:spcAft>
                <a:spcPts val="0"/>
              </a:spcAft>
              <a:buNone/>
              <a:defRPr/>
            </a:pPr>
            <a:r>
              <a:rPr lang="en-GB" sz="1300" i="0" u="none" strike="noStrike" cap="none">
                <a:solidFill>
                  <a:srgbClr val="575757"/>
                </a:solidFill>
                <a:latin typeface="Georgia"/>
                <a:ea typeface="Georgia"/>
                <a:cs typeface="Georgia"/>
              </a:rPr>
              <a:t>Time</a:t>
            </a:r>
            <a:endParaRPr sz="300">
              <a:latin typeface="Georgia"/>
              <a:ea typeface="Georgia"/>
              <a:cs typeface="Georgia"/>
            </a:endParaRPr>
          </a:p>
        </p:txBody>
      </p:sp>
      <p:sp>
        <p:nvSpPr>
          <p:cNvPr id="129" name="Google Shape;129;p18"/>
          <p:cNvSpPr/>
          <p:nvPr/>
        </p:nvSpPr>
        <p:spPr bwMode="auto">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a:lnSpc>
                <a:spcPct val="96000"/>
              </a:lnSpc>
              <a:spcBef>
                <a:spcPts val="0"/>
              </a:spcBef>
              <a:spcAft>
                <a:spcPts val="0"/>
              </a:spcAft>
              <a:buNone/>
              <a:defRPr/>
            </a:pPr>
            <a:r>
              <a:rPr lang="en-GB" sz="1300" b="1">
                <a:solidFill>
                  <a:srgbClr val="980000"/>
                </a:solidFill>
                <a:latin typeface="Georgia"/>
                <a:ea typeface="Georgia"/>
                <a:cs typeface="Georgia"/>
              </a:rPr>
              <a:t>Old</a:t>
            </a:r>
            <a:r>
              <a:rPr lang="en-GB" sz="1300" b="1" i="0" u="none" strike="noStrike" cap="none">
                <a:solidFill>
                  <a:srgbClr val="980000"/>
                </a:solidFill>
                <a:latin typeface="Georgia"/>
                <a:ea typeface="Georgia"/>
                <a:cs typeface="Georgia"/>
              </a:rPr>
              <a:t> mental models</a:t>
            </a:r>
            <a:endParaRPr sz="300" b="1">
              <a:solidFill>
                <a:srgbClr val="980000"/>
              </a:solidFill>
              <a:latin typeface="Georgia"/>
              <a:ea typeface="Georgia"/>
              <a:cs typeface="Georgia"/>
            </a:endParaRPr>
          </a:p>
        </p:txBody>
      </p:sp>
      <p:cxnSp>
        <p:nvCxnSpPr>
          <p:cNvPr id="130" name="Google Shape;130;p18"/>
          <p:cNvCxnSpPr>
            <a:cxnSpLocks/>
          </p:cNvCxnSpPr>
          <p:nvPr/>
        </p:nvCxnSpPr>
        <p:spPr bwMode="auto">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a:cxnSpLocks/>
          </p:cNvCxnSpPr>
          <p:nvPr/>
        </p:nvCxnSpPr>
        <p:spPr bwMode="auto">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bwMode="auto">
          <a:xfrm>
            <a:off x="1265654" y="2804303"/>
            <a:ext cx="3250379" cy="1067130"/>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a:latin typeface="Georgia"/>
                <a:ea typeface="Georgia"/>
                <a:cs typeface="Georgia"/>
              </a:rPr>
              <a:t>What they do</a:t>
            </a:r>
            <a:endParaRPr>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Provide user with the Trading journal to store data.</a:t>
            </a:r>
            <a:endParaRPr sz="1100" i="1">
              <a:latin typeface="Georgia"/>
              <a:ea typeface="Georgia"/>
              <a:cs typeface="Georgia"/>
            </a:endParaRPr>
          </a:p>
          <a:p>
            <a:pPr lvl="0" algn="l">
              <a:spcBef>
                <a:spcPts val="0"/>
              </a:spcBef>
              <a:spcAft>
                <a:spcPts val="0"/>
              </a:spcAft>
              <a:defRPr/>
            </a:pPr>
            <a:r>
              <a:rPr lang="en-GB" sz="1100" i="1">
                <a:latin typeface="Georgia"/>
                <a:ea typeface="Georgia"/>
                <a:cs typeface="Georgia"/>
              </a:rPr>
              <a:t> </a:t>
            </a:r>
            <a:endParaRPr sz="1100" i="1">
              <a:latin typeface="Georgia"/>
              <a:ea typeface="Georgia"/>
              <a:cs typeface="Georgia"/>
            </a:endParaRPr>
          </a:p>
          <a:p>
            <a:pPr marL="457200" lvl="0" indent="-298450" algn="l">
              <a:spcBef>
                <a:spcPts val="0"/>
              </a:spcBef>
              <a:spcAft>
                <a:spcPts val="0"/>
              </a:spcAft>
              <a:buSzPts val="1100"/>
              <a:buFont typeface="Georgia"/>
              <a:buChar char="●"/>
              <a:defRPr/>
            </a:pPr>
            <a:endParaRPr sz="1100" i="1">
              <a:latin typeface="Georgia"/>
              <a:ea typeface="Georgia"/>
              <a:cs typeface="Georgia"/>
            </a:endParaRPr>
          </a:p>
        </p:txBody>
      </p:sp>
      <p:sp>
        <p:nvSpPr>
          <p:cNvPr id="133" name="Google Shape;133;p18"/>
          <p:cNvSpPr txBox="1"/>
          <p:nvPr/>
        </p:nvSpPr>
        <p:spPr bwMode="auto">
          <a:xfrm>
            <a:off x="4951507" y="1854833"/>
            <a:ext cx="3436859" cy="1905329"/>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GB">
                <a:latin typeface="Georgia"/>
                <a:ea typeface="Georgia"/>
                <a:cs typeface="Georgia"/>
              </a:rPr>
              <a:t>What they can also do</a:t>
            </a:r>
            <a:endParaRPr>
              <a:latin typeface="Georgia"/>
              <a:ea typeface="Georgia"/>
              <a:cs typeface="Georgia"/>
            </a:endParaRPr>
          </a:p>
          <a:p>
            <a:pPr marL="457200" lvl="0" indent="-298450" algn="l">
              <a:spcBef>
                <a:spcPts val="0"/>
              </a:spcBef>
              <a:spcAft>
                <a:spcPts val="0"/>
              </a:spcAft>
              <a:buSzPts val="1100"/>
              <a:buFont typeface="Georgia"/>
              <a:buChar char="●"/>
              <a:defRPr/>
            </a:pPr>
            <a:r>
              <a:rPr lang="en-GB" sz="1100" i="1">
                <a:latin typeface="Georgia"/>
                <a:ea typeface="Georgia"/>
                <a:cs typeface="Georgia"/>
              </a:rPr>
              <a:t>Can start their E-Learning platform</a:t>
            </a:r>
            <a:endParaRPr lang="en-GB" sz="1100" i="1">
              <a:latin typeface="Georgia"/>
              <a:ea typeface="Georgia"/>
              <a:cs typeface="Georgia"/>
            </a:endParaRPr>
          </a:p>
          <a:p>
            <a:pPr marL="457200" lvl="0" indent="-298449" algn="l">
              <a:spcBef>
                <a:spcPts val="0"/>
              </a:spcBef>
              <a:spcAft>
                <a:spcPts val="0"/>
              </a:spcAft>
              <a:buSzPts val="1100"/>
              <a:buFont typeface="Georgia"/>
              <a:buChar char="●"/>
              <a:defRPr/>
            </a:pPr>
            <a:r>
              <a:rPr lang="en-GB" sz="1100" i="1">
                <a:latin typeface="Georgia"/>
                <a:ea typeface="Georgia"/>
                <a:cs typeface="Georgia"/>
              </a:rPr>
              <a:t>Provide user with the dashboard where can they can visualize their trading</a:t>
            </a:r>
            <a:endParaRPr lang="en-GB" sz="1100" i="1">
              <a:latin typeface="Georgia"/>
              <a:ea typeface="Georgia"/>
              <a:cs typeface="Georgia"/>
            </a:endParaRPr>
          </a:p>
          <a:p>
            <a:pPr marL="457200" lvl="0" indent="-298449" algn="l">
              <a:spcBef>
                <a:spcPts val="0"/>
              </a:spcBef>
              <a:spcAft>
                <a:spcPts val="0"/>
              </a:spcAft>
              <a:buSzPts val="1100"/>
              <a:buFont typeface="Georgia"/>
              <a:buChar char="●"/>
              <a:defRPr/>
            </a:pPr>
            <a:r>
              <a:rPr lang="en-GB" sz="1100" i="1">
                <a:latin typeface="Georgia"/>
                <a:ea typeface="Georgia"/>
                <a:cs typeface="Georgia"/>
              </a:rPr>
              <a:t>Can suggest users the required trading blog.</a:t>
            </a:r>
            <a:endParaRPr lang="en-GB" sz="1100" i="1">
              <a:latin typeface="Georgia"/>
              <a:ea typeface="Georgia"/>
              <a:cs typeface="Georgia"/>
            </a:endParaRPr>
          </a:p>
          <a:p>
            <a:pPr marL="457200" lvl="0" indent="-298449" algn="l">
              <a:spcBef>
                <a:spcPts val="0"/>
              </a:spcBef>
              <a:spcAft>
                <a:spcPts val="0"/>
              </a:spcAft>
              <a:buSzPts val="1100"/>
              <a:buFont typeface="Georgia"/>
              <a:buChar char="●"/>
              <a:defRPr/>
            </a:pPr>
            <a:r>
              <a:rPr lang="en-GB" sz="1100" i="1">
                <a:latin typeface="Georgia"/>
                <a:ea typeface="Georgia"/>
                <a:cs typeface="Georgia"/>
              </a:rPr>
              <a:t>Analyze the trading pattern of the user and suggest them stocks to buy.</a:t>
            </a:r>
            <a:endParaRPr lang="en-GB" sz="1100" i="1">
              <a:latin typeface="Georgia"/>
              <a:ea typeface="Georgia"/>
              <a:cs typeface="Georgia"/>
            </a:endParaRPr>
          </a:p>
          <a:p>
            <a:pPr marL="457200" lvl="0" indent="-298449" algn="l">
              <a:spcBef>
                <a:spcPts val="0"/>
              </a:spcBef>
              <a:spcAft>
                <a:spcPts val="0"/>
              </a:spcAft>
              <a:buSzPts val="1100"/>
              <a:buFont typeface="Georgia"/>
              <a:buChar char="●"/>
              <a:defRPr/>
            </a:pPr>
            <a:r>
              <a:rPr lang="en-GB" sz="1100" i="1">
                <a:latin typeface="Georgia"/>
                <a:ea typeface="Georgia"/>
                <a:cs typeface="Georgia"/>
              </a:rPr>
              <a:t>Can also start their newsletter with updates user about the current market conditions.</a:t>
            </a:r>
            <a:endParaRPr lang="en-GB" sz="1400" b="0" i="1" u="none" strike="noStrike" cap="none" spc="0">
              <a:solidFill>
                <a:srgbClr val="000000"/>
              </a:solidFill>
              <a:latin typeface="Times New Roman"/>
              <a:cs typeface="Times New Roman"/>
            </a:endParaRPr>
          </a:p>
          <a:p>
            <a:pPr marL="457200" lvl="0" indent="-298449" algn="l">
              <a:spcBef>
                <a:spcPts val="0"/>
              </a:spcBef>
              <a:spcAft>
                <a:spcPts val="0"/>
              </a:spcAft>
              <a:buSzPts val="1100"/>
              <a:buFont typeface="Georgia"/>
              <a:buChar char="●"/>
              <a:defRPr/>
            </a:pPr>
            <a:endParaRPr lang="en-GB" sz="1100" i="1">
              <a:latin typeface="Georgia"/>
              <a:ea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ONLYOFFICE/7.3.3.50</Application>
  <PresentationFormat>On-screen Show (4:3)</PresentationFormat>
  <Paragraphs>0</Paragraphs>
  <Slides>6</Slides>
  <Notes>6</Notes>
  <HiddenSlides>0</HiddenSlides>
  <MMClips>2</MMClips>
  <ScaleCrop>0</ScaleCrop>
  <HeadingPairs>
    <vt:vector size="4" baseType="variant">
      <vt:variant>
        <vt:lpstr>Theme</vt:lpstr>
      </vt:variant>
      <vt:variant>
        <vt:i4>1</vt:i4>
      </vt:variant>
      <vt:variant>
        <vt:lpstr>Slide Titles</vt:lpstr>
      </vt:variant>
      <vt:variant>
        <vt:i4>6</vt:i4>
      </vt:variant>
    </vt:vector>
  </HeadingPairs>
  <TitlesOfParts>
    <vt:vector size="7" baseType="lpstr">
      <vt:lpstr>Theme 1</vt:lpstr>
      <vt:lpstr>Slide 1</vt:lpstr>
      <vt:lpstr>Slide 2</vt:lpstr>
      <vt:lpstr>Slide 3</vt:lpstr>
      <vt:lpstr>Slide 4</vt:lpstr>
      <vt:lpstr>Slide 5</vt:lpstr>
      <vt:lpstr>Slide 6</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