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2" r:id="rId5"/>
    <p:sldId id="260" r:id="rId6"/>
    <p:sldId id="261" r:id="rId7"/>
    <p:sldId id="263" r:id="rId8"/>
    <p:sldId id="264" r:id="rId9"/>
  </p:sldIdLst>
  <p:sldSz cx="9144000" cy="5143500" type="screen16x9"/>
  <p:notesSz cx="6858000" cy="9144000"/>
  <p:embeddedFontLst>
    <p:embeddedFont>
      <p:font typeface="Montserrat" charset="0"/>
      <p:regular r:id="rId11"/>
      <p:bold r:id="rId12"/>
      <p:italic r:id="rId13"/>
      <p:boldItalic r:id="rId14"/>
    </p:embeddedFont>
    <p:embeddedFont>
      <p:font typeface="Lato" charset="0"/>
      <p:regular r:id="rId15"/>
      <p:bold r:id="rId16"/>
      <p:italic r:id="rId17"/>
      <p:boldItalic r:id="rId18"/>
    </p:embeddedFont>
    <p:embeddedFont>
      <p:font typeface="Impact"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691aa8d6a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691aa8d6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691aa8d6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691aa8d6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691aa8d6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691aa8d6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691aa8d6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691aa8d6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utkarshri/ml-projec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smtClean="0"/>
              <a:t>FLOWER RECOGNITION USING CNN</a:t>
            </a:r>
            <a:endParaRPr b="1"/>
          </a:p>
          <a:p>
            <a:pPr marL="0" lvl="0" indent="0" algn="l" rtl="0">
              <a:spcBef>
                <a:spcPts val="0"/>
              </a:spcBef>
              <a:spcAft>
                <a:spcPts val="0"/>
              </a:spcAft>
              <a:buNone/>
            </a:pPr>
            <a:endParaRPr b="1"/>
          </a:p>
        </p:txBody>
      </p:sp>
      <p:sp>
        <p:nvSpPr>
          <p:cNvPr id="135" name="Google Shape;135;p13"/>
          <p:cNvSpPr txBox="1">
            <a:spLocks noGrp="1"/>
          </p:cNvSpPr>
          <p:nvPr>
            <p:ph type="subTitle" idx="1"/>
          </p:nvPr>
        </p:nvSpPr>
        <p:spPr>
          <a:xfrm>
            <a:off x="5427475" y="4068075"/>
            <a:ext cx="3470700" cy="980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SUBMITTED TO:</a:t>
            </a:r>
            <a:endParaRPr/>
          </a:p>
          <a:p>
            <a:pPr marL="0" lvl="0" indent="0" algn="l" rtl="0">
              <a:spcBef>
                <a:spcPts val="0"/>
              </a:spcBef>
              <a:spcAft>
                <a:spcPts val="0"/>
              </a:spcAft>
              <a:buNone/>
            </a:pPr>
            <a:r>
              <a:rPr lang="en" dirty="0"/>
              <a:t>PROF. VANDANA KATE</a:t>
            </a:r>
            <a:endParaRPr/>
          </a:p>
          <a:p>
            <a:pPr marL="0" lvl="0" indent="0" algn="l" rtl="0">
              <a:spcBef>
                <a:spcPts val="0"/>
              </a:spcBef>
              <a:spcAft>
                <a:spcPts val="0"/>
              </a:spcAft>
              <a:buNone/>
            </a:pPr>
            <a:endParaRPr/>
          </a:p>
          <a:p>
            <a:pPr marL="0" lvl="0" indent="0" algn="l" rtl="0">
              <a:spcBef>
                <a:spcPts val="0"/>
              </a:spcBef>
              <a:spcAft>
                <a:spcPts val="0"/>
              </a:spcAft>
              <a:buNone/>
            </a:pPr>
            <a:r>
              <a:rPr lang="en" dirty="0"/>
              <a:t>SUBMITTED BY:</a:t>
            </a:r>
            <a:endParaRPr/>
          </a:p>
          <a:p>
            <a:pPr marL="0" lvl="0" indent="0" algn="l" rtl="0">
              <a:spcBef>
                <a:spcPts val="0"/>
              </a:spcBef>
              <a:spcAft>
                <a:spcPts val="0"/>
              </a:spcAft>
              <a:buNone/>
            </a:pPr>
            <a:r>
              <a:rPr lang="en" dirty="0" smtClean="0"/>
              <a:t>SAHAJ MAKWANA:  0827CI191049</a:t>
            </a:r>
            <a:endParaRPr/>
          </a:p>
          <a:p>
            <a:pPr marL="0" lvl="0" indent="0" algn="l" rtl="0">
              <a:spcBef>
                <a:spcPts val="0"/>
              </a:spcBef>
              <a:spcAft>
                <a:spcPts val="0"/>
              </a:spcAft>
              <a:buNone/>
            </a:pPr>
            <a:r>
              <a:rPr lang="en" dirty="0" smtClean="0"/>
              <a:t>UTKARSH  SHRIVASTAVA: 0827CI191061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u="sng" dirty="0">
                <a:latin typeface="Impact"/>
                <a:ea typeface="Impact"/>
                <a:cs typeface="Impact"/>
                <a:sym typeface="Impact"/>
              </a:rPr>
              <a:t>PROBLEM </a:t>
            </a:r>
            <a:r>
              <a:rPr lang="en" sz="4000" u="sng" dirty="0" smtClean="0">
                <a:latin typeface="Impact"/>
                <a:ea typeface="Impact"/>
                <a:cs typeface="Impact"/>
                <a:sym typeface="Impact"/>
              </a:rPr>
              <a:t>STATEMENT</a:t>
            </a:r>
            <a:endParaRPr sz="4000" u="sng">
              <a:latin typeface="Impact"/>
              <a:ea typeface="Impact"/>
              <a:cs typeface="Impact"/>
              <a:sym typeface="Impact"/>
            </a:endParaRPr>
          </a:p>
        </p:txBody>
      </p:sp>
      <p:sp>
        <p:nvSpPr>
          <p:cNvPr id="141" name="Google Shape;141;p14"/>
          <p:cNvSpPr txBox="1"/>
          <p:nvPr/>
        </p:nvSpPr>
        <p:spPr>
          <a:xfrm>
            <a:off x="1289112" y="1532332"/>
            <a:ext cx="6584700" cy="2123628"/>
          </a:xfrm>
          <a:prstGeom prst="rect">
            <a:avLst/>
          </a:prstGeom>
          <a:noFill/>
          <a:ln>
            <a:noFill/>
          </a:ln>
        </p:spPr>
        <p:txBody>
          <a:bodyPr spcFirstLastPara="1" wrap="square" lIns="91425" tIns="91425" rIns="91425" bIns="91425" anchor="t" anchorCtr="0">
            <a:spAutoFit/>
          </a:bodyPr>
          <a:lstStyle/>
          <a:p>
            <a:pPr lvl="0"/>
            <a:r>
              <a:rPr lang="en-US" b="1" dirty="0" smtClean="0">
                <a:solidFill>
                  <a:schemeClr val="bg1"/>
                </a:solidFill>
              </a:rPr>
              <a:t>The proposed flower recognition system is implemented by developing a </a:t>
            </a:r>
            <a:r>
              <a:rPr lang="en-US" b="1" dirty="0" err="1" smtClean="0">
                <a:solidFill>
                  <a:schemeClr val="bg1"/>
                </a:solidFill>
              </a:rPr>
              <a:t>convolutional</a:t>
            </a:r>
            <a:r>
              <a:rPr lang="en-US" b="1" dirty="0" smtClean="0">
                <a:solidFill>
                  <a:schemeClr val="bg1"/>
                </a:solidFill>
              </a:rPr>
              <a:t> neural network which is a very efficient model for image classification</a:t>
            </a:r>
            <a:r>
              <a:rPr lang="en-US" dirty="0" smtClean="0">
                <a:solidFill>
                  <a:schemeClr val="bg1"/>
                </a:solidFill>
              </a:rPr>
              <a:t>. CNN models are trained by initially feeding a set of flower images along with their labels</a:t>
            </a:r>
            <a:r>
              <a:rPr lang="en-US" dirty="0" smtClean="0">
                <a:solidFill>
                  <a:schemeClr val="bg1"/>
                </a:solidFill>
              </a:rPr>
              <a:t>.</a:t>
            </a:r>
          </a:p>
          <a:p>
            <a:pPr lvl="0"/>
            <a:endParaRPr lang="en-US" dirty="0" smtClean="0">
              <a:solidFill>
                <a:schemeClr val="bg1"/>
              </a:solidFill>
              <a:latin typeface="Lato"/>
              <a:ea typeface="Lato"/>
              <a:cs typeface="Lato"/>
              <a:sym typeface="Lato"/>
            </a:endParaRPr>
          </a:p>
          <a:p>
            <a:pPr lvl="0"/>
            <a:r>
              <a:rPr lang="en-US" dirty="0" smtClean="0">
                <a:solidFill>
                  <a:schemeClr val="bg1"/>
                </a:solidFill>
              </a:rPr>
              <a:t>Flowers are the most attractive and distinguishing feature of a plant. Therefore flower recognition can help to know more about the plant. The two main common features of flowers are their color and shape. Those features can be used to train the model such that it can later identify an unknown flower</a:t>
            </a:r>
            <a:r>
              <a:rPr lang="en-US" dirty="0" smtClean="0"/>
              <a:t>.</a:t>
            </a:r>
            <a:endParaRPr>
              <a:solidFill>
                <a:schemeClr val="bg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u="sng" dirty="0" smtClean="0">
                <a:latin typeface="Impact"/>
                <a:ea typeface="Impact"/>
                <a:cs typeface="Impact"/>
                <a:sym typeface="Impact"/>
              </a:rPr>
              <a:t>ALGORITHM </a:t>
            </a:r>
            <a:r>
              <a:rPr lang="en" sz="4000" u="sng" dirty="0">
                <a:latin typeface="Impact"/>
                <a:ea typeface="Impact"/>
                <a:cs typeface="Impact"/>
                <a:sym typeface="Impact"/>
              </a:rPr>
              <a:t>USED</a:t>
            </a:r>
            <a:endParaRPr sz="4000" u="sng">
              <a:latin typeface="Impact"/>
              <a:ea typeface="Impact"/>
              <a:cs typeface="Impact"/>
              <a:sym typeface="Impact"/>
            </a:endParaRPr>
          </a:p>
        </p:txBody>
      </p:sp>
      <p:sp>
        <p:nvSpPr>
          <p:cNvPr id="147" name="Google Shape;147;p15"/>
          <p:cNvSpPr txBox="1"/>
          <p:nvPr/>
        </p:nvSpPr>
        <p:spPr>
          <a:xfrm>
            <a:off x="1460000" y="1307850"/>
            <a:ext cx="3234900" cy="1785074"/>
          </a:xfrm>
          <a:prstGeom prst="rect">
            <a:avLst/>
          </a:prstGeom>
          <a:noFill/>
          <a:ln>
            <a:noFill/>
          </a:ln>
        </p:spPr>
        <p:txBody>
          <a:bodyPr spcFirstLastPara="1" wrap="square" lIns="91425" tIns="91425" rIns="91425" bIns="91425" anchor="t" anchorCtr="0">
            <a:spAutoFit/>
          </a:bodyPr>
          <a:lstStyle/>
          <a:p>
            <a:pPr lvl="0"/>
            <a:r>
              <a:rPr lang="en" sz="1800" dirty="0" smtClean="0">
                <a:solidFill>
                  <a:schemeClr val="lt1"/>
                </a:solidFill>
                <a:latin typeface="Lato"/>
                <a:ea typeface="Lato"/>
                <a:cs typeface="Lato"/>
                <a:sym typeface="Lato"/>
              </a:rPr>
              <a:t>CNN:</a:t>
            </a:r>
            <a:r>
              <a:rPr lang="en-US" sz="1800" dirty="0" smtClean="0"/>
              <a:t> </a:t>
            </a:r>
            <a:r>
              <a:rPr lang="en-US" sz="1800" dirty="0" smtClean="0">
                <a:solidFill>
                  <a:schemeClr val="bg1"/>
                </a:solidFill>
              </a:rPr>
              <a:t>CNN is a type of deep learning model for processing data that has a grid pattern, such as </a:t>
            </a:r>
            <a:r>
              <a:rPr lang="en-US" sz="1800" dirty="0" smtClean="0">
                <a:solidFill>
                  <a:schemeClr val="bg1"/>
                </a:solidFill>
              </a:rPr>
              <a:t>images classification, face recognition etc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u="sng" dirty="0" smtClean="0">
                <a:latin typeface="Impact"/>
                <a:ea typeface="Impact"/>
                <a:cs typeface="Impact"/>
                <a:sym typeface="Impact"/>
              </a:rPr>
              <a:t>  APPROACH</a:t>
            </a:r>
            <a:endParaRPr lang="en-US" dirty="0"/>
          </a:p>
        </p:txBody>
      </p:sp>
      <p:sp>
        <p:nvSpPr>
          <p:cNvPr id="3" name="Text Placeholder 2"/>
          <p:cNvSpPr>
            <a:spLocks noGrp="1"/>
          </p:cNvSpPr>
          <p:nvPr>
            <p:ph type="body" idx="1"/>
          </p:nvPr>
        </p:nvSpPr>
        <p:spPr/>
        <p:txBody>
          <a:bodyPr/>
          <a:lstStyle/>
          <a:p>
            <a:r>
              <a:rPr lang="en-US" b="1" dirty="0" smtClean="0"/>
              <a:t>First we import the necessary Python libraries to get started with the task of Flower Recognition with Python:</a:t>
            </a:r>
          </a:p>
          <a:p>
            <a:r>
              <a:rPr lang="en-US" b="1" dirty="0" smtClean="0"/>
              <a:t>Then we Read each image in the data and create a label for each with the name of the folder:</a:t>
            </a:r>
          </a:p>
          <a:p>
            <a:r>
              <a:rPr lang="en-US" b="1" dirty="0" smtClean="0"/>
              <a:t>Then convert the data into numerical values:</a:t>
            </a:r>
          </a:p>
          <a:p>
            <a:r>
              <a:rPr lang="en-US" b="1" dirty="0" smtClean="0"/>
              <a:t>use the Label encoder and normalize the data:</a:t>
            </a:r>
          </a:p>
          <a:p>
            <a:r>
              <a:rPr lang="en-US" b="1" dirty="0" smtClean="0"/>
              <a:t>split the dataset into 80% training and 20% test sets:</a:t>
            </a:r>
          </a:p>
          <a:p>
            <a:r>
              <a:rPr lang="en-US" b="1" dirty="0" smtClean="0"/>
              <a:t>let’s build a neural network model for the task of Flower Recognition:</a:t>
            </a:r>
          </a:p>
          <a:p>
            <a:r>
              <a:rPr lang="en-US" b="1" dirty="0" smtClean="0"/>
              <a:t>create more training images to prevent </a:t>
            </a:r>
            <a:r>
              <a:rPr lang="en-US" b="1" dirty="0" err="1" smtClean="0"/>
              <a:t>overfitting</a:t>
            </a:r>
            <a:r>
              <a:rPr lang="en-US" b="1" dirty="0" smtClean="0"/>
              <a:t>:</a:t>
            </a:r>
          </a:p>
          <a:p>
            <a:r>
              <a:rPr lang="en-US" b="1" dirty="0" smtClean="0"/>
              <a:t>compile the neural network model:</a:t>
            </a:r>
          </a:p>
          <a:p>
            <a:r>
              <a:rPr lang="en-US" b="1" dirty="0" smtClean="0"/>
              <a:t>let the model if it recognize flowers properly:</a:t>
            </a:r>
          </a:p>
          <a:p>
            <a:endParaRPr lang="en-US" b="1" dirty="0" smtClean="0"/>
          </a:p>
          <a:p>
            <a:endParaRPr lang="en-US" b="1"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48977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u="sng">
                <a:latin typeface="Impact"/>
                <a:ea typeface="Impact"/>
                <a:cs typeface="Impact"/>
                <a:sym typeface="Impact"/>
              </a:rPr>
              <a:t>IMPLEMENTATION:</a:t>
            </a:r>
            <a:endParaRPr sz="4000" u="sng">
              <a:latin typeface="Impact"/>
              <a:ea typeface="Impact"/>
              <a:cs typeface="Impact"/>
              <a:sym typeface="Impact"/>
            </a:endParaRPr>
          </a:p>
        </p:txBody>
      </p:sp>
      <p:sp>
        <p:nvSpPr>
          <p:cNvPr id="159" name="Google Shape;159;p17"/>
          <p:cNvSpPr txBox="1">
            <a:spLocks noGrp="1"/>
          </p:cNvSpPr>
          <p:nvPr>
            <p:ph type="body" idx="1"/>
          </p:nvPr>
        </p:nvSpPr>
        <p:spPr>
          <a:xfrm>
            <a:off x="1373000" y="1533994"/>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u="sng" dirty="0"/>
              <a:t>GITHUB:</a:t>
            </a:r>
            <a:endParaRPr sz="2200" u="sng"/>
          </a:p>
          <a:p>
            <a:pPr marL="0" lvl="0" indent="0" algn="l" rtl="0">
              <a:spcBef>
                <a:spcPts val="1200"/>
              </a:spcBef>
              <a:spcAft>
                <a:spcPts val="0"/>
              </a:spcAft>
              <a:buNone/>
            </a:pPr>
            <a:endParaRPr sz="2200" u="sng"/>
          </a:p>
          <a:p>
            <a:pPr marL="0" lvl="0" indent="0">
              <a:spcBef>
                <a:spcPts val="1200"/>
              </a:spcBef>
              <a:spcAft>
                <a:spcPts val="1200"/>
              </a:spcAft>
              <a:buNone/>
            </a:pPr>
            <a:r>
              <a:rPr lang="en-US" dirty="0" smtClean="0">
                <a:hlinkClick r:id="rId3"/>
              </a:rPr>
              <a:t>https://github.com/utkarshri/ml-project</a:t>
            </a:r>
            <a:endParaRPr lang="en-US" dirty="0" smtClean="0"/>
          </a:p>
          <a:p>
            <a:pPr marL="0" lvl="0" indent="0">
              <a:spcBef>
                <a:spcPts val="1200"/>
              </a:spcBef>
              <a:spcAft>
                <a:spcPts val="1200"/>
              </a:spcAft>
              <a:buNone/>
            </a:pPr>
            <a:r>
              <a:rPr lang="en-US" dirty="0" smtClean="0"/>
              <a:t>DATA SET</a:t>
            </a:r>
          </a:p>
          <a:p>
            <a:pPr marL="0" lvl="0" indent="0">
              <a:spcBef>
                <a:spcPts val="1200"/>
              </a:spcBef>
              <a:spcAft>
                <a:spcPts val="1200"/>
              </a:spcAft>
              <a:buNone/>
            </a:pPr>
            <a:r>
              <a:rPr lang="en-US" dirty="0" smtClean="0"/>
              <a:t>https://thecleverprogrammer.com/2020/11/24/flower-recognition-with-python/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2050" name="Picture 2" descr="flower recognition"/>
          <p:cNvPicPr>
            <a:picLocks noChangeAspect="1" noChangeArrowheads="1"/>
          </p:cNvPicPr>
          <p:nvPr/>
        </p:nvPicPr>
        <p:blipFill>
          <a:blip r:embed="rId3"/>
          <a:srcRect/>
          <a:stretch>
            <a:fillRect/>
          </a:stretch>
        </p:blipFill>
        <p:spPr bwMode="auto">
          <a:xfrm flipH="1">
            <a:off x="1602296" y="1342239"/>
            <a:ext cx="6660854" cy="332204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a:t>
            </a:r>
            <a:br>
              <a:rPr lang="en-US" dirty="0" smtClean="0"/>
            </a:br>
            <a:endParaRPr lang="en-US" dirty="0"/>
          </a:p>
        </p:txBody>
      </p:sp>
      <p:sp>
        <p:nvSpPr>
          <p:cNvPr id="3" name="Text Placeholder 2"/>
          <p:cNvSpPr>
            <a:spLocks noGrp="1"/>
          </p:cNvSpPr>
          <p:nvPr>
            <p:ph type="body" idx="1"/>
          </p:nvPr>
        </p:nvSpPr>
        <p:spPr/>
        <p:txBody>
          <a:bodyPr/>
          <a:lstStyle/>
          <a:p>
            <a:r>
              <a:rPr lang="en-US" dirty="0" smtClean="0"/>
              <a:t>While testing this model, we are getting a ~85% accuracy for the testing dataset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                </a:t>
            </a:r>
            <a:endParaRPr lang="en-US" dirty="0"/>
          </a:p>
        </p:txBody>
      </p:sp>
      <p:sp>
        <p:nvSpPr>
          <p:cNvPr id="4" name="Text Placeholder 3"/>
          <p:cNvSpPr>
            <a:spLocks noGrp="1"/>
          </p:cNvSpPr>
          <p:nvPr>
            <p:ph type="body" idx="1"/>
          </p:nvPr>
        </p:nvSpPr>
        <p:spPr/>
        <p:txBody>
          <a:bodyPr/>
          <a:lstStyle/>
          <a:p>
            <a:endParaRPr lang="en-US"/>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291</Words>
  <Application>Microsoft Office PowerPoint</Application>
  <PresentationFormat>On-screen Show (16:9)</PresentationFormat>
  <Paragraphs>33</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Montserrat</vt:lpstr>
      <vt:lpstr>Lato</vt:lpstr>
      <vt:lpstr>Impact</vt:lpstr>
      <vt:lpstr>Focus</vt:lpstr>
      <vt:lpstr>FLOWER RECOGNITION USING CNN </vt:lpstr>
      <vt:lpstr>PROBLEM STATEMENT</vt:lpstr>
      <vt:lpstr>ALGORITHM USED</vt:lpstr>
      <vt:lpstr>  APPROACH</vt:lpstr>
      <vt:lpstr>IMPLEMENTATION:</vt:lpstr>
      <vt:lpstr>Slide 6</vt:lpstr>
      <vt:lpstr>RESULT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PRICE PREDICTION</dc:title>
  <dc:creator>admin</dc:creator>
  <cp:lastModifiedBy>admin</cp:lastModifiedBy>
  <cp:revision>5</cp:revision>
  <dcterms:modified xsi:type="dcterms:W3CDTF">2022-07-15T06:24:27Z</dcterms:modified>
</cp:coreProperties>
</file>