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78" r:id="rId5"/>
    <p:sldId id="281" r:id="rId6"/>
    <p:sldId id="282" r:id="rId7"/>
    <p:sldId id="284" r:id="rId8"/>
    <p:sldId id="280" r:id="rId9"/>
    <p:sldId id="286" r:id="rId10"/>
    <p:sldId id="287" r:id="rId11"/>
    <p:sldId id="289" r:id="rId12"/>
    <p:sldId id="290" r:id="rId13"/>
    <p:sldId id="291" r:id="rId14"/>
    <p:sldId id="288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94"/>
  </p:normalViewPr>
  <p:slideViewPr>
    <p:cSldViewPr>
      <p:cViewPr>
        <p:scale>
          <a:sx n="148" d="100"/>
          <a:sy n="148" d="100"/>
        </p:scale>
        <p:origin x="1328" y="4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25" y="474979"/>
            <a:ext cx="691578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2" descr="Upgrad | Radeontech">
            <a:extLst>
              <a:ext uri="{FF2B5EF4-FFF2-40B4-BE49-F238E27FC236}">
                <a16:creationId xmlns:a16="http://schemas.microsoft.com/office/drawing/2014/main" id="{01D96E73-6919-C69B-58A4-A6F855776A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49" y="282706"/>
            <a:ext cx="1082451" cy="9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edia Kit">
            <a:extLst>
              <a:ext uri="{FF2B5EF4-FFF2-40B4-BE49-F238E27FC236}">
                <a16:creationId xmlns:a16="http://schemas.microsoft.com/office/drawing/2014/main" id="{2EE9C258-6E0F-65EF-9919-3D15B058A4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706"/>
            <a:ext cx="730250" cy="6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2" y="1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200" y="0"/>
                </a:moveTo>
                <a:lnTo>
                  <a:pt x="0" y="0"/>
                </a:lnTo>
                <a:lnTo>
                  <a:pt x="0" y="1015200"/>
                </a:lnTo>
                <a:lnTo>
                  <a:pt x="1015200" y="1015200"/>
                </a:lnTo>
                <a:lnTo>
                  <a:pt x="1015200" y="0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2" y="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1015199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39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7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0"/>
                </a:lnTo>
                <a:lnTo>
                  <a:pt x="0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7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0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8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0"/>
                </a:moveTo>
                <a:lnTo>
                  <a:pt x="0" y="0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-175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9674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300" y="1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5" y="474979"/>
            <a:ext cx="81337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25" y="1229867"/>
            <a:ext cx="7582534" cy="108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2" descr="Upgrad | Radeontech">
            <a:extLst>
              <a:ext uri="{FF2B5EF4-FFF2-40B4-BE49-F238E27FC236}">
                <a16:creationId xmlns:a16="http://schemas.microsoft.com/office/drawing/2014/main" id="{2473FAA2-2C2E-B447-CD54-3B79B808AE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49" y="282706"/>
            <a:ext cx="1082451" cy="9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edia Kit">
            <a:extLst>
              <a:ext uri="{FF2B5EF4-FFF2-40B4-BE49-F238E27FC236}">
                <a16:creationId xmlns:a16="http://schemas.microsoft.com/office/drawing/2014/main" id="{BDC7069B-740C-CBA9-DB41-51F057045B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706"/>
            <a:ext cx="730250" cy="6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943350"/>
            <a:ext cx="22187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Group</a:t>
            </a:r>
            <a:r>
              <a:rPr sz="1400" spc="-95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Members:</a:t>
            </a:r>
            <a:endParaRPr sz="1400" dirty="0">
              <a:latin typeface="Proxima Nova Light" panose="02000506030000020004" pitchFamily="2" charset="0"/>
              <a:cs typeface="Trebuchet MS"/>
            </a:endParaRPr>
          </a:p>
          <a:p>
            <a:pPr marR="25400" algn="l">
              <a:lnSpc>
                <a:spcPct val="100000"/>
              </a:lnSpc>
              <a:spcBef>
                <a:spcPts val="20"/>
              </a:spcBef>
            </a:pPr>
            <a:r>
              <a:rPr sz="1400" spc="-60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1</a:t>
            </a:r>
            <a:r>
              <a:rPr lang="en-US" sz="1400" spc="-60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 - </a:t>
            </a:r>
            <a:r>
              <a:rPr lang="en-US" sz="1400" spc="-75" dirty="0" err="1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Subhrajit</a:t>
            </a:r>
            <a:r>
              <a:rPr lang="en-US" sz="1400" spc="-75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 </a:t>
            </a:r>
            <a:r>
              <a:rPr lang="en-US" sz="1400" spc="-75" dirty="0" err="1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Pyne</a:t>
            </a:r>
            <a:endParaRPr lang="en-US" sz="1400" spc="-75" dirty="0">
              <a:solidFill>
                <a:srgbClr val="FFFFFF"/>
              </a:solidFill>
              <a:latin typeface="Proxima Nova Light" panose="02000506030000020004" pitchFamily="2" charset="0"/>
              <a:cs typeface="Trebuchet MS"/>
            </a:endParaRPr>
          </a:p>
          <a:p>
            <a:pPr marR="25400" algn="l">
              <a:lnSpc>
                <a:spcPct val="100000"/>
              </a:lnSpc>
              <a:spcBef>
                <a:spcPts val="20"/>
              </a:spcBef>
            </a:pPr>
            <a:r>
              <a:rPr lang="en-US" sz="1400" spc="-10" dirty="0">
                <a:solidFill>
                  <a:srgbClr val="FFFFFF"/>
                </a:solidFill>
                <a:latin typeface="Proxima Nova Light" panose="02000506030000020004" pitchFamily="2" charset="0"/>
                <a:cs typeface="Trebuchet MS"/>
              </a:rPr>
              <a:t>2 - Utkarsh Srivastava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6800" y="1748547"/>
            <a:ext cx="73914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65" dirty="0">
                <a:solidFill>
                  <a:srgbClr val="FFFFFF"/>
                </a:solidFill>
                <a:latin typeface="Georgia" panose="02040502050405020303" pitchFamily="18" charset="0"/>
              </a:rPr>
              <a:t>E</a:t>
            </a:r>
            <a:r>
              <a:rPr lang="en-US" sz="4200" spc="165" dirty="0">
                <a:solidFill>
                  <a:srgbClr val="FFFFFF"/>
                </a:solidFill>
                <a:latin typeface="Georgia" panose="02040502050405020303" pitchFamily="18" charset="0"/>
              </a:rPr>
              <a:t>xploratory </a:t>
            </a:r>
            <a:r>
              <a:rPr sz="4200" spc="165" dirty="0">
                <a:solidFill>
                  <a:srgbClr val="FFFFFF"/>
                </a:solidFill>
                <a:latin typeface="Georgia" panose="02040502050405020303" pitchFamily="18" charset="0"/>
              </a:rPr>
              <a:t>D</a:t>
            </a:r>
            <a:r>
              <a:rPr lang="en-US" sz="4200" spc="165" dirty="0">
                <a:solidFill>
                  <a:srgbClr val="FFFFFF"/>
                </a:solidFill>
                <a:latin typeface="Georgia" panose="02040502050405020303" pitchFamily="18" charset="0"/>
              </a:rPr>
              <a:t>ata </a:t>
            </a:r>
            <a:r>
              <a:rPr sz="4200" spc="165" dirty="0">
                <a:solidFill>
                  <a:srgbClr val="FFFFFF"/>
                </a:solidFill>
                <a:latin typeface="Georgia" panose="02040502050405020303" pitchFamily="18" charset="0"/>
              </a:rPr>
              <a:t>A</a:t>
            </a:r>
            <a:r>
              <a:rPr lang="en-US" sz="4200" spc="165" dirty="0">
                <a:solidFill>
                  <a:srgbClr val="FFFFFF"/>
                </a:solidFill>
                <a:latin typeface="Georgia" panose="02040502050405020303" pitchFamily="18" charset="0"/>
              </a:rPr>
              <a:t>nalysis- Lending Club</a:t>
            </a:r>
            <a:r>
              <a:rPr sz="4200" spc="-225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sz="4200" spc="150" dirty="0">
                <a:solidFill>
                  <a:srgbClr val="FFFFFF"/>
                </a:solidFill>
                <a:latin typeface="Georgia" panose="02040502050405020303" pitchFamily="18" charset="0"/>
              </a:rPr>
              <a:t>Case</a:t>
            </a:r>
            <a:r>
              <a:rPr sz="4200" spc="-215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Georgia" panose="02040502050405020303" pitchFamily="18" charset="0"/>
              </a:rPr>
              <a:t>Study</a:t>
            </a:r>
            <a:endParaRPr sz="42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pgrad | Radeontech">
            <a:extLst>
              <a:ext uri="{FF2B5EF4-FFF2-40B4-BE49-F238E27FC236}">
                <a16:creationId xmlns:a16="http://schemas.microsoft.com/office/drawing/2014/main" id="{E7DACBDE-43F0-F553-E8B9-DB3BDAFB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49" y="282706"/>
            <a:ext cx="1082451" cy="9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dia Kit">
            <a:extLst>
              <a:ext uri="{FF2B5EF4-FFF2-40B4-BE49-F238E27FC236}">
                <a16:creationId xmlns:a16="http://schemas.microsoft.com/office/drawing/2014/main" id="{F62195C0-68F3-1E1C-EF74-16DB51D1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706"/>
            <a:ext cx="730250" cy="6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10162-9975-0A3A-E644-D5350C3F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9" y="1241425"/>
            <a:ext cx="3751308" cy="2660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049DC1-36EF-CB99-F64A-2F0F7A87E905}"/>
              </a:ext>
            </a:extLst>
          </p:cNvPr>
          <p:cNvSpPr txBox="1"/>
          <p:nvPr/>
        </p:nvSpPr>
        <p:spPr>
          <a:xfrm>
            <a:off x="367311" y="3992817"/>
            <a:ext cx="365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Annual Income :</a:t>
            </a:r>
            <a:r>
              <a:rPr lang="en-IN" sz="1200" dirty="0"/>
              <a:t> Majority borrowers have low annual income compared to rest and income lower than 57k has higher chance of defaulting.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8E335-6358-5EC6-CD9E-A47AB801A17D}"/>
              </a:ext>
            </a:extLst>
          </p:cNvPr>
          <p:cNvSpPr txBox="1"/>
          <p:nvPr/>
        </p:nvSpPr>
        <p:spPr>
          <a:xfrm>
            <a:off x="4800600" y="3992817"/>
            <a:ext cx="4050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Approved Loan: </a:t>
            </a:r>
            <a:r>
              <a:rPr lang="en-US" sz="1200" dirty="0"/>
              <a:t>Approved loan amounts are </a:t>
            </a:r>
            <a:r>
              <a:rPr lang="en-US" sz="1200" dirty="0" err="1"/>
              <a:t>varring</a:t>
            </a:r>
            <a:r>
              <a:rPr lang="en-US" sz="1200" dirty="0"/>
              <a:t> between 5k to 14k (Q1 and Q3)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492214-EAF0-2C2A-27EF-A58C4A08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41425"/>
            <a:ext cx="3751308" cy="2584085"/>
          </a:xfrm>
          <a:prstGeom prst="rect">
            <a:avLst/>
          </a:prstGeom>
        </p:spPr>
      </p:pic>
      <p:sp>
        <p:nvSpPr>
          <p:cNvPr id="16" name="object 37">
            <a:extLst>
              <a:ext uri="{FF2B5EF4-FFF2-40B4-BE49-F238E27FC236}">
                <a16:creationId xmlns:a16="http://schemas.microsoft.com/office/drawing/2014/main" id="{59B525C8-3773-1B46-A2DE-D6044993766C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F9DCA-3DDA-262C-E9E4-C8EBA349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0150"/>
            <a:ext cx="7772400" cy="2000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0AE73-D6FD-B466-89A8-5E4D01B71B71}"/>
              </a:ext>
            </a:extLst>
          </p:cNvPr>
          <p:cNvSpPr txBox="1"/>
          <p:nvPr/>
        </p:nvSpPr>
        <p:spPr>
          <a:xfrm>
            <a:off x="838200" y="3790950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roxima Nova" panose="02000506030000020004" pitchFamily="2" charset="0"/>
              </a:rPr>
              <a:t>Loan Amount :-</a:t>
            </a:r>
          </a:p>
          <a:p>
            <a:r>
              <a:rPr lang="en-US" sz="1200" dirty="0">
                <a:latin typeface="Proxima Nova" panose="02000506030000020004" pitchFamily="2" charset="0"/>
              </a:rPr>
              <a:t>36 Month tenure has more fully paid customers and has a greater number of defaulters but when we go by ratio,</a:t>
            </a:r>
          </a:p>
          <a:p>
            <a:r>
              <a:rPr lang="en-US" sz="1200" dirty="0">
                <a:latin typeface="Proxima Nova" panose="02000506030000020004" pitchFamily="2" charset="0"/>
              </a:rPr>
              <a:t>60 month has more defaulter than 36 months tenure</a:t>
            </a:r>
          </a:p>
          <a:p>
            <a:r>
              <a:rPr lang="en-US" sz="1200" b="1" dirty="0">
                <a:latin typeface="Proxima Nova" panose="02000506030000020004" pitchFamily="2" charset="0"/>
              </a:rPr>
              <a:t>Analysis:- </a:t>
            </a:r>
            <a:r>
              <a:rPr lang="en-US" sz="1200" dirty="0">
                <a:latin typeface="Proxima Nova" panose="02000506030000020004" pitchFamily="2" charset="0"/>
              </a:rPr>
              <a:t>Thus, most of the 60 months tenure choosers having more chance to default</a:t>
            </a:r>
          </a:p>
        </p:txBody>
      </p:sp>
      <p:sp>
        <p:nvSpPr>
          <p:cNvPr id="7" name="object 37">
            <a:extLst>
              <a:ext uri="{FF2B5EF4-FFF2-40B4-BE49-F238E27FC236}">
                <a16:creationId xmlns:a16="http://schemas.microsoft.com/office/drawing/2014/main" id="{724544F3-BC18-029C-B06B-E18AFCCD62B0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9821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F0781-B4D1-CB7A-9B34-395B5297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9429"/>
            <a:ext cx="7772400" cy="2724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47550-7192-5C8F-449F-B643792E1F4C}"/>
              </a:ext>
            </a:extLst>
          </p:cNvPr>
          <p:cNvSpPr txBox="1"/>
          <p:nvPr/>
        </p:nvSpPr>
        <p:spPr>
          <a:xfrm>
            <a:off x="1219200" y="4444892"/>
            <a:ext cx="685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roxima Nova" panose="02000506030000020004" pitchFamily="2" charset="0"/>
              </a:rPr>
              <a:t>Outcome-</a:t>
            </a:r>
            <a:r>
              <a:rPr lang="en-US" sz="1200" dirty="0">
                <a:latin typeface="Proxima Nova" panose="02000506030000020004" pitchFamily="2" charset="0"/>
              </a:rPr>
              <a:t> Maximum loan applicants are between 25 to 72.</a:t>
            </a:r>
          </a:p>
        </p:txBody>
      </p:sp>
      <p:sp>
        <p:nvSpPr>
          <p:cNvPr id="7" name="object 37">
            <a:extLst>
              <a:ext uri="{FF2B5EF4-FFF2-40B4-BE49-F238E27FC236}">
                <a16:creationId xmlns:a16="http://schemas.microsoft.com/office/drawing/2014/main" id="{29AA780D-685B-0DFA-2221-42849070C850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96965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670037-DA04-C247-1CE5-F2645E089839}"/>
              </a:ext>
            </a:extLst>
          </p:cNvPr>
          <p:cNvSpPr txBox="1"/>
          <p:nvPr/>
        </p:nvSpPr>
        <p:spPr>
          <a:xfrm>
            <a:off x="1905000" y="4512783"/>
            <a:ext cx="5867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roxima Nova" panose="02000506030000020004" pitchFamily="2" charset="0"/>
              </a:rPr>
              <a:t>Outcome: </a:t>
            </a:r>
            <a:r>
              <a:rPr lang="en-US" sz="1200" dirty="0">
                <a:latin typeface="Proxima Nova" panose="02000506030000020004" pitchFamily="2" charset="0"/>
              </a:rPr>
              <a:t>More-darker the point with False, more the risk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A48FF-6420-A72E-5362-661D719D1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5292"/>
          <a:stretch/>
        </p:blipFill>
        <p:spPr bwMode="auto">
          <a:xfrm>
            <a:off x="1066800" y="1041238"/>
            <a:ext cx="6705600" cy="300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7">
            <a:extLst>
              <a:ext uri="{FF2B5EF4-FFF2-40B4-BE49-F238E27FC236}">
                <a16:creationId xmlns:a16="http://schemas.microsoft.com/office/drawing/2014/main" id="{CC703482-BD2A-1C9E-9278-490F3EEB519A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2480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ADAC97-653E-E433-8E8C-88AABC65C98A}"/>
              </a:ext>
            </a:extLst>
          </p:cNvPr>
          <p:cNvSpPr txBox="1"/>
          <p:nvPr/>
        </p:nvSpPr>
        <p:spPr>
          <a:xfrm>
            <a:off x="457200" y="1123950"/>
            <a:ext cx="8305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dirty="0">
                <a:effectLst/>
                <a:latin typeface="Proxima Nova" panose="02000506030000020004" pitchFamily="2" charset="0"/>
              </a:rPr>
              <a:t>Upon analysing on all the points, We have derived some points which Lending Club can follow to minimize bad loans</a:t>
            </a:r>
            <a:r>
              <a:rPr lang="en-IN" sz="1200" dirty="0">
                <a:latin typeface="Proxima Nova" panose="02000506030000020004" pitchFamily="2" charset="0"/>
              </a:rPr>
              <a:t>:</a:t>
            </a:r>
          </a:p>
          <a:p>
            <a:pPr algn="l"/>
            <a:endParaRPr lang="en-IN" sz="1200" dirty="0">
              <a:effectLst/>
              <a:latin typeface="Proxima Nova" panose="0200050603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Giving loan to the applicants having annual income higher than 40K and low interest rate (below 15%) may minimize the bad loan.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Smaller term (36 months) can minimize the bad loans.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Loan grading has a significant impact on loans.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Loan can be provided who has own house.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Purpose like small business and another loan repayment has most numbers of defaulters.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Public bankruptcy record must be 0 or 1. Higher the record value, higher the risk of bad loan.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Address Cities has lower impact on loan status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High </a:t>
            </a:r>
            <a:r>
              <a:rPr lang="en-IN" sz="1200" dirty="0" err="1">
                <a:effectLst/>
                <a:latin typeface="Proxima Nova" panose="02000506030000020004" pitchFamily="2" charset="0"/>
              </a:rPr>
              <a:t>dti</a:t>
            </a:r>
            <a:r>
              <a:rPr lang="en-IN" sz="1200" dirty="0">
                <a:effectLst/>
                <a:latin typeface="Proxima Nova" panose="02000506030000020004" pitchFamily="2" charset="0"/>
              </a:rPr>
              <a:t>(15+) leads to more bad loans thus loan funding should be made on annual income.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Month and year has lower impact.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Proxima Nova" panose="02000506030000020004" pitchFamily="2" charset="0"/>
              </a:rPr>
              <a:t>Credit Utilization Ratio (</a:t>
            </a:r>
            <a:r>
              <a:rPr lang="en-IN" sz="1200" dirty="0" err="1">
                <a:effectLst/>
                <a:latin typeface="Proxima Nova" panose="02000506030000020004" pitchFamily="2" charset="0"/>
              </a:rPr>
              <a:t>revol_util</a:t>
            </a:r>
            <a:r>
              <a:rPr lang="en-IN" sz="1200" dirty="0">
                <a:effectLst/>
                <a:latin typeface="Proxima Nova" panose="02000506030000020004" pitchFamily="2" charset="0"/>
              </a:rPr>
              <a:t>) has a big significance. High utilization leads to bad loan. Thus, Lending Club should provide loans to lower utilization rate applicants.</a:t>
            </a:r>
          </a:p>
        </p:txBody>
      </p:sp>
      <p:sp>
        <p:nvSpPr>
          <p:cNvPr id="6" name="object 37">
            <a:extLst>
              <a:ext uri="{FF2B5EF4-FFF2-40B4-BE49-F238E27FC236}">
                <a16:creationId xmlns:a16="http://schemas.microsoft.com/office/drawing/2014/main" id="{39A2EFEB-6C12-37D9-10F6-F02F8FACE73D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Final Summary</a:t>
            </a:r>
          </a:p>
        </p:txBody>
      </p:sp>
    </p:spTree>
    <p:extLst>
      <p:ext uri="{BB962C8B-B14F-4D97-AF65-F5344CB8AC3E}">
        <p14:creationId xmlns:p14="http://schemas.microsoft.com/office/powerpoint/2010/main" val="243271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867" y="444334"/>
            <a:ext cx="215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Overview</a:t>
            </a:r>
            <a:endParaRPr spc="-10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949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924" y="1298525"/>
            <a:ext cx="2629535" cy="4705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wrap="square" lIns="0" tIns="10922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99" y="1885188"/>
            <a:ext cx="2616200" cy="2604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61290" marR="353695">
              <a:lnSpc>
                <a:spcPct val="115700"/>
              </a:lnSpc>
              <a:spcBef>
                <a:spcPts val="170"/>
              </a:spcBef>
            </a:pP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Lending</a:t>
            </a:r>
            <a:r>
              <a:rPr sz="13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Club</a:t>
            </a:r>
            <a:r>
              <a:rPr sz="13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is</a:t>
            </a:r>
            <a:r>
              <a:rPr sz="13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the</a:t>
            </a:r>
            <a:r>
              <a:rPr sz="1300" spc="-5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largest 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online</a:t>
            </a:r>
            <a:r>
              <a:rPr sz="1300" spc="-8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loan</a:t>
            </a:r>
            <a:r>
              <a:rPr sz="1300" spc="-7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marketplace, 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facilitating</a:t>
            </a:r>
            <a:r>
              <a:rPr sz="1300" spc="-2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personal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loans, </a:t>
            </a:r>
            <a:r>
              <a:rPr sz="1300" spc="5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business</a:t>
            </a:r>
            <a:r>
              <a:rPr sz="1300" spc="-6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loans,</a:t>
            </a:r>
            <a:r>
              <a:rPr sz="1300" spc="-6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2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and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financing</a:t>
            </a:r>
            <a:r>
              <a:rPr sz="1300" spc="-6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of</a:t>
            </a:r>
            <a:r>
              <a:rPr sz="1300" spc="-7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medical procedures.</a:t>
            </a:r>
            <a:endParaRPr lang="en-US" sz="1300" spc="-10" dirty="0">
              <a:latin typeface="Proxima Nova" panose="02000506030000020004" pitchFamily="2" charset="0"/>
              <a:cs typeface="Trebuchet MS"/>
            </a:endParaRPr>
          </a:p>
          <a:p>
            <a:pPr marL="161290" marR="353695">
              <a:lnSpc>
                <a:spcPct val="115700"/>
              </a:lnSpc>
              <a:spcBef>
                <a:spcPts val="170"/>
              </a:spcBef>
            </a:pPr>
            <a:endParaRPr lang="en-IN" sz="1300" spc="-10" dirty="0">
              <a:solidFill>
                <a:srgbClr val="434343"/>
              </a:solidFill>
              <a:latin typeface="Proxima Nova" panose="02000506030000020004" pitchFamily="2" charset="0"/>
              <a:cs typeface="Trebuchet MS"/>
            </a:endParaRPr>
          </a:p>
          <a:p>
            <a:pPr marL="161290" marR="353695">
              <a:lnSpc>
                <a:spcPct val="115700"/>
              </a:lnSpc>
              <a:spcBef>
                <a:spcPts val="170"/>
              </a:spcBef>
            </a:pP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Borrowers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can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easily</a:t>
            </a:r>
            <a:r>
              <a:rPr sz="13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5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access 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lower</a:t>
            </a:r>
            <a:r>
              <a:rPr sz="1300" spc="-6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interest</a:t>
            </a:r>
            <a:r>
              <a:rPr sz="1300" spc="-6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4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rate</a:t>
            </a:r>
            <a:r>
              <a:rPr sz="1300" spc="-7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loans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through</a:t>
            </a:r>
            <a:r>
              <a:rPr sz="1300" spc="-5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</a:t>
            </a:r>
            <a:r>
              <a:rPr sz="1300" spc="-5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fast</a:t>
            </a:r>
            <a:r>
              <a:rPr sz="1300" spc="-5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online interface.</a:t>
            </a:r>
            <a:endParaRPr sz="1300" dirty="0"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0449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0449" y="1298525"/>
            <a:ext cx="2632710" cy="4705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wrap="square" lIns="0" tIns="10922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6799" y="1885188"/>
            <a:ext cx="2616200" cy="228017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1290" marR="284480">
              <a:lnSpc>
                <a:spcPct val="116399"/>
              </a:lnSpc>
              <a:spcBef>
                <a:spcPts val="160"/>
              </a:spcBef>
            </a:pP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Lending</a:t>
            </a:r>
            <a:r>
              <a:rPr sz="1300" spc="-2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Club</a:t>
            </a:r>
            <a:r>
              <a:rPr sz="1300" spc="-2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wants</a:t>
            </a:r>
            <a:r>
              <a:rPr sz="1300" spc="-2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to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understand</a:t>
            </a:r>
            <a:r>
              <a:rPr sz="1300" spc="-6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the</a:t>
            </a:r>
            <a:r>
              <a:rPr sz="1300" spc="-7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driving factors</a:t>
            </a:r>
            <a:r>
              <a:rPr sz="1300" spc="-7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behind</a:t>
            </a:r>
            <a:r>
              <a:rPr sz="1300" spc="-8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b="1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loan</a:t>
            </a:r>
            <a:r>
              <a:rPr sz="1300" b="1" spc="-7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b="1" spc="-5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default</a:t>
            </a:r>
            <a:r>
              <a:rPr sz="1300" spc="-5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,</a:t>
            </a:r>
            <a:endParaRPr sz="1300" dirty="0">
              <a:latin typeface="Proxima Nova" panose="02000506030000020004" pitchFamily="2" charset="0"/>
              <a:cs typeface="Trebuchet MS"/>
            </a:endParaRPr>
          </a:p>
          <a:p>
            <a:pPr marL="161290">
              <a:lnSpc>
                <a:spcPct val="100000"/>
              </a:lnSpc>
              <a:spcBef>
                <a:spcPts val="215"/>
              </a:spcBef>
            </a:pPr>
            <a:r>
              <a:rPr sz="1300" spc="-1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i.e.</a:t>
            </a:r>
            <a:r>
              <a:rPr sz="13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4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the</a:t>
            </a:r>
            <a:r>
              <a:rPr sz="13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6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driver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variables</a:t>
            </a:r>
            <a:endParaRPr sz="1300" dirty="0">
              <a:latin typeface="Proxima Nova" panose="02000506030000020004" pitchFamily="2" charset="0"/>
              <a:cs typeface="Trebuchet MS"/>
            </a:endParaRPr>
          </a:p>
          <a:p>
            <a:pPr marL="161290" marR="297815">
              <a:lnSpc>
                <a:spcPct val="114300"/>
              </a:lnSpc>
              <a:spcBef>
                <a:spcPts val="70"/>
              </a:spcBef>
            </a:pP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which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are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strong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indicators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of</a:t>
            </a:r>
            <a:r>
              <a:rPr sz="1300" spc="-6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default.</a:t>
            </a:r>
            <a:endParaRPr sz="1300" dirty="0">
              <a:latin typeface="Proxima Nova" panose="02000506030000020004" pitchFamily="2" charset="0"/>
              <a:cs typeface="Trebuchet MS"/>
            </a:endParaRPr>
          </a:p>
          <a:p>
            <a:pPr marL="161290" marR="188595">
              <a:lnSpc>
                <a:spcPct val="116399"/>
              </a:lnSpc>
              <a:spcBef>
                <a:spcPts val="1525"/>
              </a:spcBef>
            </a:pP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The</a:t>
            </a:r>
            <a:r>
              <a:rPr sz="13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company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can</a:t>
            </a:r>
            <a:r>
              <a:rPr sz="1300" spc="-1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2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utilise 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this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knowledge</a:t>
            </a:r>
            <a:r>
              <a:rPr sz="1300" spc="-7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for</a:t>
            </a:r>
            <a:r>
              <a:rPr sz="1300" spc="-6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its</a:t>
            </a:r>
            <a:r>
              <a:rPr sz="1300" spc="-6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portfolio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and</a:t>
            </a:r>
            <a:r>
              <a:rPr sz="1300" spc="-5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risk</a:t>
            </a:r>
            <a:r>
              <a:rPr sz="13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assessment.</a:t>
            </a:r>
            <a:endParaRPr sz="1300" dirty="0"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5400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2549" y="1298525"/>
            <a:ext cx="2632710" cy="4705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wrap="square" lIns="0" tIns="1092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1750" y="1885188"/>
            <a:ext cx="2616200" cy="253389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55575" marR="203200">
              <a:lnSpc>
                <a:spcPct val="115399"/>
              </a:lnSpc>
              <a:spcBef>
                <a:spcPts val="175"/>
              </a:spcBef>
            </a:pPr>
            <a:r>
              <a:rPr lang="en-IN" sz="1300" spc="114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Identify patterns how </a:t>
            </a:r>
            <a:r>
              <a:rPr lang="en-IN" sz="1300" b="1" spc="114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consumer attributes </a:t>
            </a:r>
            <a:r>
              <a:rPr lang="en-IN" sz="1300" spc="114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and </a:t>
            </a:r>
            <a:r>
              <a:rPr lang="en-IN" sz="1300" b="1" spc="114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loan attributes </a:t>
            </a:r>
            <a:r>
              <a:rPr lang="en-IN" sz="1300" spc="114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influence the tendency of default, which may be used for taking actions such as denying the loan, reducing the amount of loan, lending (too risky applicants) at a higher interest rate, etc.</a:t>
            </a:r>
            <a:endParaRPr lang="en-IN" sz="1300" dirty="0">
              <a:latin typeface="Proxima Nova" panose="02000506030000020004" pitchFamily="2" charset="0"/>
              <a:cs typeface="Trebuchet MS"/>
            </a:endParaRPr>
          </a:p>
        </p:txBody>
      </p:sp>
      <p:pic>
        <p:nvPicPr>
          <p:cNvPr id="12" name="Picture 2" descr="Upgrad | Radeontech">
            <a:extLst>
              <a:ext uri="{FF2B5EF4-FFF2-40B4-BE49-F238E27FC236}">
                <a16:creationId xmlns:a16="http://schemas.microsoft.com/office/drawing/2014/main" id="{D3EA1079-E815-2D7F-4D74-BCA06519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49" y="282706"/>
            <a:ext cx="1082451" cy="9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edia Kit">
            <a:extLst>
              <a:ext uri="{FF2B5EF4-FFF2-40B4-BE49-F238E27FC236}">
                <a16:creationId xmlns:a16="http://schemas.microsoft.com/office/drawing/2014/main" id="{A54537FE-BD27-A67E-99E0-A2045761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706"/>
            <a:ext cx="730250" cy="6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>
            <a:extLst>
              <a:ext uri="{FF2B5EF4-FFF2-40B4-BE49-F238E27FC236}">
                <a16:creationId xmlns:a16="http://schemas.microsoft.com/office/drawing/2014/main" id="{10197F41-CF2E-7D62-24BD-B8D6787511AA}"/>
              </a:ext>
            </a:extLst>
          </p:cNvPr>
          <p:cNvSpPr txBox="1"/>
          <p:nvPr/>
        </p:nvSpPr>
        <p:spPr>
          <a:xfrm>
            <a:off x="1737838" y="2507770"/>
            <a:ext cx="885690" cy="1678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lnSpc>
                <a:spcPct val="115399"/>
              </a:lnSpc>
              <a:spcBef>
                <a:spcPts val="75"/>
              </a:spcBef>
            </a:pPr>
            <a:r>
              <a:rPr sz="975" b="1" spc="-15" dirty="0">
                <a:solidFill>
                  <a:schemeClr val="accent5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Data Cleaning</a:t>
            </a:r>
            <a:endParaRPr sz="975" b="1" dirty="0">
              <a:solidFill>
                <a:schemeClr val="accent5">
                  <a:lumMod val="50000"/>
                </a:schemeClr>
              </a:solidFill>
              <a:latin typeface="Proxima Nova" panose="02000506030000020004" pitchFamily="2" charset="0"/>
              <a:cs typeface="Trebuchet MS"/>
            </a:endParaRPr>
          </a:p>
        </p:txBody>
      </p:sp>
      <p:grpSp>
        <p:nvGrpSpPr>
          <p:cNvPr id="38" name="object 5">
            <a:extLst>
              <a:ext uri="{FF2B5EF4-FFF2-40B4-BE49-F238E27FC236}">
                <a16:creationId xmlns:a16="http://schemas.microsoft.com/office/drawing/2014/main" id="{EFD1C5A7-F988-1D93-69A8-BA0AF19E6E50}"/>
              </a:ext>
            </a:extLst>
          </p:cNvPr>
          <p:cNvGrpSpPr/>
          <p:nvPr/>
        </p:nvGrpSpPr>
        <p:grpSpPr>
          <a:xfrm>
            <a:off x="499085" y="2038285"/>
            <a:ext cx="8175328" cy="297698"/>
            <a:chOff x="665447" y="2717709"/>
            <a:chExt cx="10900437" cy="396930"/>
          </a:xfrm>
        </p:grpSpPr>
        <p:sp>
          <p:nvSpPr>
            <p:cNvPr id="39" name="object 6">
              <a:extLst>
                <a:ext uri="{FF2B5EF4-FFF2-40B4-BE49-F238E27FC236}">
                  <a16:creationId xmlns:a16="http://schemas.microsoft.com/office/drawing/2014/main" id="{202860C1-45A4-13F0-E10E-A44522407653}"/>
                </a:ext>
              </a:extLst>
            </p:cNvPr>
            <p:cNvSpPr/>
            <p:nvPr/>
          </p:nvSpPr>
          <p:spPr>
            <a:xfrm>
              <a:off x="665447" y="2717709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698290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512923" y="0"/>
                  </a:lnTo>
                  <a:lnTo>
                    <a:pt x="1698290" y="19119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0" name="object 7">
              <a:extLst>
                <a:ext uri="{FF2B5EF4-FFF2-40B4-BE49-F238E27FC236}">
                  <a16:creationId xmlns:a16="http://schemas.microsoft.com/office/drawing/2014/main" id="{BEA21A41-FC7B-BFAE-5CA0-EA0180217C96}"/>
                </a:ext>
              </a:extLst>
            </p:cNvPr>
            <p:cNvSpPr/>
            <p:nvPr/>
          </p:nvSpPr>
          <p:spPr>
            <a:xfrm>
              <a:off x="665540" y="2922803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51292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1698290" y="0"/>
                  </a:lnTo>
                  <a:lnTo>
                    <a:pt x="1512923" y="19119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1" name="object 8">
              <a:extLst>
                <a:ext uri="{FF2B5EF4-FFF2-40B4-BE49-F238E27FC236}">
                  <a16:creationId xmlns:a16="http://schemas.microsoft.com/office/drawing/2014/main" id="{4969F2BD-2F8A-6982-A7FE-7C7DECD1E3AF}"/>
                </a:ext>
              </a:extLst>
            </p:cNvPr>
            <p:cNvSpPr/>
            <p:nvPr/>
          </p:nvSpPr>
          <p:spPr>
            <a:xfrm>
              <a:off x="2201836" y="2717710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694070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508703" y="0"/>
                  </a:lnTo>
                  <a:lnTo>
                    <a:pt x="1694070" y="19119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903EBCF2-1C58-6993-1FFD-C17D2F4E9FEF}"/>
                </a:ext>
              </a:extLst>
            </p:cNvPr>
            <p:cNvSpPr/>
            <p:nvPr/>
          </p:nvSpPr>
          <p:spPr>
            <a:xfrm>
              <a:off x="2201929" y="2922804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50870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1694070" y="0"/>
                  </a:lnTo>
                  <a:lnTo>
                    <a:pt x="1508703" y="19119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3" name="object 10">
              <a:extLst>
                <a:ext uri="{FF2B5EF4-FFF2-40B4-BE49-F238E27FC236}">
                  <a16:creationId xmlns:a16="http://schemas.microsoft.com/office/drawing/2014/main" id="{58B58F4F-7E8B-E64F-8B53-D6B46ABEE176}"/>
                </a:ext>
              </a:extLst>
            </p:cNvPr>
            <p:cNvSpPr/>
            <p:nvPr/>
          </p:nvSpPr>
          <p:spPr>
            <a:xfrm>
              <a:off x="9345169" y="2717710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220107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2034739" y="0"/>
                  </a:lnTo>
                  <a:lnTo>
                    <a:pt x="2220107" y="19119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3DCC9FB9-3DD6-876C-5227-647800DC5E82}"/>
                </a:ext>
              </a:extLst>
            </p:cNvPr>
            <p:cNvSpPr/>
            <p:nvPr/>
          </p:nvSpPr>
          <p:spPr>
            <a:xfrm>
              <a:off x="9345289" y="2922804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034740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220108" y="0"/>
                  </a:lnTo>
                  <a:lnTo>
                    <a:pt x="2034740" y="19119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6" name="object 13">
              <a:extLst>
                <a:ext uri="{FF2B5EF4-FFF2-40B4-BE49-F238E27FC236}">
                  <a16:creationId xmlns:a16="http://schemas.microsoft.com/office/drawing/2014/main" id="{9EF137FC-2F7A-C077-C938-C53F8506C354}"/>
                </a:ext>
              </a:extLst>
            </p:cNvPr>
            <p:cNvSpPr/>
            <p:nvPr/>
          </p:nvSpPr>
          <p:spPr>
            <a:xfrm>
              <a:off x="3731727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2016261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7" name="object 14">
              <a:extLst>
                <a:ext uri="{FF2B5EF4-FFF2-40B4-BE49-F238E27FC236}">
                  <a16:creationId xmlns:a16="http://schemas.microsoft.com/office/drawing/2014/main" id="{93D3ED25-6F7B-93ED-8DE4-3A6257F8180F}"/>
                </a:ext>
              </a:extLst>
            </p:cNvPr>
            <p:cNvSpPr/>
            <p:nvPr/>
          </p:nvSpPr>
          <p:spPr>
            <a:xfrm>
              <a:off x="373183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1830894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1" y="0"/>
                  </a:lnTo>
                  <a:lnTo>
                    <a:pt x="1830894" y="1911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49" name="object 16">
              <a:extLst>
                <a:ext uri="{FF2B5EF4-FFF2-40B4-BE49-F238E27FC236}">
                  <a16:creationId xmlns:a16="http://schemas.microsoft.com/office/drawing/2014/main" id="{AAA57BD5-EB8C-9AFC-91B8-6AB15AB1324E}"/>
                </a:ext>
              </a:extLst>
            </p:cNvPr>
            <p:cNvSpPr/>
            <p:nvPr/>
          </p:nvSpPr>
          <p:spPr>
            <a:xfrm>
              <a:off x="5612402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61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50" name="object 17">
              <a:extLst>
                <a:ext uri="{FF2B5EF4-FFF2-40B4-BE49-F238E27FC236}">
                  <a16:creationId xmlns:a16="http://schemas.microsoft.com/office/drawing/2014/main" id="{F8D4D5D7-EDA5-F8B3-4D3B-BEAE24CF9A91}"/>
                </a:ext>
              </a:extLst>
            </p:cNvPr>
            <p:cNvSpPr/>
            <p:nvPr/>
          </p:nvSpPr>
          <p:spPr>
            <a:xfrm>
              <a:off x="5612511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4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2" y="0"/>
                  </a:lnTo>
                  <a:lnTo>
                    <a:pt x="1830894" y="1911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52" name="object 19">
              <a:extLst>
                <a:ext uri="{FF2B5EF4-FFF2-40B4-BE49-F238E27FC236}">
                  <a16:creationId xmlns:a16="http://schemas.microsoft.com/office/drawing/2014/main" id="{52CFF85C-9AD6-5202-F769-82503573B3FD}"/>
                </a:ext>
              </a:extLst>
            </p:cNvPr>
            <p:cNvSpPr/>
            <p:nvPr/>
          </p:nvSpPr>
          <p:spPr>
            <a:xfrm>
              <a:off x="7482827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61" y="191195"/>
                  </a:moveTo>
                  <a:lnTo>
                    <a:pt x="185366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  <p:sp>
          <p:nvSpPr>
            <p:cNvPr id="53" name="object 20">
              <a:extLst>
                <a:ext uri="{FF2B5EF4-FFF2-40B4-BE49-F238E27FC236}">
                  <a16:creationId xmlns:a16="http://schemas.microsoft.com/office/drawing/2014/main" id="{DB78768E-2423-D1D1-6361-6F9041A7D165}"/>
                </a:ext>
              </a:extLst>
            </p:cNvPr>
            <p:cNvSpPr/>
            <p:nvPr/>
          </p:nvSpPr>
          <p:spPr>
            <a:xfrm>
              <a:off x="748293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1" y="0"/>
                  </a:lnTo>
                  <a:lnTo>
                    <a:pt x="1830893" y="1911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pPr defTabSz="685800"/>
              <a:endParaRPr sz="1350">
                <a:latin typeface="Proxima Nova" panose="02000506030000020004" pitchFamily="2" charset="0"/>
              </a:endParaRPr>
            </a:p>
          </p:txBody>
        </p:sp>
      </p:grpSp>
      <p:sp>
        <p:nvSpPr>
          <p:cNvPr id="54" name="object 21">
            <a:extLst>
              <a:ext uri="{FF2B5EF4-FFF2-40B4-BE49-F238E27FC236}">
                <a16:creationId xmlns:a16="http://schemas.microsoft.com/office/drawing/2014/main" id="{3457178B-1292-9A93-FE6A-8ECAE0EF6FAB}"/>
              </a:ext>
            </a:extLst>
          </p:cNvPr>
          <p:cNvSpPr txBox="1"/>
          <p:nvPr/>
        </p:nvSpPr>
        <p:spPr>
          <a:xfrm>
            <a:off x="612544" y="2433524"/>
            <a:ext cx="834390" cy="3403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lnSpc>
                <a:spcPct val="115399"/>
              </a:lnSpc>
              <a:spcBef>
                <a:spcPts val="75"/>
              </a:spcBef>
            </a:pPr>
            <a:r>
              <a:rPr sz="975" b="1" spc="-15" dirty="0">
                <a:solidFill>
                  <a:schemeClr val="accent5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Data </a:t>
            </a:r>
            <a:r>
              <a:rPr sz="975" b="1" spc="-19" dirty="0">
                <a:solidFill>
                  <a:schemeClr val="accent5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Understanding</a:t>
            </a:r>
            <a:endParaRPr sz="975" b="1" dirty="0">
              <a:solidFill>
                <a:schemeClr val="accent5">
                  <a:lumMod val="50000"/>
                </a:schemeClr>
              </a:solidFill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99E4708F-7A4C-9874-E512-469A451487D7}"/>
              </a:ext>
            </a:extLst>
          </p:cNvPr>
          <p:cNvSpPr txBox="1"/>
          <p:nvPr/>
        </p:nvSpPr>
        <p:spPr>
          <a:xfrm>
            <a:off x="505394" y="2869950"/>
            <a:ext cx="1014889" cy="8874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lvl="1" indent="-171450">
              <a:lnSpc>
                <a:spcPct val="1073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900" dirty="0">
                <a:solidFill>
                  <a:srgbClr val="434343"/>
                </a:solidFill>
                <a:latin typeface="Proxima Nova" panose="02000506030000020004" pitchFamily="2" charset="0"/>
              </a:rPr>
              <a:t>Explore the Dictionary file to understand the columns in the loan csv and its significance </a:t>
            </a: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3BA35D3F-BF4F-D49A-A545-8815E4117F3E}"/>
              </a:ext>
            </a:extLst>
          </p:cNvPr>
          <p:cNvSpPr txBox="1"/>
          <p:nvPr/>
        </p:nvSpPr>
        <p:spPr>
          <a:xfrm>
            <a:off x="7223748" y="2497931"/>
            <a:ext cx="1063943" cy="1596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75" b="1" spc="-8" dirty="0">
                <a:solidFill>
                  <a:schemeClr val="accent5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Recommendations</a:t>
            </a:r>
            <a:endParaRPr sz="975" b="1">
              <a:solidFill>
                <a:schemeClr val="accent5">
                  <a:lumMod val="50000"/>
                </a:schemeClr>
              </a:solidFill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0A50523E-4CDD-254A-345A-A6BB30AB4632}"/>
              </a:ext>
            </a:extLst>
          </p:cNvPr>
          <p:cNvSpPr txBox="1"/>
          <p:nvPr/>
        </p:nvSpPr>
        <p:spPr>
          <a:xfrm>
            <a:off x="7205362" y="2869950"/>
            <a:ext cx="1287005" cy="10100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marR="3810" indent="-171450" defTabSz="685800">
              <a:lnSpc>
                <a:spcPct val="1135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Analysing</a:t>
            </a:r>
            <a:r>
              <a:rPr sz="825" spc="-41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all</a:t>
            </a:r>
            <a:r>
              <a:rPr sz="825" spc="172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plots</a:t>
            </a:r>
            <a:r>
              <a:rPr sz="825" spc="-4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19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and </a:t>
            </a: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recommendations</a:t>
            </a:r>
            <a:r>
              <a:rPr sz="825" spc="-26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19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for </a:t>
            </a:r>
            <a:r>
              <a:rPr sz="825" spc="-8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reducing</a:t>
            </a:r>
            <a:r>
              <a:rPr sz="825" spc="19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34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the</a:t>
            </a:r>
            <a:r>
              <a:rPr sz="825" spc="1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loss</a:t>
            </a:r>
            <a:r>
              <a:rPr sz="825" spc="1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19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of </a:t>
            </a: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business</a:t>
            </a:r>
            <a:r>
              <a:rPr sz="825" spc="38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8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by</a:t>
            </a:r>
            <a:r>
              <a:rPr sz="825" spc="4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8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detecting </a:t>
            </a:r>
            <a:r>
              <a:rPr sz="82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columns best</a:t>
            </a:r>
            <a:r>
              <a:rPr sz="825" spc="4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8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which </a:t>
            </a:r>
            <a:r>
              <a:rPr sz="825" spc="-23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contribute</a:t>
            </a:r>
            <a:r>
              <a:rPr sz="825" spc="-30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26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to</a:t>
            </a:r>
            <a:r>
              <a:rPr sz="825" spc="-19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sz="825" spc="-15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loan </a:t>
            </a:r>
            <a:r>
              <a:rPr sz="825" spc="-8" dirty="0">
                <a:solidFill>
                  <a:schemeClr val="tx1"/>
                </a:solidFill>
                <a:latin typeface="Proxima Nova" panose="02000506030000020004" pitchFamily="2" charset="0"/>
                <a:cs typeface="Trebuchet MS"/>
              </a:rPr>
              <a:t>defaulters.</a:t>
            </a:r>
            <a:endParaRPr sz="825" dirty="0">
              <a:solidFill>
                <a:schemeClr val="tx1"/>
              </a:solidFill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42C333CD-2597-3149-ED50-BCF9099C2681}"/>
              </a:ext>
            </a:extLst>
          </p:cNvPr>
          <p:cNvSpPr txBox="1"/>
          <p:nvPr/>
        </p:nvSpPr>
        <p:spPr>
          <a:xfrm>
            <a:off x="4311365" y="1108855"/>
            <a:ext cx="1773205" cy="1867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74308" defTabSz="685800">
              <a:lnSpc>
                <a:spcPct val="113599"/>
              </a:lnSpc>
              <a:spcBef>
                <a:spcPts val="75"/>
              </a:spcBef>
            </a:pPr>
            <a:r>
              <a:rPr sz="1100" b="1" spc="-15" dirty="0">
                <a:solidFill>
                  <a:srgbClr val="858585"/>
                </a:solidFill>
                <a:latin typeface="Proxima Nova" panose="02000506030000020004" pitchFamily="2" charset="0"/>
                <a:cs typeface="Trebuchet MS"/>
              </a:rPr>
              <a:t>Data </a:t>
            </a:r>
            <a:r>
              <a:rPr sz="1100" b="1" spc="-8" dirty="0">
                <a:solidFill>
                  <a:srgbClr val="858585"/>
                </a:solidFill>
                <a:latin typeface="Proxima Nova" panose="02000506030000020004" pitchFamily="2" charset="0"/>
                <a:cs typeface="Trebuchet MS"/>
              </a:rPr>
              <a:t>Analysis</a:t>
            </a:r>
            <a:endParaRPr sz="1100" b="1" dirty="0"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F964A2E6-79A5-EA67-B5F2-09E8A6CE99A9}"/>
              </a:ext>
            </a:extLst>
          </p:cNvPr>
          <p:cNvSpPr txBox="1"/>
          <p:nvPr/>
        </p:nvSpPr>
        <p:spPr>
          <a:xfrm>
            <a:off x="2922012" y="2497930"/>
            <a:ext cx="1101172" cy="1678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lnSpc>
                <a:spcPct val="115399"/>
              </a:lnSpc>
              <a:spcBef>
                <a:spcPts val="75"/>
              </a:spcBef>
            </a:pPr>
            <a:r>
              <a:rPr sz="975" b="1" spc="-38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Univariate </a:t>
            </a:r>
            <a:r>
              <a:rPr sz="975" b="1" spc="-8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Analysis</a:t>
            </a:r>
            <a:endParaRPr sz="975" b="1" dirty="0">
              <a:solidFill>
                <a:schemeClr val="bg1">
                  <a:lumMod val="50000"/>
                </a:schemeClr>
              </a:solidFill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50ED7649-74FB-B668-A61D-99BE03869C13}"/>
              </a:ext>
            </a:extLst>
          </p:cNvPr>
          <p:cNvSpPr txBox="1"/>
          <p:nvPr/>
        </p:nvSpPr>
        <p:spPr>
          <a:xfrm>
            <a:off x="2880839" y="2869950"/>
            <a:ext cx="1233961" cy="11224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>
              <a:lnSpc>
                <a:spcPct val="117300"/>
              </a:lnSpc>
              <a:spcBef>
                <a:spcPts val="135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</a:rPr>
              <a:t>Check distributions and frequencies of various numerical and categorical variables</a:t>
            </a:r>
          </a:p>
          <a:p>
            <a:pPr marL="184150" marR="5080" indent="-171450">
              <a:lnSpc>
                <a:spcPct val="100000"/>
              </a:lnSpc>
              <a:spcBef>
                <a:spcPts val="165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</a:rPr>
              <a:t>Create derived variables</a:t>
            </a:r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E6B1EEB5-58CC-ED1E-A5F1-954848BB5669}"/>
              </a:ext>
            </a:extLst>
          </p:cNvPr>
          <p:cNvSpPr txBox="1"/>
          <p:nvPr/>
        </p:nvSpPr>
        <p:spPr>
          <a:xfrm>
            <a:off x="4209301" y="2411656"/>
            <a:ext cx="1512570" cy="3403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718" marR="347186" defTabSz="685800">
              <a:lnSpc>
                <a:spcPct val="115399"/>
              </a:lnSpc>
              <a:spcBef>
                <a:spcPts val="75"/>
              </a:spcBef>
            </a:pPr>
            <a:r>
              <a:rPr sz="975" b="1" spc="-8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Segmented Univariate Analysis</a:t>
            </a:r>
            <a:endParaRPr sz="975" b="1" dirty="0">
              <a:solidFill>
                <a:schemeClr val="bg1">
                  <a:lumMod val="50000"/>
                </a:schemeClr>
              </a:solidFill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6A7A53A1-930A-EC66-1D36-DA43B481B865}"/>
              </a:ext>
            </a:extLst>
          </p:cNvPr>
          <p:cNvSpPr txBox="1"/>
          <p:nvPr/>
        </p:nvSpPr>
        <p:spPr>
          <a:xfrm>
            <a:off x="5814263" y="2475105"/>
            <a:ext cx="1033537" cy="1678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lnSpc>
                <a:spcPct val="115399"/>
              </a:lnSpc>
              <a:spcBef>
                <a:spcPts val="75"/>
              </a:spcBef>
            </a:pPr>
            <a:r>
              <a:rPr sz="975" b="1" spc="-3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Bivariate </a:t>
            </a:r>
            <a:r>
              <a:rPr sz="975" b="1" spc="-8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  <a:cs typeface="Trebuchet MS"/>
              </a:rPr>
              <a:t>Analysis</a:t>
            </a:r>
            <a:endParaRPr sz="975" b="1" dirty="0">
              <a:solidFill>
                <a:schemeClr val="bg1">
                  <a:lumMod val="50000"/>
                </a:schemeClr>
              </a:solidFill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AD1C378-2988-C097-E450-364A9A0D3E87}"/>
              </a:ext>
            </a:extLst>
          </p:cNvPr>
          <p:cNvSpPr txBox="1"/>
          <p:nvPr/>
        </p:nvSpPr>
        <p:spPr>
          <a:xfrm>
            <a:off x="5721871" y="2869950"/>
            <a:ext cx="1287006" cy="1142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>
              <a:lnSpc>
                <a:spcPct val="117300"/>
              </a:lnSpc>
              <a:spcBef>
                <a:spcPts val="135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</a:rPr>
              <a:t>Do correlation analysis  Check how two variables affect each other or a third variable</a:t>
            </a:r>
          </a:p>
          <a:p>
            <a:pPr marL="184150" marR="5080" indent="-171450">
              <a:lnSpc>
                <a:spcPct val="117300"/>
              </a:lnSpc>
              <a:spcBef>
                <a:spcPts val="135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</a:rPr>
              <a:t>Analyse joint distributions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C5C1D97E-6545-3456-D541-85E70962B7D3}"/>
              </a:ext>
            </a:extLst>
          </p:cNvPr>
          <p:cNvSpPr/>
          <p:nvPr/>
        </p:nvSpPr>
        <p:spPr>
          <a:xfrm rot="5400000">
            <a:off x="4665695" y="-484147"/>
            <a:ext cx="493838" cy="4192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roxima Nova" panose="02000506030000020004" pitchFamily="2" charset="0"/>
            </a:endParaRP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34290AF5-C040-580C-843C-DD898CA137ED}"/>
              </a:ext>
            </a:extLst>
          </p:cNvPr>
          <p:cNvSpPr txBox="1"/>
          <p:nvPr/>
        </p:nvSpPr>
        <p:spPr>
          <a:xfrm>
            <a:off x="1593506" y="2869950"/>
            <a:ext cx="1205289" cy="12346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>
              <a:lnSpc>
                <a:spcPct val="1073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Drop</a:t>
            </a:r>
            <a:r>
              <a:rPr lang="en-IN" sz="900" spc="-1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columns</a:t>
            </a:r>
            <a:r>
              <a:rPr lang="en-IN" sz="9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with</a:t>
            </a:r>
            <a:r>
              <a:rPr lang="en-IN" sz="900" spc="-1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null</a:t>
            </a:r>
            <a:r>
              <a:rPr lang="en-IN" sz="9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values, </a:t>
            </a:r>
            <a:r>
              <a:rPr lang="en-IN" sz="9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all</a:t>
            </a:r>
            <a:r>
              <a:rPr lang="en-IN" sz="9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random</a:t>
            </a:r>
            <a:r>
              <a:rPr lang="en-IN" sz="9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values</a:t>
            </a:r>
            <a:r>
              <a:rPr lang="en-IN" sz="900" spc="-3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or</a:t>
            </a:r>
            <a:r>
              <a:rPr lang="en-IN" sz="900" spc="-3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single category</a:t>
            </a:r>
            <a:r>
              <a:rPr lang="en-IN" sz="9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value</a:t>
            </a:r>
            <a:endParaRPr lang="en-IN" sz="900" dirty="0">
              <a:latin typeface="Proxima Nova" panose="02000506030000020004" pitchFamily="2" charset="0"/>
              <a:cs typeface="Trebuchet MS"/>
            </a:endParaRPr>
          </a:p>
          <a:p>
            <a:pPr marL="184150" marR="5080" indent="-171450">
              <a:lnSpc>
                <a:spcPts val="13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Convert</a:t>
            </a:r>
            <a:r>
              <a:rPr lang="en-IN" sz="9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values</a:t>
            </a:r>
            <a:r>
              <a:rPr lang="en-IN" sz="900" spc="-4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to</a:t>
            </a:r>
            <a:r>
              <a:rPr lang="en-IN" sz="9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proper</a:t>
            </a:r>
            <a:r>
              <a:rPr lang="en-IN" sz="9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7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int, </a:t>
            </a:r>
            <a:r>
              <a:rPr lang="en-IN" sz="900" spc="-5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float,</a:t>
            </a:r>
            <a:r>
              <a:rPr lang="en-IN" sz="900" spc="-45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2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date</a:t>
            </a:r>
            <a:r>
              <a:rPr lang="en-IN" sz="900" spc="-4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 </a:t>
            </a:r>
            <a:r>
              <a:rPr lang="en-IN" sz="900" spc="-10" dirty="0">
                <a:solidFill>
                  <a:srgbClr val="434343"/>
                </a:solidFill>
                <a:latin typeface="Proxima Nova" panose="02000506030000020004" pitchFamily="2" charset="0"/>
                <a:cs typeface="Trebuchet MS"/>
              </a:rPr>
              <a:t>representations</a:t>
            </a:r>
            <a:endParaRPr lang="en-IN" sz="900" dirty="0">
              <a:latin typeface="Proxima Nova" panose="02000506030000020004" pitchFamily="2" charset="0"/>
              <a:cs typeface="Trebuchet MS"/>
            </a:endParaRPr>
          </a:p>
        </p:txBody>
      </p:sp>
      <p:sp>
        <p:nvSpPr>
          <p:cNvPr id="68" name="object 27">
            <a:extLst>
              <a:ext uri="{FF2B5EF4-FFF2-40B4-BE49-F238E27FC236}">
                <a16:creationId xmlns:a16="http://schemas.microsoft.com/office/drawing/2014/main" id="{89D44F10-DFE9-DCDC-3E91-872BD769A5B3}"/>
              </a:ext>
            </a:extLst>
          </p:cNvPr>
          <p:cNvSpPr txBox="1"/>
          <p:nvPr/>
        </p:nvSpPr>
        <p:spPr>
          <a:xfrm>
            <a:off x="4206147" y="2869950"/>
            <a:ext cx="1233960" cy="8191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>
              <a:lnSpc>
                <a:spcPct val="1218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</a:rPr>
              <a:t>Analyse variables against segments of other variables</a:t>
            </a:r>
          </a:p>
          <a:p>
            <a:pPr marL="184150" marR="5080" indent="-171450">
              <a:lnSpc>
                <a:spcPct val="100000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IN" sz="900" dirty="0">
                <a:solidFill>
                  <a:srgbClr val="434343"/>
                </a:solidFill>
                <a:latin typeface="Proxima Nova" panose="02000506030000020004" pitchFamily="2" charset="0"/>
              </a:rPr>
              <a:t>Create derived variables</a:t>
            </a:r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FABD19BA-B98B-ED85-350F-5C746AC1A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0" y="350978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307190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37">
            <a:extLst>
              <a:ext uri="{FF2B5EF4-FFF2-40B4-BE49-F238E27FC236}">
                <a16:creationId xmlns:a16="http://schemas.microsoft.com/office/drawing/2014/main" id="{FABD19BA-B98B-ED85-350F-5C746AC1A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0" y="514350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Variable Types</a:t>
            </a:r>
            <a:endParaRPr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0CA4F-573E-54DF-6F0F-309A57F44FF0}"/>
              </a:ext>
            </a:extLst>
          </p:cNvPr>
          <p:cNvSpPr txBox="1"/>
          <p:nvPr/>
        </p:nvSpPr>
        <p:spPr>
          <a:xfrm>
            <a:off x="304800" y="1657350"/>
            <a:ext cx="838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 panose="02000506030000020004" pitchFamily="2" charset="0"/>
              </a:rPr>
              <a:t>Consumer – (Annual income, Employee Length, Employee Title)</a:t>
            </a:r>
          </a:p>
          <a:p>
            <a:pPr lvl="1"/>
            <a:endParaRPr lang="en-US" sz="1800" dirty="0">
              <a:latin typeface="Proxima Nova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 panose="02000506030000020004" pitchFamily="2" charset="0"/>
              </a:rPr>
              <a:t>Loan information &amp; characteristics  - (Loan Amount, Loan Status, Loan Grade/ Sub Grade, Amount investment, Interest rate)</a:t>
            </a:r>
          </a:p>
          <a:p>
            <a:pPr lvl="1"/>
            <a:endParaRPr lang="en-US" sz="1800" dirty="0">
              <a:latin typeface="Proxima Nova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 panose="02000506030000020004" pitchFamily="2" charset="0"/>
              </a:rPr>
              <a:t>Customer behavior – (delinquency year-2, earliest, purpose, recoveries, earliest cred line, application type, revolving balance)</a:t>
            </a:r>
            <a:endParaRPr lang="en-US" dirty="0"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37">
            <a:extLst>
              <a:ext uri="{FF2B5EF4-FFF2-40B4-BE49-F238E27FC236}">
                <a16:creationId xmlns:a16="http://schemas.microsoft.com/office/drawing/2014/main" id="{FABD19BA-B98B-ED85-350F-5C746AC1A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</a:t>
            </a:r>
            <a:endParaRPr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A080EE-C96A-73CE-743E-F6130E51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950"/>
            <a:ext cx="3715134" cy="2740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CB763-EB63-7980-B8C0-42281ECA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23453"/>
            <a:ext cx="3791332" cy="282925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923FFC6B-79CD-E2E7-D118-7713D6196723}"/>
              </a:ext>
            </a:extLst>
          </p:cNvPr>
          <p:cNvSpPr txBox="1"/>
          <p:nvPr/>
        </p:nvSpPr>
        <p:spPr>
          <a:xfrm>
            <a:off x="522153" y="4053827"/>
            <a:ext cx="3585227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4321" algn="l"/>
              </a:tabLst>
            </a:pPr>
            <a:r>
              <a:rPr lang="en-US" sz="1200" b="1" dirty="0">
                <a:latin typeface="Proxima Nova" panose="02000506030000020004" pitchFamily="2" charset="0"/>
                <a:cs typeface="Times New Roman"/>
              </a:rPr>
              <a:t>Loan Issue Year: </a:t>
            </a:r>
            <a:r>
              <a:rPr lang="en-US" sz="1200" dirty="0">
                <a:latin typeface="Proxima Nova" panose="02000506030000020004" pitchFamily="2" charset="0"/>
                <a:cs typeface="Times New Roman"/>
              </a:rPr>
              <a:t>Loan issuing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has</a:t>
            </a:r>
            <a:r>
              <a:rPr sz="1200" spc="-34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US" sz="1200" dirty="0">
                <a:latin typeface="Proxima Nova" panose="02000506030000020004" pitchFamily="2" charset="0"/>
                <a:cs typeface="Times New Roman"/>
              </a:rPr>
              <a:t>increasing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year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by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year,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the</a:t>
            </a:r>
            <a:r>
              <a:rPr sz="1200" spc="-34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number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of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loan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issued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US" sz="1200" dirty="0">
                <a:latin typeface="Proxima Nova" panose="02000506030000020004" pitchFamily="2" charset="0"/>
                <a:cs typeface="Times New Roman"/>
              </a:rPr>
              <a:t>has</a:t>
            </a:r>
            <a:r>
              <a:rPr sz="1200" spc="-34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doubled</a:t>
            </a:r>
            <a:r>
              <a:rPr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dirty="0">
                <a:latin typeface="Proxima Nova" panose="02000506030000020004" pitchFamily="2" charset="0"/>
                <a:cs typeface="Times New Roman"/>
              </a:rPr>
              <a:t>every</a:t>
            </a:r>
            <a:r>
              <a:rPr sz="1200" spc="-26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sz="1200" spc="-8" dirty="0">
                <a:latin typeface="Proxima Nova" panose="02000506030000020004" pitchFamily="2" charset="0"/>
                <a:cs typeface="Times New Roman"/>
              </a:rPr>
              <a:t>year</a:t>
            </a:r>
            <a:r>
              <a:rPr lang="en-US" sz="1200" spc="-8" dirty="0">
                <a:latin typeface="Proxima Nova" panose="02000506030000020004" pitchFamily="2" charset="0"/>
                <a:cs typeface="Times New Roman"/>
              </a:rPr>
              <a:t>. In 2011, number of applicants are more</a:t>
            </a:r>
            <a:endParaRPr sz="1200" dirty="0">
              <a:latin typeface="Proxima Nova" panose="02000506030000020004" pitchFamily="2" charset="0"/>
              <a:cs typeface="Times New Roman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733D285-D08D-BB7F-507F-8761E60E0AFE}"/>
              </a:ext>
            </a:extLst>
          </p:cNvPr>
          <p:cNvSpPr txBox="1"/>
          <p:nvPr/>
        </p:nvSpPr>
        <p:spPr>
          <a:xfrm>
            <a:off x="4930505" y="4038014"/>
            <a:ext cx="3585227" cy="9457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4321" algn="l"/>
              </a:tabLst>
            </a:pPr>
            <a:r>
              <a:rPr lang="en-US" sz="1200" b="1" dirty="0">
                <a:latin typeface="Proxima Nova" panose="02000506030000020004" pitchFamily="2" charset="0"/>
                <a:cs typeface="Times New Roman"/>
              </a:rPr>
              <a:t>Loan Issue Month: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Loan issuing month</a:t>
            </a:r>
            <a:r>
              <a:rPr lang="en-IN" sz="1200" spc="-26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is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increasing</a:t>
            </a:r>
            <a:r>
              <a:rPr lang="en-IN" sz="1200" spc="-23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from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January</a:t>
            </a:r>
            <a:r>
              <a:rPr lang="en-IN" sz="1200" spc="-23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to</a:t>
            </a:r>
            <a:r>
              <a:rPr lang="en-IN" sz="1200" spc="-23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spc="-8" dirty="0">
                <a:latin typeface="Proxima Nova" panose="02000506030000020004" pitchFamily="2" charset="0"/>
                <a:cs typeface="Times New Roman"/>
              </a:rPr>
              <a:t>December.</a:t>
            </a:r>
            <a:r>
              <a:rPr lang="en-IN" sz="1200" spc="-26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In last quarter, most</a:t>
            </a:r>
            <a:r>
              <a:rPr lang="en-IN" sz="1200" spc="-34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loans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 has been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issued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. T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his</a:t>
            </a:r>
            <a:r>
              <a:rPr lang="en-IN" sz="1200" spc="-34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could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be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because</a:t>
            </a:r>
            <a:r>
              <a:rPr lang="en-IN" sz="1200" spc="-34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of</a:t>
            </a:r>
            <a:r>
              <a:rPr lang="en-IN" sz="1200" spc="-3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new year resolution</a:t>
            </a:r>
            <a:r>
              <a:rPr lang="en-IN" sz="1200" spc="-8" dirty="0">
                <a:latin typeface="Proxima Nova" panose="02000506030000020004" pitchFamily="2" charset="0"/>
                <a:cs typeface="Times New Roman"/>
              </a:rPr>
              <a:t>.</a:t>
            </a:r>
            <a:endParaRPr lang="en-IN" sz="1200" dirty="0">
              <a:latin typeface="Proxima Nova" panose="02000506030000020004" pitchFamily="2" charset="0"/>
              <a:cs typeface="Times New Roman"/>
            </a:endParaRPr>
          </a:p>
          <a:p>
            <a:pPr marL="9525">
              <a:spcBef>
                <a:spcPts val="75"/>
              </a:spcBef>
              <a:tabLst>
                <a:tab pos="284321" algn="l"/>
              </a:tabLst>
            </a:pPr>
            <a:endParaRPr sz="1200" dirty="0">
              <a:latin typeface="Proxima Nova" panose="02000506030000020004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8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1A651-EC6F-C6EF-FA4A-E8D68806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0133"/>
            <a:ext cx="4200397" cy="255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9CB58-1F6D-D8D6-4052-34CCCA15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6539"/>
            <a:ext cx="4200068" cy="2885896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CF1F119A-9D3C-D79F-AE65-36079B52208C}"/>
              </a:ext>
            </a:extLst>
          </p:cNvPr>
          <p:cNvSpPr txBox="1"/>
          <p:nvPr/>
        </p:nvSpPr>
        <p:spPr>
          <a:xfrm>
            <a:off x="529572" y="3950721"/>
            <a:ext cx="3585227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4321" algn="l"/>
              </a:tabLst>
            </a:pPr>
            <a:r>
              <a:rPr lang="en-US" sz="1200" b="1" dirty="0">
                <a:latin typeface="Proxima Nova" panose="02000506030000020004" pitchFamily="2" charset="0"/>
                <a:cs typeface="Times New Roman"/>
              </a:rPr>
              <a:t>Purpose: </a:t>
            </a:r>
            <a:r>
              <a:rPr lang="en-US" sz="1200" dirty="0">
                <a:latin typeface="Proxima Nova" panose="02000506030000020004" pitchFamily="2" charset="0"/>
                <a:cs typeface="Times New Roman"/>
              </a:rPr>
              <a:t>Most loan are taken for debt consolidation, credit card and others.</a:t>
            </a:r>
            <a:endParaRPr sz="1200" dirty="0">
              <a:latin typeface="Proxima Nova" panose="02000506030000020004" pitchFamily="2" charset="0"/>
              <a:cs typeface="Times New Roman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D086B81-8B67-1B8F-547C-528125C3ABC7}"/>
              </a:ext>
            </a:extLst>
          </p:cNvPr>
          <p:cNvSpPr txBox="1"/>
          <p:nvPr/>
        </p:nvSpPr>
        <p:spPr>
          <a:xfrm>
            <a:off x="5105400" y="3902820"/>
            <a:ext cx="3585227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4321" algn="l"/>
              </a:tabLst>
            </a:pPr>
            <a:r>
              <a:rPr lang="en-US" sz="1200" b="1" dirty="0">
                <a:latin typeface="Proxima Nova" panose="02000506030000020004" pitchFamily="2" charset="0"/>
                <a:cs typeface="Times New Roman"/>
              </a:rPr>
              <a:t>House Ownership: </a:t>
            </a:r>
            <a:r>
              <a:rPr lang="en-US" sz="1200" dirty="0">
                <a:latin typeface="Proxima Nova" panose="02000506030000020004" pitchFamily="2" charset="0"/>
                <a:cs typeface="Times New Roman"/>
              </a:rPr>
              <a:t>Most loan applicants live in rented house or house which is already under mortgage. These applicants have higher chance of defaulting</a:t>
            </a:r>
            <a:endParaRPr sz="1200" dirty="0">
              <a:latin typeface="Proxima Nova" panose="02000506030000020004" pitchFamily="2" charset="0"/>
              <a:cs typeface="Times New Roman"/>
            </a:endParaRPr>
          </a:p>
        </p:txBody>
      </p:sp>
      <p:sp>
        <p:nvSpPr>
          <p:cNvPr id="16" name="object 37">
            <a:extLst>
              <a:ext uri="{FF2B5EF4-FFF2-40B4-BE49-F238E27FC236}">
                <a16:creationId xmlns:a16="http://schemas.microsoft.com/office/drawing/2014/main" id="{1487FA0C-0185-AB2F-12C9-0E8501419281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65BB6-BEA6-7553-3ACF-39406208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71550"/>
            <a:ext cx="6324600" cy="357721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6ADDDB7B-2866-4DDC-02C2-BC8C03E8D20A}"/>
              </a:ext>
            </a:extLst>
          </p:cNvPr>
          <p:cNvSpPr txBox="1"/>
          <p:nvPr/>
        </p:nvSpPr>
        <p:spPr>
          <a:xfrm>
            <a:off x="1143000" y="4548761"/>
            <a:ext cx="7391400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4321" algn="l"/>
              </a:tabLst>
            </a:pPr>
            <a:r>
              <a:rPr lang="en-US" sz="1200" b="1" dirty="0">
                <a:latin typeface="Proxima Nova" panose="02000506030000020004" pitchFamily="2" charset="0"/>
                <a:cs typeface="Times New Roman"/>
              </a:rPr>
              <a:t>State Address: </a:t>
            </a:r>
            <a:r>
              <a:rPr lang="en-US" sz="1200" dirty="0">
                <a:latin typeface="Proxima Nova" panose="02000506030000020004" pitchFamily="2" charset="0"/>
                <a:cs typeface="Times New Roman"/>
              </a:rPr>
              <a:t>For cities like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CA,</a:t>
            </a:r>
            <a:r>
              <a:rPr lang="en-IN" sz="1200" spc="-15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NY,FL</a:t>
            </a:r>
            <a:r>
              <a:rPr lang="en-IN" sz="1200" spc="-11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and</a:t>
            </a:r>
            <a:r>
              <a:rPr lang="en-IN" sz="1200" spc="-60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TX</a:t>
            </a:r>
            <a:r>
              <a:rPr lang="en-IN" sz="1200" spc="-25" dirty="0">
                <a:latin typeface="Proxima Nova" panose="02000506030000020004" pitchFamily="2" charset="0"/>
                <a:cs typeface="Times New Roman"/>
              </a:rPr>
              <a:t>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state</a:t>
            </a:r>
            <a:r>
              <a:rPr lang="en-IN" sz="1200" spc="-20" dirty="0">
                <a:latin typeface="Proxima Nova" panose="02000506030000020004" pitchFamily="2" charset="0"/>
                <a:cs typeface="Times New Roman"/>
              </a:rPr>
              <a:t> has the greatest number of loan applicants so </a:t>
            </a:r>
            <a:r>
              <a:rPr lang="en-IN" sz="1200" spc="-10" dirty="0">
                <a:latin typeface="Proxima Nova" panose="02000506030000020004" pitchFamily="2" charset="0"/>
                <a:cs typeface="Times New Roman"/>
              </a:rPr>
              <a:t>chances of getting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defaulted</a:t>
            </a:r>
            <a:r>
              <a:rPr lang="en-IN" sz="1200" spc="-15" dirty="0">
                <a:latin typeface="Proxima Nova" panose="02000506030000020004" pitchFamily="2" charset="0"/>
                <a:cs typeface="Times New Roman"/>
              </a:rPr>
              <a:t> is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more</a:t>
            </a:r>
            <a:r>
              <a:rPr lang="en-IN" sz="1200" spc="-20" dirty="0">
                <a:latin typeface="Proxima Nova" panose="02000506030000020004" pitchFamily="2" charset="0"/>
                <a:cs typeface="Times New Roman"/>
              </a:rPr>
              <a:t> than </a:t>
            </a:r>
            <a:r>
              <a:rPr lang="en-IN" sz="1200" dirty="0">
                <a:latin typeface="Proxima Nova" panose="02000506030000020004" pitchFamily="2" charset="0"/>
                <a:cs typeface="Times New Roman"/>
              </a:rPr>
              <a:t>other </a:t>
            </a:r>
            <a:r>
              <a:rPr lang="en-IN" sz="1200" spc="-10" dirty="0">
                <a:latin typeface="Proxima Nova" panose="02000506030000020004" pitchFamily="2" charset="0"/>
                <a:cs typeface="Times New Roman"/>
              </a:rPr>
              <a:t>states</a:t>
            </a:r>
            <a:r>
              <a:rPr lang="en-IN" sz="1200" spc="-10" dirty="0">
                <a:latin typeface="Times New Roman"/>
                <a:cs typeface="Times New Roman"/>
              </a:rPr>
              <a:t>.</a:t>
            </a:r>
            <a:endParaRPr lang="en-IN" sz="1200" dirty="0">
              <a:latin typeface="Times New Roman"/>
              <a:cs typeface="Times New Roman"/>
            </a:endParaRPr>
          </a:p>
        </p:txBody>
      </p:sp>
      <p:sp>
        <p:nvSpPr>
          <p:cNvPr id="12" name="object 37">
            <a:extLst>
              <a:ext uri="{FF2B5EF4-FFF2-40B4-BE49-F238E27FC236}">
                <a16:creationId xmlns:a16="http://schemas.microsoft.com/office/drawing/2014/main" id="{639C1791-AF16-2745-9C32-C7FD7A20F21C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7E8751-89AE-D850-DCDF-AFDB10ED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1" y="950151"/>
            <a:ext cx="3811603" cy="2858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D8EC1-1559-A075-48F9-AECB60C6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2858"/>
            <a:ext cx="3886200" cy="28035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5E70A3-FC45-B7C3-59F0-90E9E214D2A3}"/>
              </a:ext>
            </a:extLst>
          </p:cNvPr>
          <p:cNvSpPr txBox="1">
            <a:spLocks/>
          </p:cNvSpPr>
          <p:nvPr/>
        </p:nvSpPr>
        <p:spPr>
          <a:xfrm>
            <a:off x="292819" y="3997216"/>
            <a:ext cx="381160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Proxima Nova" panose="02000506030000020004" pitchFamily="2" charset="0"/>
              </a:rPr>
              <a:t>Loan Term:  </a:t>
            </a:r>
            <a:r>
              <a:rPr lang="en-IN" dirty="0">
                <a:latin typeface="Proxima Nova" panose="02000506030000020004" pitchFamily="2" charset="0"/>
              </a:rPr>
              <a:t>There are only two loan terms 36 and 60 months. Most of the borrowers applied for 36 months term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0910E-CB06-8488-6DB6-41EB2CEB8097}"/>
              </a:ext>
            </a:extLst>
          </p:cNvPr>
          <p:cNvSpPr txBox="1">
            <a:spLocks/>
          </p:cNvSpPr>
          <p:nvPr/>
        </p:nvSpPr>
        <p:spPr>
          <a:xfrm>
            <a:off x="4953513" y="3997216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Proxima Nova" panose="02000506030000020004" pitchFamily="2" charset="0"/>
              </a:rPr>
              <a:t>Loan Status: </a:t>
            </a:r>
            <a:r>
              <a:rPr lang="en-IN" dirty="0">
                <a:latin typeface="Proxima Nova" panose="02000506030000020004" pitchFamily="2" charset="0"/>
              </a:rPr>
              <a:t>Fully paid borrowers are around 85% and charged off borrowers are around 15%</a:t>
            </a:r>
          </a:p>
        </p:txBody>
      </p:sp>
      <p:sp>
        <p:nvSpPr>
          <p:cNvPr id="12" name="object 37">
            <a:extLst>
              <a:ext uri="{FF2B5EF4-FFF2-40B4-BE49-F238E27FC236}">
                <a16:creationId xmlns:a16="http://schemas.microsoft.com/office/drawing/2014/main" id="{27ECF9A8-E573-F8A3-C8E1-90667603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</a:t>
            </a:r>
            <a:endParaRPr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B622C-E02B-5D50-CBDB-7EE71580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71550"/>
            <a:ext cx="3977935" cy="2844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0DA9E-1B86-47B4-657F-FA24060E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66" y="971549"/>
            <a:ext cx="3794296" cy="28441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75237-042B-D1A2-07E3-EB012F7940EE}"/>
              </a:ext>
            </a:extLst>
          </p:cNvPr>
          <p:cNvSpPr txBox="1">
            <a:spLocks/>
          </p:cNvSpPr>
          <p:nvPr/>
        </p:nvSpPr>
        <p:spPr>
          <a:xfrm>
            <a:off x="471223" y="3998785"/>
            <a:ext cx="34409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dirty="0">
                <a:latin typeface="Proxima Nova" panose="02000506030000020004" pitchFamily="2" charset="0"/>
              </a:rPr>
              <a:t>Employment Length: </a:t>
            </a:r>
            <a:r>
              <a:rPr lang="en-IN" sz="1200" dirty="0">
                <a:latin typeface="Proxima Nova" panose="02000506030000020004" pitchFamily="2" charset="0"/>
              </a:rPr>
              <a:t>Majority of borrowers have 10+ years of experience and has highest number of defaulted loan.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F4B1AB-9517-4B07-4938-8021A433DFB6}"/>
              </a:ext>
            </a:extLst>
          </p:cNvPr>
          <p:cNvSpPr txBox="1">
            <a:spLocks/>
          </p:cNvSpPr>
          <p:nvPr/>
        </p:nvSpPr>
        <p:spPr>
          <a:xfrm>
            <a:off x="5029201" y="3998784"/>
            <a:ext cx="3505200" cy="553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>
                <a:latin typeface="Proxima Nova" panose="02000506030000020004" pitchFamily="2" charset="0"/>
              </a:rPr>
              <a:t>Loan Grade: </a:t>
            </a:r>
            <a:r>
              <a:rPr lang="en-IN" sz="1200" dirty="0">
                <a:latin typeface="Proxima Nova" panose="02000506030000020004" pitchFamily="2" charset="0"/>
              </a:rPr>
              <a:t>Majority of borrowers are from grade B.</a:t>
            </a:r>
          </a:p>
        </p:txBody>
      </p:sp>
      <p:sp>
        <p:nvSpPr>
          <p:cNvPr id="10" name="object 37">
            <a:extLst>
              <a:ext uri="{FF2B5EF4-FFF2-40B4-BE49-F238E27FC236}">
                <a16:creationId xmlns:a16="http://schemas.microsoft.com/office/drawing/2014/main" id="{E01D8A58-0178-4AB4-EDFA-648B3C1C7F2B}"/>
              </a:ext>
            </a:extLst>
          </p:cNvPr>
          <p:cNvSpPr txBox="1">
            <a:spLocks/>
          </p:cNvSpPr>
          <p:nvPr/>
        </p:nvSpPr>
        <p:spPr>
          <a:xfrm>
            <a:off x="2977832" y="451347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Analysis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839</Words>
  <Application>Microsoft Macintosh PowerPoint</Application>
  <PresentationFormat>On-screen Show (16:9)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Georgia</vt:lpstr>
      <vt:lpstr>Proxima Nova</vt:lpstr>
      <vt:lpstr>Proxima Nova Light</vt:lpstr>
      <vt:lpstr>Times New Roman</vt:lpstr>
      <vt:lpstr>Trebuchet MS</vt:lpstr>
      <vt:lpstr>Office Theme</vt:lpstr>
      <vt:lpstr>Exploratory Data Analysis- Lending Club Case Study</vt:lpstr>
      <vt:lpstr>Overview</vt:lpstr>
      <vt:lpstr>Analysis Approach</vt:lpstr>
      <vt:lpstr>Variable Types</vt:lpstr>
      <vt:lpstr>Analysis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cp:lastModifiedBy>Utkarsh Srivastava</cp:lastModifiedBy>
  <cp:revision>10</cp:revision>
  <dcterms:created xsi:type="dcterms:W3CDTF">2024-07-22T11:48:57Z</dcterms:created>
  <dcterms:modified xsi:type="dcterms:W3CDTF">2024-07-23T09:07:05Z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sejda.com (3.2.85)</vt:lpwstr>
  </property>
  <property fmtid="{D5CDD505-2E9C-101B-9397-08002B2CF9AE}" pid="3" name="LastSaved">
    <vt:filetime>2024-07-22T00:00:00Z</vt:filetime>
  </property>
  <property fmtid="{D5CDD505-2E9C-101B-9397-08002B2CF9AE}" pid="4" name="Producer">
    <vt:lpwstr>SAMBox 1.1.61 (www.sejda.org)</vt:lpwstr>
  </property>
  <property fmtid="{D5CDD505-2E9C-101B-9397-08002B2CF9AE}" pid="5" name="MSIP_Label_ec655256-13e9-4c0b-ba73-c54361842301_Enabled">
    <vt:lpwstr>true</vt:lpwstr>
  </property>
  <property fmtid="{D5CDD505-2E9C-101B-9397-08002B2CF9AE}" pid="6" name="MSIP_Label_ec655256-13e9-4c0b-ba73-c54361842301_SetDate">
    <vt:lpwstr>2024-07-22T11:49:22Z</vt:lpwstr>
  </property>
  <property fmtid="{D5CDD505-2E9C-101B-9397-08002B2CF9AE}" pid="7" name="MSIP_Label_ec655256-13e9-4c0b-ba73-c54361842301_Method">
    <vt:lpwstr>Privileged</vt:lpwstr>
  </property>
  <property fmtid="{D5CDD505-2E9C-101B-9397-08002B2CF9AE}" pid="8" name="MSIP_Label_ec655256-13e9-4c0b-ba73-c54361842301_Name">
    <vt:lpwstr>Public</vt:lpwstr>
  </property>
  <property fmtid="{D5CDD505-2E9C-101B-9397-08002B2CF9AE}" pid="9" name="MSIP_Label_ec655256-13e9-4c0b-ba73-c54361842301_SiteId">
    <vt:lpwstr>edf442f5-b994-4c86-a131-b42b03a16c95</vt:lpwstr>
  </property>
  <property fmtid="{D5CDD505-2E9C-101B-9397-08002B2CF9AE}" pid="10" name="MSIP_Label_ec655256-13e9-4c0b-ba73-c54361842301_ActionId">
    <vt:lpwstr>4df04515-a2a4-4034-918e-d5e2281b5b66</vt:lpwstr>
  </property>
  <property fmtid="{D5CDD505-2E9C-101B-9397-08002B2CF9AE}" pid="11" name="MSIP_Label_ec655256-13e9-4c0b-ba73-c54361842301_ContentBits">
    <vt:lpwstr>0</vt:lpwstr>
  </property>
</Properties>
</file>