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85" r:id="rId2"/>
    <p:sldId id="272" r:id="rId3"/>
    <p:sldId id="257" r:id="rId4"/>
    <p:sldId id="281" r:id="rId5"/>
    <p:sldId id="286" r:id="rId6"/>
    <p:sldId id="259" r:id="rId7"/>
    <p:sldId id="265" r:id="rId8"/>
    <p:sldId id="288" r:id="rId9"/>
    <p:sldId id="289" r:id="rId10"/>
    <p:sldId id="290" r:id="rId11"/>
    <p:sldId id="291" r:id="rId12"/>
    <p:sldId id="266" r:id="rId13"/>
    <p:sldId id="287" r:id="rId14"/>
    <p:sldId id="292" r:id="rId15"/>
    <p:sldId id="293" r:id="rId16"/>
    <p:sldId id="294" r:id="rId17"/>
    <p:sldId id="295" r:id="rId18"/>
    <p:sldId id="296" r:id="rId19"/>
    <p:sldId id="273" r:id="rId20"/>
    <p:sldId id="284"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79031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95918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53A2E9-1D27-4470-BE40-2914D19084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9434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81673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53A2E9-1D27-4470-BE40-2914D19084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7096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59678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78343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16852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87216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19752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27418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85737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4693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6BC5-4ED6-4B85-8293-0D1AAE72F558}"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80778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419073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95487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C66BC5-4ED6-4B85-8293-0D1AAE72F558}" type="datetimeFigureOut">
              <a:rPr lang="en-US" smtClean="0"/>
              <a:t>5/20/2019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53A2E9-1D27-4470-BE40-2914D19084AD}" type="slidenum">
              <a:rPr lang="en-US" smtClean="0"/>
              <a:t>‹#›</a:t>
            </a:fld>
            <a:endParaRPr lang="en-US"/>
          </a:p>
        </p:txBody>
      </p:sp>
    </p:spTree>
    <p:extLst>
      <p:ext uri="{BB962C8B-B14F-4D97-AF65-F5344CB8AC3E}">
        <p14:creationId xmlns:p14="http://schemas.microsoft.com/office/powerpoint/2010/main" val="379918197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patents.google.com/patent/US4488245A/en" TargetMode="External"/><Relationship Id="rId2" Type="http://schemas.openxmlformats.org/officeDocument/2006/relationships/hyperlink" Target="https://www.researchgate.net/publication/28227036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6552EF-E989-44AA-9E71-1678E9B58331}"/>
              </a:ext>
            </a:extLst>
          </p:cNvPr>
          <p:cNvSpPr/>
          <p:nvPr/>
        </p:nvSpPr>
        <p:spPr>
          <a:xfrm>
            <a:off x="1792004" y="2794494"/>
            <a:ext cx="9002332" cy="2123658"/>
          </a:xfrm>
          <a:prstGeom prst="rect">
            <a:avLst/>
          </a:prstGeom>
        </p:spPr>
        <p:txBody>
          <a:bodyPr wrap="square">
            <a:spAutoFit/>
          </a:bodyPr>
          <a:lstStyle/>
          <a:p>
            <a:pPr algn="ctr"/>
            <a:r>
              <a:rPr lang="en-IN" sz="4400" dirty="0">
                <a:latin typeface="Algerian" panose="04020705040A02060702" pitchFamily="82" charset="0"/>
              </a:rPr>
              <a:t>An effective solution for </a:t>
            </a:r>
            <a:r>
              <a:rPr lang="en-IN" sz="4400" dirty="0" err="1">
                <a:latin typeface="Algerian" panose="04020705040A02060702" pitchFamily="82" charset="0"/>
              </a:rPr>
              <a:t>color</a:t>
            </a:r>
            <a:r>
              <a:rPr lang="en-IN" sz="4400" dirty="0">
                <a:latin typeface="Algerian" panose="04020705040A02060702" pitchFamily="82" charset="0"/>
              </a:rPr>
              <a:t> blind people using </a:t>
            </a:r>
            <a:r>
              <a:rPr lang="en-IN" sz="4400" dirty="0" err="1">
                <a:latin typeface="Algerian" panose="04020705040A02060702" pitchFamily="82" charset="0"/>
              </a:rPr>
              <a:t>color</a:t>
            </a:r>
            <a:r>
              <a:rPr lang="en-IN" sz="4400" dirty="0">
                <a:latin typeface="Algerian" panose="04020705040A02060702" pitchFamily="82" charset="0"/>
              </a:rPr>
              <a:t> detection model</a:t>
            </a:r>
          </a:p>
        </p:txBody>
      </p:sp>
    </p:spTree>
    <p:extLst>
      <p:ext uri="{BB962C8B-B14F-4D97-AF65-F5344CB8AC3E}">
        <p14:creationId xmlns:p14="http://schemas.microsoft.com/office/powerpoint/2010/main" val="278416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63D0-B95B-407C-942E-8B2CA56174C3}"/>
              </a:ext>
            </a:extLst>
          </p:cNvPr>
          <p:cNvSpPr>
            <a:spLocks noGrp="1"/>
          </p:cNvSpPr>
          <p:nvPr>
            <p:ph type="title"/>
          </p:nvPr>
        </p:nvSpPr>
        <p:spPr>
          <a:xfrm>
            <a:off x="1674852" y="0"/>
            <a:ext cx="2941520" cy="1280890"/>
          </a:xfrm>
        </p:spPr>
        <p:txBody>
          <a:bodyPr/>
          <a:lstStyle/>
          <a:p>
            <a:r>
              <a:rPr lang="en-US" b="1" u="sng" dirty="0">
                <a:ln w="0"/>
                <a:solidFill>
                  <a:schemeClr val="tx1"/>
                </a:solidFill>
                <a:latin typeface="Times New Roman" panose="02020603050405020304" pitchFamily="18" charset="0"/>
                <a:cs typeface="Times New Roman" panose="02020603050405020304" pitchFamily="18" charset="0"/>
              </a:rPr>
              <a:t>Flow Chart</a:t>
            </a:r>
            <a:endParaRPr lang="en-IN" dirty="0"/>
          </a:p>
        </p:txBody>
      </p:sp>
      <p:pic>
        <p:nvPicPr>
          <p:cNvPr id="6" name="Content Placeholder 5">
            <a:extLst>
              <a:ext uri="{FF2B5EF4-FFF2-40B4-BE49-F238E27FC236}">
                <a16:creationId xmlns:a16="http://schemas.microsoft.com/office/drawing/2014/main" id="{BFAF156E-A18E-454D-B660-336BDFB33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207" y="91403"/>
            <a:ext cx="3568690" cy="6675194"/>
          </a:xfrm>
        </p:spPr>
      </p:pic>
    </p:spTree>
    <p:extLst>
      <p:ext uri="{BB962C8B-B14F-4D97-AF65-F5344CB8AC3E}">
        <p14:creationId xmlns:p14="http://schemas.microsoft.com/office/powerpoint/2010/main" val="324368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03413B-B7D7-434E-B074-E45C3D038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7759" y="459325"/>
            <a:ext cx="2936481" cy="6398675"/>
          </a:xfrm>
        </p:spPr>
      </p:pic>
    </p:spTree>
    <p:extLst>
      <p:ext uri="{BB962C8B-B14F-4D97-AF65-F5344CB8AC3E}">
        <p14:creationId xmlns:p14="http://schemas.microsoft.com/office/powerpoint/2010/main" val="733527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6168C3-4262-4ADE-826C-174F54AE29B7}"/>
              </a:ext>
            </a:extLst>
          </p:cNvPr>
          <p:cNvSpPr/>
          <p:nvPr/>
        </p:nvSpPr>
        <p:spPr>
          <a:xfrm>
            <a:off x="1532586" y="1184856"/>
            <a:ext cx="10161431" cy="489364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Algorithm:</a:t>
            </a:r>
            <a:endParaRPr lang="en-US" sz="2400"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Importing Modules</a:t>
            </a:r>
          </a:p>
          <a:p>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Capture livestream video through webcam</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Converting image frame from BGR(Blue-Green-Red) to HSV(Hue-Saturation-Value)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Defining the range of each color in the image.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Find range of the colors in the frame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Track the color and draw a rectangle around it</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Display output as a video stream in a window with the colors being tracked displaying their names and color codes as soon as it tracks an object.</a:t>
            </a:r>
          </a:p>
          <a:p>
            <a:endParaRPr lang="en-US" dirty="0"/>
          </a:p>
        </p:txBody>
      </p:sp>
    </p:spTree>
    <p:extLst>
      <p:ext uri="{BB962C8B-B14F-4D97-AF65-F5344CB8AC3E}">
        <p14:creationId xmlns:p14="http://schemas.microsoft.com/office/powerpoint/2010/main" val="318138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C208-7D5E-4A8A-A58B-D4A46AAA6AAE}"/>
              </a:ext>
            </a:extLst>
          </p:cNvPr>
          <p:cNvSpPr>
            <a:spLocks noGrp="1"/>
          </p:cNvSpPr>
          <p:nvPr>
            <p:ph type="title"/>
          </p:nvPr>
        </p:nvSpPr>
        <p:spPr>
          <a:xfrm>
            <a:off x="2388739" y="348902"/>
            <a:ext cx="8911687" cy="1280890"/>
          </a:xfrm>
        </p:spPr>
        <p:txBody>
          <a:bodyPr/>
          <a:lstStyle/>
          <a:p>
            <a:r>
              <a:rPr lang="en-US" b="1" u="sng" dirty="0"/>
              <a:t>Output Screen</a:t>
            </a:r>
            <a:endParaRPr lang="en-IN" b="1" u="sng" dirty="0"/>
          </a:p>
        </p:txBody>
      </p:sp>
      <p:pic>
        <p:nvPicPr>
          <p:cNvPr id="4" name="Content Placeholder 3">
            <a:extLst>
              <a:ext uri="{FF2B5EF4-FFF2-40B4-BE49-F238E27FC236}">
                <a16:creationId xmlns:a16="http://schemas.microsoft.com/office/drawing/2014/main" id="{3B0F8616-6E68-4CE2-B17B-E2C217724853}"/>
              </a:ext>
            </a:extLst>
          </p:cNvPr>
          <p:cNvPicPr>
            <a:picLocks noGrp="1" noChangeAspect="1"/>
          </p:cNvPicPr>
          <p:nvPr>
            <p:ph idx="1"/>
          </p:nvPr>
        </p:nvPicPr>
        <p:blipFill>
          <a:blip r:embed="rId2"/>
          <a:stretch>
            <a:fillRect/>
          </a:stretch>
        </p:blipFill>
        <p:spPr>
          <a:xfrm>
            <a:off x="3303897" y="1264555"/>
            <a:ext cx="5584205" cy="4489480"/>
          </a:xfrm>
          <a:prstGeom prst="rect">
            <a:avLst/>
          </a:prstGeom>
        </p:spPr>
      </p:pic>
    </p:spTree>
    <p:extLst>
      <p:ext uri="{BB962C8B-B14F-4D97-AF65-F5344CB8AC3E}">
        <p14:creationId xmlns:p14="http://schemas.microsoft.com/office/powerpoint/2010/main" val="385602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6B80A6-7C73-487B-A1FE-30A8975D637E}"/>
              </a:ext>
            </a:extLst>
          </p:cNvPr>
          <p:cNvPicPr>
            <a:picLocks noChangeAspect="1"/>
          </p:cNvPicPr>
          <p:nvPr/>
        </p:nvPicPr>
        <p:blipFill>
          <a:blip r:embed="rId2"/>
          <a:stretch>
            <a:fillRect/>
          </a:stretch>
        </p:blipFill>
        <p:spPr>
          <a:xfrm>
            <a:off x="2523708" y="569755"/>
            <a:ext cx="7144583" cy="5718490"/>
          </a:xfrm>
          <a:prstGeom prst="rect">
            <a:avLst/>
          </a:prstGeom>
        </p:spPr>
      </p:pic>
    </p:spTree>
    <p:extLst>
      <p:ext uri="{BB962C8B-B14F-4D97-AF65-F5344CB8AC3E}">
        <p14:creationId xmlns:p14="http://schemas.microsoft.com/office/powerpoint/2010/main" val="134611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15E2F1-D5B5-46B9-94C6-3A82DC19D825}"/>
              </a:ext>
            </a:extLst>
          </p:cNvPr>
          <p:cNvPicPr>
            <a:picLocks noChangeAspect="1"/>
          </p:cNvPicPr>
          <p:nvPr/>
        </p:nvPicPr>
        <p:blipFill>
          <a:blip r:embed="rId2"/>
          <a:stretch>
            <a:fillRect/>
          </a:stretch>
        </p:blipFill>
        <p:spPr>
          <a:xfrm>
            <a:off x="2988242" y="945241"/>
            <a:ext cx="6215515" cy="4967518"/>
          </a:xfrm>
          <a:prstGeom prst="rect">
            <a:avLst/>
          </a:prstGeom>
        </p:spPr>
      </p:pic>
    </p:spTree>
    <p:extLst>
      <p:ext uri="{BB962C8B-B14F-4D97-AF65-F5344CB8AC3E}">
        <p14:creationId xmlns:p14="http://schemas.microsoft.com/office/powerpoint/2010/main" val="205089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3F13D2-711C-4716-95D5-089F36D6A52B}"/>
              </a:ext>
            </a:extLst>
          </p:cNvPr>
          <p:cNvPicPr>
            <a:picLocks noGrp="1" noChangeAspect="1"/>
          </p:cNvPicPr>
          <p:nvPr>
            <p:ph idx="1"/>
          </p:nvPr>
        </p:nvPicPr>
        <p:blipFill>
          <a:blip r:embed="rId2"/>
          <a:stretch>
            <a:fillRect/>
          </a:stretch>
        </p:blipFill>
        <p:spPr>
          <a:xfrm>
            <a:off x="3079338" y="991776"/>
            <a:ext cx="6033323" cy="4874448"/>
          </a:xfrm>
          <a:prstGeom prst="rect">
            <a:avLst/>
          </a:prstGeom>
        </p:spPr>
      </p:pic>
    </p:spTree>
    <p:extLst>
      <p:ext uri="{BB962C8B-B14F-4D97-AF65-F5344CB8AC3E}">
        <p14:creationId xmlns:p14="http://schemas.microsoft.com/office/powerpoint/2010/main" val="280577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823D30-1D40-4116-B92B-4AF3341CD059}"/>
              </a:ext>
            </a:extLst>
          </p:cNvPr>
          <p:cNvPicPr>
            <a:picLocks noGrp="1" noChangeAspect="1"/>
          </p:cNvPicPr>
          <p:nvPr>
            <p:ph idx="1"/>
          </p:nvPr>
        </p:nvPicPr>
        <p:blipFill>
          <a:blip r:embed="rId2"/>
          <a:stretch>
            <a:fillRect/>
          </a:stretch>
        </p:blipFill>
        <p:spPr>
          <a:xfrm>
            <a:off x="2894627" y="851516"/>
            <a:ext cx="6402745" cy="5154967"/>
          </a:xfrm>
          <a:prstGeom prst="rect">
            <a:avLst/>
          </a:prstGeom>
        </p:spPr>
      </p:pic>
    </p:spTree>
    <p:extLst>
      <p:ext uri="{BB962C8B-B14F-4D97-AF65-F5344CB8AC3E}">
        <p14:creationId xmlns:p14="http://schemas.microsoft.com/office/powerpoint/2010/main" val="332134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86FA-0AE6-4BC0-A85B-D4F749A22801}"/>
              </a:ext>
            </a:extLst>
          </p:cNvPr>
          <p:cNvSpPr>
            <a:spLocks noGrp="1"/>
          </p:cNvSpPr>
          <p:nvPr>
            <p:ph type="title"/>
          </p:nvPr>
        </p:nvSpPr>
        <p:spPr/>
        <p:txBody>
          <a:bodyPr/>
          <a:lstStyle/>
          <a:p>
            <a:r>
              <a:rPr lang="en-US" b="1" u="sng" dirty="0"/>
              <a:t>Proposed Application</a:t>
            </a:r>
            <a:endParaRPr lang="en-IN" b="1" u="sng" dirty="0"/>
          </a:p>
        </p:txBody>
      </p:sp>
      <p:sp>
        <p:nvSpPr>
          <p:cNvPr id="3" name="Content Placeholder 2">
            <a:extLst>
              <a:ext uri="{FF2B5EF4-FFF2-40B4-BE49-F238E27FC236}">
                <a16:creationId xmlns:a16="http://schemas.microsoft.com/office/drawing/2014/main" id="{3093F8CD-645E-444A-9C4F-5BE584B40589}"/>
              </a:ext>
            </a:extLst>
          </p:cNvPr>
          <p:cNvSpPr>
            <a:spLocks noGrp="1"/>
          </p:cNvSpPr>
          <p:nvPr>
            <p:ph idx="1"/>
          </p:nvPr>
        </p:nvSpPr>
        <p:spPr/>
        <p:txBody>
          <a:bodyPr/>
          <a:lstStyle/>
          <a:p>
            <a:r>
              <a:rPr lang="en-US" dirty="0"/>
              <a:t>Identification of weeds in crops</a:t>
            </a:r>
            <a:endParaRPr lang="en-IN" dirty="0"/>
          </a:p>
        </p:txBody>
      </p:sp>
      <p:pic>
        <p:nvPicPr>
          <p:cNvPr id="4" name="Picture 3">
            <a:extLst>
              <a:ext uri="{FF2B5EF4-FFF2-40B4-BE49-F238E27FC236}">
                <a16:creationId xmlns:a16="http://schemas.microsoft.com/office/drawing/2014/main" id="{80DB9397-A085-4FBA-B03F-AE9F09348233}"/>
              </a:ext>
            </a:extLst>
          </p:cNvPr>
          <p:cNvPicPr>
            <a:picLocks noChangeAspect="1"/>
          </p:cNvPicPr>
          <p:nvPr/>
        </p:nvPicPr>
        <p:blipFill>
          <a:blip r:embed="rId2"/>
          <a:stretch>
            <a:fillRect/>
          </a:stretch>
        </p:blipFill>
        <p:spPr>
          <a:xfrm>
            <a:off x="3681412" y="2574385"/>
            <a:ext cx="4829175" cy="3857625"/>
          </a:xfrm>
          <a:prstGeom prst="rect">
            <a:avLst/>
          </a:prstGeom>
        </p:spPr>
      </p:pic>
    </p:spTree>
    <p:extLst>
      <p:ext uri="{BB962C8B-B14F-4D97-AF65-F5344CB8AC3E}">
        <p14:creationId xmlns:p14="http://schemas.microsoft.com/office/powerpoint/2010/main" val="109338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0E3F-79B8-412E-BD0A-B81C9DEDA2EE}"/>
              </a:ext>
            </a:extLst>
          </p:cNvPr>
          <p:cNvSpPr>
            <a:spLocks noGrp="1"/>
          </p:cNvSpPr>
          <p:nvPr>
            <p:ph type="title"/>
          </p:nvPr>
        </p:nvSpPr>
        <p:spPr>
          <a:xfrm>
            <a:off x="3199056" y="0"/>
            <a:ext cx="5793888" cy="1752599"/>
          </a:xfrm>
        </p:spPr>
        <p:txBody>
          <a:bodyPr/>
          <a:lstStyle/>
          <a:p>
            <a:pPr algn="ctr"/>
            <a:r>
              <a:rPr lang="en-IN" b="1" u="sng" dirty="0">
                <a:latin typeface="Times New Roman" panose="02020603050405020304" pitchFamily="18" charset="0"/>
                <a:cs typeface="Times New Roman" panose="02020603050405020304" pitchFamily="18" charset="0"/>
              </a:rPr>
              <a:t>Schedule(Pert Chart)</a:t>
            </a:r>
          </a:p>
        </p:txBody>
      </p:sp>
      <p:pic>
        <p:nvPicPr>
          <p:cNvPr id="6" name="Content Placeholder 5">
            <a:extLst>
              <a:ext uri="{FF2B5EF4-FFF2-40B4-BE49-F238E27FC236}">
                <a16:creationId xmlns:a16="http://schemas.microsoft.com/office/drawing/2014/main" id="{B77101BD-0866-43A5-8108-925C52CC72D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2370" y="2161592"/>
            <a:ext cx="8627259" cy="3778250"/>
          </a:xfrm>
          <a:prstGeom prst="rect">
            <a:avLst/>
          </a:prstGeom>
          <a:noFill/>
          <a:ln>
            <a:noFill/>
          </a:ln>
        </p:spPr>
      </p:pic>
    </p:spTree>
    <p:extLst>
      <p:ext uri="{BB962C8B-B14F-4D97-AF65-F5344CB8AC3E}">
        <p14:creationId xmlns:p14="http://schemas.microsoft.com/office/powerpoint/2010/main" val="119469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E13758-02EE-4DF5-A3E7-2B2FC7C14AE6}"/>
              </a:ext>
            </a:extLst>
          </p:cNvPr>
          <p:cNvSpPr>
            <a:spLocks noGrp="1"/>
          </p:cNvSpPr>
          <p:nvPr>
            <p:ph sz="half" idx="1"/>
          </p:nvPr>
        </p:nvSpPr>
        <p:spPr>
          <a:xfrm>
            <a:off x="1450848" y="2423002"/>
            <a:ext cx="4645152" cy="3448595"/>
          </a:xfrm>
        </p:spPr>
        <p:txBody>
          <a:bodyPr>
            <a:normAutofit/>
          </a:bodyPr>
          <a:lstStyle/>
          <a:p>
            <a:pPr marL="0" indent="0">
              <a:buNone/>
            </a:pPr>
            <a:r>
              <a:rPr lang="en-IN" sz="3600" dirty="0">
                <a:latin typeface="Algerian" panose="04020705040A02060702" pitchFamily="82" charset="0"/>
              </a:rPr>
              <a:t>Faculty Mentor</a:t>
            </a:r>
          </a:p>
          <a:p>
            <a:r>
              <a:rPr lang="en-IN" dirty="0"/>
              <a:t>Dr Hitesh Kumar Sharma</a:t>
            </a:r>
          </a:p>
        </p:txBody>
      </p:sp>
      <p:sp>
        <p:nvSpPr>
          <p:cNvPr id="8" name="Content Placeholder 7">
            <a:extLst>
              <a:ext uri="{FF2B5EF4-FFF2-40B4-BE49-F238E27FC236}">
                <a16:creationId xmlns:a16="http://schemas.microsoft.com/office/drawing/2014/main" id="{223A0E0A-4204-497D-AA67-3B390F73DDCD}"/>
              </a:ext>
            </a:extLst>
          </p:cNvPr>
          <p:cNvSpPr>
            <a:spLocks noGrp="1"/>
          </p:cNvSpPr>
          <p:nvPr>
            <p:ph sz="half" idx="2"/>
          </p:nvPr>
        </p:nvSpPr>
        <p:spPr>
          <a:xfrm>
            <a:off x="6407814" y="2423002"/>
            <a:ext cx="4645152" cy="3441520"/>
          </a:xfrm>
        </p:spPr>
        <p:txBody>
          <a:bodyPr>
            <a:normAutofit/>
          </a:bodyPr>
          <a:lstStyle/>
          <a:p>
            <a:pPr marL="0" indent="0">
              <a:buNone/>
            </a:pPr>
            <a:r>
              <a:rPr lang="en-IN" sz="3600" dirty="0">
                <a:latin typeface="Algerian" panose="04020705040A02060702" pitchFamily="82" charset="0"/>
              </a:rPr>
              <a:t> Members</a:t>
            </a:r>
          </a:p>
          <a:p>
            <a:r>
              <a:rPr lang="en-IN" dirty="0" err="1"/>
              <a:t>Adesh</a:t>
            </a:r>
            <a:r>
              <a:rPr lang="en-IN" dirty="0"/>
              <a:t> Kumar Gupta</a:t>
            </a:r>
          </a:p>
          <a:p>
            <a:r>
              <a:rPr lang="en-IN" dirty="0" err="1"/>
              <a:t>Shankey</a:t>
            </a:r>
            <a:r>
              <a:rPr lang="en-IN" dirty="0"/>
              <a:t> Gupta</a:t>
            </a:r>
          </a:p>
          <a:p>
            <a:r>
              <a:rPr lang="en-IN" dirty="0"/>
              <a:t>Tushar Singh</a:t>
            </a:r>
          </a:p>
          <a:p>
            <a:r>
              <a:rPr lang="en-IN" dirty="0"/>
              <a:t>Utkarsh Sandeep Singh</a:t>
            </a:r>
          </a:p>
          <a:p>
            <a:endParaRPr lang="en-IN" dirty="0"/>
          </a:p>
        </p:txBody>
      </p:sp>
      <p:sp>
        <p:nvSpPr>
          <p:cNvPr id="2" name="Rectangle 1">
            <a:extLst>
              <a:ext uri="{FF2B5EF4-FFF2-40B4-BE49-F238E27FC236}">
                <a16:creationId xmlns:a16="http://schemas.microsoft.com/office/drawing/2014/main" id="{F33E356D-04A5-40B5-8671-7CA724A4770E}"/>
              </a:ext>
            </a:extLst>
          </p:cNvPr>
          <p:cNvSpPr/>
          <p:nvPr/>
        </p:nvSpPr>
        <p:spPr>
          <a:xfrm>
            <a:off x="4082980" y="524738"/>
            <a:ext cx="4026039" cy="923330"/>
          </a:xfrm>
          <a:prstGeom prst="rect">
            <a:avLst/>
          </a:prstGeom>
        </p:spPr>
        <p:txBody>
          <a:bodyPr wrap="none">
            <a:spAutoFit/>
          </a:bodyPr>
          <a:lstStyle/>
          <a:p>
            <a:pPr algn="ctr"/>
            <a:r>
              <a:rPr lang="en-US" sz="5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Details</a:t>
            </a:r>
          </a:p>
        </p:txBody>
      </p:sp>
    </p:spTree>
    <p:extLst>
      <p:ext uri="{BB962C8B-B14F-4D97-AF65-F5344CB8AC3E}">
        <p14:creationId xmlns:p14="http://schemas.microsoft.com/office/powerpoint/2010/main" val="14946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3C3B5-93C7-436E-9A6A-385B7EF1FE16}"/>
              </a:ext>
            </a:extLst>
          </p:cNvPr>
          <p:cNvSpPr/>
          <p:nvPr/>
        </p:nvSpPr>
        <p:spPr>
          <a:xfrm>
            <a:off x="4859193" y="399244"/>
            <a:ext cx="2473614" cy="646331"/>
          </a:xfrm>
          <a:prstGeom prst="rect">
            <a:avLst/>
          </a:prstGeom>
        </p:spPr>
        <p:txBody>
          <a:bodyPr wrap="square">
            <a:spAutoFit/>
          </a:bodyPr>
          <a:lstStyle/>
          <a:p>
            <a:r>
              <a:rPr lang="en-US" sz="36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US" sz="3600" dirty="0"/>
          </a:p>
        </p:txBody>
      </p:sp>
      <p:sp>
        <p:nvSpPr>
          <p:cNvPr id="5" name="Rectangle 4">
            <a:extLst>
              <a:ext uri="{FF2B5EF4-FFF2-40B4-BE49-F238E27FC236}">
                <a16:creationId xmlns:a16="http://schemas.microsoft.com/office/drawing/2014/main" id="{013E769A-F1F8-4426-9E46-FD5511A0AB87}"/>
              </a:ext>
            </a:extLst>
          </p:cNvPr>
          <p:cNvSpPr/>
          <p:nvPr/>
        </p:nvSpPr>
        <p:spPr>
          <a:xfrm>
            <a:off x="1287888" y="1959510"/>
            <a:ext cx="10470524" cy="3608680"/>
          </a:xfrm>
          <a:prstGeom prst="rect">
            <a:avLst/>
          </a:prstGeom>
        </p:spPr>
        <p:txBody>
          <a:bodyPr wrap="square">
            <a:spAutoFit/>
          </a:bodyPr>
          <a:lstStyle/>
          <a:p>
            <a:pPr>
              <a:tabLst>
                <a:tab pos="1714500" algn="l"/>
              </a:tabLst>
            </a:pPr>
            <a:r>
              <a:rPr lang="en-US" dirty="0">
                <a:latin typeface="Cambria" panose="02040503050406030204" pitchFamily="18" charset="0"/>
                <a:ea typeface="Times New Roman" panose="02020603050405020304" pitchFamily="18" charset="0"/>
              </a:rPr>
              <a:t>Documented Reference:</a:t>
            </a:r>
            <a:endParaRPr lang="en-US" dirty="0">
              <a:latin typeface="Times New Roman" panose="02020603050405020304" pitchFamily="18" charset="0"/>
              <a:ea typeface="Times New Roman" panose="02020603050405020304" pitchFamily="18" charset="0"/>
            </a:endParaRPr>
          </a:p>
          <a:p>
            <a:pPr>
              <a:tabLst>
                <a:tab pos="1714500" algn="l"/>
              </a:tabLst>
            </a:pPr>
            <a:r>
              <a:rPr lang="en-US" b="1" dirty="0">
                <a:latin typeface="Cambria" panose="020405030504060302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rPr>
              <a:t>[1] An image processing technique for color detection and distinguish patterns with similar color: An aid for color blind people</a:t>
            </a:r>
            <a:endParaRPr lang="en-US" dirty="0">
              <a:latin typeface="Times New Roman" panose="02020603050405020304" pitchFamily="18" charset="0"/>
              <a:ea typeface="Times New Roman" panose="02020603050405020304" pitchFamily="18" charset="0"/>
            </a:endParaRPr>
          </a:p>
          <a:p>
            <a:r>
              <a:rPr lang="en-US" u="sng" dirty="0">
                <a:solidFill>
                  <a:srgbClr val="1F497D"/>
                </a:solidFill>
                <a:latin typeface="Cambria" panose="02040503050406030204" pitchFamily="18" charset="0"/>
                <a:ea typeface="Times New Roman" panose="02020603050405020304" pitchFamily="18" charset="0"/>
                <a:hlinkClick r:id="rId2"/>
              </a:rPr>
              <a:t>https://www.researchgate.net/publication/282270361</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rPr>
              <a:t>[2] Methods and Means for Color Detection and Modification</a:t>
            </a:r>
            <a:endParaRPr lang="en-US" dirty="0">
              <a:latin typeface="Times New Roman" panose="02020603050405020304" pitchFamily="18" charset="0"/>
              <a:ea typeface="Times New Roman" panose="02020603050405020304" pitchFamily="18" charset="0"/>
            </a:endParaRPr>
          </a:p>
          <a:p>
            <a:r>
              <a:rPr lang="en-US" u="sng" dirty="0">
                <a:solidFill>
                  <a:srgbClr val="1F497D"/>
                </a:solidFill>
                <a:latin typeface="Cambria" panose="02040503050406030204" pitchFamily="18" charset="0"/>
                <a:ea typeface="Times New Roman" panose="02020603050405020304" pitchFamily="18" charset="0"/>
                <a:hlinkClick r:id="rId3"/>
              </a:rPr>
              <a:t>https://patents.google.com/patent/US4488245A/en</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spcAft>
                <a:spcPts val="1500"/>
              </a:spcAft>
            </a:pPr>
            <a:r>
              <a:rPr lang="en-IN" dirty="0">
                <a:latin typeface="Cambria" panose="02040503050406030204" pitchFamily="18" charset="0"/>
                <a:ea typeface="Times New Roman" panose="02020603050405020304" pitchFamily="18" charset="0"/>
              </a:rPr>
              <a:t>[3]</a:t>
            </a:r>
            <a:r>
              <a:rPr lang="en-IN" b="1" dirty="0">
                <a:latin typeface="Cambria" panose="02040503050406030204" pitchFamily="18" charset="0"/>
                <a:ea typeface="Times New Roman" panose="02020603050405020304" pitchFamily="18" charset="0"/>
              </a:rPr>
              <a:t> </a:t>
            </a:r>
            <a:r>
              <a:rPr lang="en-IN" dirty="0">
                <a:latin typeface="Cambria" panose="02040503050406030204" pitchFamily="18" charset="0"/>
                <a:ea typeface="Times New Roman" panose="02020603050405020304" pitchFamily="18" charset="0"/>
              </a:rPr>
              <a:t>Method for </a:t>
            </a:r>
            <a:r>
              <a:rPr lang="en-IN" dirty="0" err="1">
                <a:latin typeface="Cambria" panose="02040503050406030204" pitchFamily="18" charset="0"/>
                <a:ea typeface="Times New Roman" panose="02020603050405020304" pitchFamily="18" charset="0"/>
              </a:rPr>
              <a:t>color</a:t>
            </a:r>
            <a:r>
              <a:rPr lang="en-IN" dirty="0">
                <a:latin typeface="Cambria" panose="02040503050406030204" pitchFamily="18" charset="0"/>
                <a:ea typeface="Times New Roman" panose="02020603050405020304" pitchFamily="18" charset="0"/>
              </a:rPr>
              <a:t> detection in video images </a:t>
            </a:r>
            <a:r>
              <a:rPr lang="en-IN" u="sng" dirty="0">
                <a:solidFill>
                  <a:srgbClr val="1F497D"/>
                </a:solidFill>
                <a:latin typeface="Cambria" panose="02040503050406030204" pitchFamily="18" charset="0"/>
                <a:ea typeface="Times New Roman" panose="02020603050405020304" pitchFamily="18" charset="0"/>
              </a:rPr>
              <a:t>https://patents.google.com/patent/US6574363B1/en</a:t>
            </a:r>
            <a:endParaRPr lang="en-US" sz="3600" b="1" dirty="0">
              <a:latin typeface="Times New Roman" panose="02020603050405020304" pitchFamily="18" charset="0"/>
              <a:ea typeface="Times New Roman" panose="02020603050405020304" pitchFamily="18" charset="0"/>
            </a:endParaRPr>
          </a:p>
          <a:p>
            <a:pPr>
              <a:tabLst>
                <a:tab pos="1714500" algn="l"/>
              </a:tabLst>
            </a:pPr>
            <a:r>
              <a:rPr lang="en-US" dirty="0">
                <a:latin typeface="Cambria" panose="02040503050406030204" pitchFamily="18" charset="0"/>
                <a:ea typeface="Times New Roman" panose="02020603050405020304" pitchFamily="18" charset="0"/>
              </a:rPr>
              <a:t>[4] Study on Object Detection using Open CV – Python</a:t>
            </a:r>
            <a:endParaRPr lang="en-US" dirty="0">
              <a:latin typeface="Times New Roman" panose="02020603050405020304" pitchFamily="18" charset="0"/>
              <a:ea typeface="Times New Roman" panose="02020603050405020304" pitchFamily="18" charset="0"/>
            </a:endParaRPr>
          </a:p>
          <a:p>
            <a:pPr>
              <a:tabLst>
                <a:tab pos="1714500" algn="l"/>
              </a:tabLst>
            </a:pPr>
            <a:r>
              <a:rPr lang="en-US" u="sng" dirty="0">
                <a:solidFill>
                  <a:srgbClr val="1F497D"/>
                </a:solidFill>
                <a:latin typeface="Cambria" panose="02040503050406030204" pitchFamily="18" charset="0"/>
                <a:ea typeface="Times New Roman" panose="02020603050405020304" pitchFamily="18" charset="0"/>
              </a:rPr>
              <a:t>International Journal of Computer Applications (0975 – 8887) Volume 162 – No 8, March 2017</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107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11C44-0E78-429B-81D6-4661D7F952CE}"/>
              </a:ext>
            </a:extLst>
          </p:cNvPr>
          <p:cNvSpPr>
            <a:spLocks noGrp="1"/>
          </p:cNvSpPr>
          <p:nvPr>
            <p:ph type="ctrTitle"/>
          </p:nvPr>
        </p:nvSpPr>
        <p:spPr>
          <a:xfrm>
            <a:off x="1808689" y="1425539"/>
            <a:ext cx="8574622" cy="2616199"/>
          </a:xfrm>
        </p:spPr>
        <p:txBody>
          <a:bodyPr>
            <a:normAutofit/>
          </a:bodyPr>
          <a:lstStyle/>
          <a:p>
            <a:pPr algn="ctr"/>
            <a:r>
              <a:rPr lang="en-US" dirty="0">
                <a:latin typeface="Baskerville Old Face" panose="02020602080505020303" pitchFamily="18" charset="0"/>
              </a:rPr>
              <a:t>THANK YOU!</a:t>
            </a:r>
          </a:p>
        </p:txBody>
      </p:sp>
    </p:spTree>
    <p:extLst>
      <p:ext uri="{BB962C8B-B14F-4D97-AF65-F5344CB8AC3E}">
        <p14:creationId xmlns:p14="http://schemas.microsoft.com/office/powerpoint/2010/main" val="118536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8017C1-B912-479C-8369-298F1BF5C349}"/>
              </a:ext>
            </a:extLst>
          </p:cNvPr>
          <p:cNvSpPr/>
          <p:nvPr/>
        </p:nvSpPr>
        <p:spPr>
          <a:xfrm>
            <a:off x="3470056" y="443883"/>
            <a:ext cx="5251887"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82D4E948-DB88-47E4-B893-DD706DA5F6DB}"/>
              </a:ext>
            </a:extLst>
          </p:cNvPr>
          <p:cNvSpPr/>
          <p:nvPr/>
        </p:nvSpPr>
        <p:spPr>
          <a:xfrm>
            <a:off x="1828800" y="2034862"/>
            <a:ext cx="9646276" cy="31085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Nowadays most of the people can be seen as a victim of Color Blindness which is an incurable disease because of genetic disorder. It can be cured by some genetic therapy but it is very much costly. The problem they face is that these people are unable to differentiate between shades of color or when two colors are mixed together so it will be very difficult for them to see item’s color clearly. So, the problem is how it can be analyzed without curing the disease.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9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6381D0-DF31-4CB8-B7B9-AED441517A5F}"/>
              </a:ext>
            </a:extLst>
          </p:cNvPr>
          <p:cNvSpPr/>
          <p:nvPr/>
        </p:nvSpPr>
        <p:spPr>
          <a:xfrm>
            <a:off x="4734889" y="703532"/>
            <a:ext cx="2722220" cy="707886"/>
          </a:xfrm>
          <a:prstGeom prst="rect">
            <a:avLst/>
          </a:prstGeom>
        </p:spPr>
        <p:txBody>
          <a:bodyPr wrap="none">
            <a:spAutoFit/>
          </a:bodyPr>
          <a:lstStyle/>
          <a:p>
            <a:pPr algn="ctr"/>
            <a:r>
              <a:rPr lang="en-US" sz="40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170566C9-D8BD-4418-AA92-BED64432244D}"/>
              </a:ext>
            </a:extLst>
          </p:cNvPr>
          <p:cNvSpPr/>
          <p:nvPr/>
        </p:nvSpPr>
        <p:spPr>
          <a:xfrm>
            <a:off x="1171977" y="1933238"/>
            <a:ext cx="10122794" cy="3970318"/>
          </a:xfrm>
          <a:prstGeom prst="rect">
            <a:avLst/>
          </a:prstGeom>
        </p:spPr>
        <p:txBody>
          <a:bodyPr wrap="square">
            <a:spAutoFit/>
          </a:bodyPr>
          <a:lstStyle/>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Now in order to implement the setup and develop the model which would help as an aid for the color blind people, some techniques and methods needs to be put in use which include libraries like NumPy, OpenCV and a technique called Image Processing.</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OpenCV(Open Source Computer Vision) library aims at real time Computer Vision. It is mainly used to do all the operations related to images.</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NumPy is Python Package which stands for Numerical Python. This library consists of multidimensional array objects and a collection of routines for processing of array.</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Image Processing technique is used to perform some certain operations on an image, in order to get an enhanced image as an output or to extract some useful information from the image. It acts as a type signal processing in which input is an image and output may be an image or characteristics/features associated with that image.</a:t>
            </a:r>
          </a:p>
        </p:txBody>
      </p:sp>
    </p:spTree>
    <p:extLst>
      <p:ext uri="{BB962C8B-B14F-4D97-AF65-F5344CB8AC3E}">
        <p14:creationId xmlns:p14="http://schemas.microsoft.com/office/powerpoint/2010/main" val="269346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B8269576-257A-4FDF-BF20-BFA98959DA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85" r="2669"/>
          <a:stretch/>
        </p:blipFill>
        <p:spPr bwMode="auto">
          <a:xfrm>
            <a:off x="-1" y="1747375"/>
            <a:ext cx="5822303" cy="2991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976A76-FA6D-483E-8C99-D20A22B22473}"/>
              </a:ext>
            </a:extLst>
          </p:cNvPr>
          <p:cNvSpPr txBox="1"/>
          <p:nvPr/>
        </p:nvSpPr>
        <p:spPr>
          <a:xfrm>
            <a:off x="6194738" y="1957589"/>
            <a:ext cx="58985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image shown here clearly depicts an example of how a color blind eye is different from a normal eye and how difficult it is for these people who suffer with this deficiency to properly visualize a specific color sometimes.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people may find their views and their observations on how an object looks like to them a lot different then how other people see it.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color detection model should prove helpful and beneficial for them so that they don’t get pushed back among other people in today’s generation and should get all the opportunities that they deserve but can’t achieve due to their problem which restricts them.</a:t>
            </a:r>
          </a:p>
        </p:txBody>
      </p:sp>
      <p:sp>
        <p:nvSpPr>
          <p:cNvPr id="5" name="Rectangle 4">
            <a:extLst>
              <a:ext uri="{FF2B5EF4-FFF2-40B4-BE49-F238E27FC236}">
                <a16:creationId xmlns:a16="http://schemas.microsoft.com/office/drawing/2014/main" id="{ECEFB3BC-889B-4013-80C4-4C993AC09A82}"/>
              </a:ext>
            </a:extLst>
          </p:cNvPr>
          <p:cNvSpPr/>
          <p:nvPr/>
        </p:nvSpPr>
        <p:spPr>
          <a:xfrm>
            <a:off x="4502160" y="472790"/>
            <a:ext cx="3385156" cy="769441"/>
          </a:xfrm>
          <a:prstGeom prst="rect">
            <a:avLst/>
          </a:prstGeom>
        </p:spPr>
        <p:txBody>
          <a:bodyPr wrap="square">
            <a:spAutoFit/>
          </a:bodyPr>
          <a:lstStyle/>
          <a:p>
            <a:pPr algn="ctr"/>
            <a:r>
              <a:rPr lang="en-US" sz="4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 Example</a:t>
            </a:r>
          </a:p>
        </p:txBody>
      </p:sp>
    </p:spTree>
    <p:extLst>
      <p:ext uri="{BB962C8B-B14F-4D97-AF65-F5344CB8AC3E}">
        <p14:creationId xmlns:p14="http://schemas.microsoft.com/office/powerpoint/2010/main" val="177550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03953-6C13-475D-83A2-A00E9B4B7AA6}"/>
              </a:ext>
            </a:extLst>
          </p:cNvPr>
          <p:cNvSpPr/>
          <p:nvPr/>
        </p:nvSpPr>
        <p:spPr>
          <a:xfrm>
            <a:off x="4445547" y="360743"/>
            <a:ext cx="3300905" cy="923330"/>
          </a:xfrm>
          <a:prstGeom prst="rect">
            <a:avLst/>
          </a:prstGeom>
          <a:noFill/>
        </p:spPr>
        <p:txBody>
          <a:bodyPr wrap="none" lIns="91440" tIns="45720" rIns="91440" bIns="45720">
            <a:spAutoFit/>
          </a:bodyPr>
          <a:lstStyle/>
          <a:p>
            <a:pPr algn="ctr"/>
            <a:r>
              <a:rPr lang="en-US" sz="5400" b="1" u="sng" cap="none" spc="0" dirty="0">
                <a:ln w="0"/>
                <a:solidFill>
                  <a:schemeClr val="tx1"/>
                </a:solidFill>
                <a:latin typeface="Times New Roman" panose="02020603050405020304" pitchFamily="18" charset="0"/>
                <a:cs typeface="Times New Roman" panose="02020603050405020304" pitchFamily="18" charset="0"/>
              </a:rPr>
              <a:t>Objectives</a:t>
            </a:r>
          </a:p>
        </p:txBody>
      </p:sp>
      <p:sp>
        <p:nvSpPr>
          <p:cNvPr id="2" name="Rectangle 1">
            <a:extLst>
              <a:ext uri="{FF2B5EF4-FFF2-40B4-BE49-F238E27FC236}">
                <a16:creationId xmlns:a16="http://schemas.microsoft.com/office/drawing/2014/main" id="{2825D0FE-669F-4438-ADDE-96EC02C27275}"/>
              </a:ext>
            </a:extLst>
          </p:cNvPr>
          <p:cNvSpPr/>
          <p:nvPr/>
        </p:nvSpPr>
        <p:spPr>
          <a:xfrm>
            <a:off x="1407885" y="2336595"/>
            <a:ext cx="10305143" cy="2677656"/>
          </a:xfrm>
          <a:prstGeom prst="rect">
            <a:avLst/>
          </a:prstGeom>
        </p:spPr>
        <p:txBody>
          <a:bodyPr wrap="square">
            <a:spAutoFit/>
          </a:bodyPr>
          <a:lstStyle/>
          <a:p>
            <a:pPr marL="342900" indent="-342900">
              <a:buFontTx/>
              <a:buAutoNum type="alphaLcParenR"/>
            </a:pPr>
            <a:r>
              <a:rPr lang="en-IN" sz="2800" dirty="0">
                <a:latin typeface="Times New Roman" panose="02020603050405020304" pitchFamily="18" charset="0"/>
                <a:cs typeface="Times New Roman" panose="02020603050405020304" pitchFamily="18" charset="0"/>
              </a:rPr>
              <a:t>To identify the color of the given object kept in front of the camera.</a:t>
            </a:r>
          </a:p>
          <a:p>
            <a:pPr marL="342900" indent="-342900">
              <a:buFontTx/>
              <a:buAutoNum type="alphaLcParenR"/>
            </a:pPr>
            <a:endParaRPr lang="en-IN" sz="2800" dirty="0">
              <a:latin typeface="Times New Roman" panose="02020603050405020304" pitchFamily="18" charset="0"/>
              <a:cs typeface="Times New Roman" panose="02020603050405020304" pitchFamily="18" charset="0"/>
            </a:endParaRPr>
          </a:p>
          <a:p>
            <a:pPr marL="342900" indent="-342900">
              <a:buFontTx/>
              <a:buAutoNum type="alphaLcParenR"/>
            </a:pPr>
            <a:endParaRPr lang="en-IN" sz="2800" dirty="0">
              <a:latin typeface="Times New Roman" panose="02020603050405020304" pitchFamily="18" charset="0"/>
              <a:cs typeface="Times New Roman" panose="02020603050405020304" pitchFamily="18" charset="0"/>
            </a:endParaRPr>
          </a:p>
          <a:p>
            <a:pPr marL="342900" indent="-342900">
              <a:buFontTx/>
              <a:buAutoNum type="alphaLcParenR"/>
            </a:pPr>
            <a:r>
              <a:rPr lang="en-IN" sz="2800" dirty="0">
                <a:latin typeface="Times New Roman" panose="02020603050405020304" pitchFamily="18" charset="0"/>
                <a:cs typeface="Times New Roman" panose="02020603050405020304" pitchFamily="18" charset="0"/>
              </a:rPr>
              <a:t>To represent the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found on the object and generating its respective RGB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code. </a:t>
            </a:r>
            <a:endParaRPr lang="en-US" sz="2800" dirty="0">
              <a:latin typeface="Times New Roman" panose="02020603050405020304" pitchFamily="18" charset="0"/>
              <a:cs typeface="Times New Roman" panose="02020603050405020304" pitchFamily="18" charset="0"/>
            </a:endParaRPr>
          </a:p>
          <a:p>
            <a:pPr marL="342900" indent="-342900">
              <a:buAutoNum type="alphaLcParen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9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91ED2-D6E7-4B19-831C-F897F4F45032}"/>
              </a:ext>
            </a:extLst>
          </p:cNvPr>
          <p:cNvSpPr/>
          <p:nvPr/>
        </p:nvSpPr>
        <p:spPr>
          <a:xfrm>
            <a:off x="3829011" y="321972"/>
            <a:ext cx="407034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71A52DB9-72E0-43F3-AD9D-3E0BC59FBFF9}"/>
              </a:ext>
            </a:extLst>
          </p:cNvPr>
          <p:cNvSpPr/>
          <p:nvPr/>
        </p:nvSpPr>
        <p:spPr>
          <a:xfrm>
            <a:off x="1569076" y="1849629"/>
            <a:ext cx="9053847" cy="4247317"/>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Theory:</a:t>
            </a:r>
            <a:endParaRPr lang="en-US" sz="2000"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Color detection model is used to find the respective color, and its’ shade. Color detection model will be useful for people having disorder of color blindness, agricultural fields and in medical fields as well.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the implementation of this technique, we need to have some python libraries: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OpenCV</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use camera and to identify object’s color from that camera in our code.</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NumPy</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store the range of the color on the screen, i.e. to identify the location of the colors present on the screen.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32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9D01-AA81-42D3-8D14-3644294D6B22}"/>
              </a:ext>
            </a:extLst>
          </p:cNvPr>
          <p:cNvSpPr>
            <a:spLocks noGrp="1"/>
          </p:cNvSpPr>
          <p:nvPr>
            <p:ph type="title"/>
          </p:nvPr>
        </p:nvSpPr>
        <p:spPr/>
        <p:txBody>
          <a:bodyPr/>
          <a:lstStyle/>
          <a:p>
            <a:pPr algn="ctr"/>
            <a:r>
              <a:rPr lang="en-US" b="1" u="sng" dirty="0">
                <a:ln w="0"/>
                <a:solidFill>
                  <a:schemeClr val="tx1"/>
                </a:solidFill>
                <a:latin typeface="Times New Roman" panose="02020603050405020304" pitchFamily="18" charset="0"/>
                <a:cs typeface="Times New Roman" panose="02020603050405020304" pitchFamily="18" charset="0"/>
              </a:rPr>
              <a:t>Use Case</a:t>
            </a:r>
            <a:endParaRPr lang="en-IN" dirty="0"/>
          </a:p>
        </p:txBody>
      </p:sp>
      <p:sp>
        <p:nvSpPr>
          <p:cNvPr id="3" name="Content Placeholder 2">
            <a:extLst>
              <a:ext uri="{FF2B5EF4-FFF2-40B4-BE49-F238E27FC236}">
                <a16:creationId xmlns:a16="http://schemas.microsoft.com/office/drawing/2014/main" id="{B2876D55-9C39-4B2C-832D-8A6B8F3C139F}"/>
              </a:ext>
            </a:extLst>
          </p:cNvPr>
          <p:cNvSpPr>
            <a:spLocks noGrp="1"/>
          </p:cNvSpPr>
          <p:nvPr>
            <p:ph idx="1"/>
          </p:nvPr>
        </p:nvSpPr>
        <p:spPr/>
        <p:txBody>
          <a:bodyPr/>
          <a:lstStyle/>
          <a:p>
            <a:r>
              <a:rPr lang="en-US" dirty="0"/>
              <a:t>Color Loading</a:t>
            </a:r>
          </a:p>
          <a:p>
            <a:pPr marL="0" indent="0">
              <a:buNone/>
            </a:pPr>
            <a:endParaRPr lang="en-IN" dirty="0"/>
          </a:p>
        </p:txBody>
      </p:sp>
      <p:pic>
        <p:nvPicPr>
          <p:cNvPr id="5" name="Picture 4">
            <a:extLst>
              <a:ext uri="{FF2B5EF4-FFF2-40B4-BE49-F238E27FC236}">
                <a16:creationId xmlns:a16="http://schemas.microsoft.com/office/drawing/2014/main" id="{B86FE611-DB0B-4F3D-B51A-835D341F1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169798"/>
            <a:ext cx="4419600" cy="3705225"/>
          </a:xfrm>
          <a:prstGeom prst="rect">
            <a:avLst/>
          </a:prstGeom>
        </p:spPr>
      </p:pic>
    </p:spTree>
    <p:extLst>
      <p:ext uri="{BB962C8B-B14F-4D97-AF65-F5344CB8AC3E}">
        <p14:creationId xmlns:p14="http://schemas.microsoft.com/office/powerpoint/2010/main" val="160752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0F926-055B-469C-8987-BE94618FAFD5}"/>
              </a:ext>
            </a:extLst>
          </p:cNvPr>
          <p:cNvSpPr>
            <a:spLocks noGrp="1"/>
          </p:cNvSpPr>
          <p:nvPr>
            <p:ph idx="1"/>
          </p:nvPr>
        </p:nvSpPr>
        <p:spPr>
          <a:xfrm>
            <a:off x="2589212" y="419878"/>
            <a:ext cx="8915400" cy="5491344"/>
          </a:xfrm>
        </p:spPr>
        <p:txBody>
          <a:bodyPr/>
          <a:lstStyle/>
          <a:p>
            <a:r>
              <a:rPr lang="en-US" dirty="0"/>
              <a:t>Color Identification</a:t>
            </a:r>
            <a:endParaRPr lang="en-IN" dirty="0"/>
          </a:p>
        </p:txBody>
      </p:sp>
      <p:pic>
        <p:nvPicPr>
          <p:cNvPr id="5" name="Picture 4">
            <a:extLst>
              <a:ext uri="{FF2B5EF4-FFF2-40B4-BE49-F238E27FC236}">
                <a16:creationId xmlns:a16="http://schemas.microsoft.com/office/drawing/2014/main" id="{6249DBF0-B27F-46C0-AB4F-FB10A8220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934" y="743930"/>
            <a:ext cx="6126131" cy="5370140"/>
          </a:xfrm>
          <a:prstGeom prst="rect">
            <a:avLst/>
          </a:prstGeom>
        </p:spPr>
      </p:pic>
    </p:spTree>
    <p:extLst>
      <p:ext uri="{BB962C8B-B14F-4D97-AF65-F5344CB8AC3E}">
        <p14:creationId xmlns:p14="http://schemas.microsoft.com/office/powerpoint/2010/main" val="2910517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959</TotalTime>
  <Words>353</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Baskerville Old Face</vt:lpstr>
      <vt:lpstr>Cambria</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vt:lpstr>
      <vt:lpstr>PowerPoint Presentation</vt:lpstr>
      <vt:lpstr>Flow Chart</vt:lpstr>
      <vt:lpstr>PowerPoint Presentation</vt:lpstr>
      <vt:lpstr>PowerPoint Presentation</vt:lpstr>
      <vt:lpstr>Output Screen</vt:lpstr>
      <vt:lpstr>PowerPoint Presentation</vt:lpstr>
      <vt:lpstr>PowerPoint Presentation</vt:lpstr>
      <vt:lpstr>PowerPoint Presentation</vt:lpstr>
      <vt:lpstr>PowerPoint Presentation</vt:lpstr>
      <vt:lpstr>Proposed Application</vt:lpstr>
      <vt:lpstr>Schedule(Pert Chart)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Singh</dc:creator>
  <cp:lastModifiedBy>Utkarsh Sandeep Singh</cp:lastModifiedBy>
  <cp:revision>41</cp:revision>
  <dcterms:created xsi:type="dcterms:W3CDTF">2018-10-30T10:27:17Z</dcterms:created>
  <dcterms:modified xsi:type="dcterms:W3CDTF">2019-05-19T21:30:09Z</dcterms:modified>
</cp:coreProperties>
</file>