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0" r:id="rId22"/>
    <p:sldId id="281" r:id="rId23"/>
    <p:sldId id="282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34561" y="284861"/>
            <a:ext cx="3722877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40404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8554" y="1100391"/>
            <a:ext cx="1631314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8554" y="1378630"/>
            <a:ext cx="8383905" cy="3513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40404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4585" y="472122"/>
            <a:ext cx="88646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u="heavy" spc="-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M</a:t>
            </a:r>
            <a:r>
              <a:rPr sz="1950" b="1" u="heavy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a</a:t>
            </a:r>
            <a:r>
              <a:rPr sz="1950" b="1" u="heavy" spc="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j</a:t>
            </a:r>
            <a:r>
              <a:rPr sz="1950" b="1" u="heavy" spc="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o</a:t>
            </a:r>
            <a:r>
              <a:rPr sz="1950" b="1" u="heavy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r</a:t>
            </a:r>
            <a:r>
              <a:rPr sz="1950" b="1" u="heavy" spc="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-</a:t>
            </a:r>
            <a:r>
              <a:rPr sz="195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I</a:t>
            </a:r>
            <a:r>
              <a:rPr lang="en-US" sz="195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I</a:t>
            </a:r>
            <a:endParaRPr sz="195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3769" y="768032"/>
            <a:ext cx="439102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00"/>
              </a:spcBef>
            </a:pPr>
            <a:r>
              <a:rPr sz="1950" b="1" spc="20" dirty="0">
                <a:solidFill>
                  <a:srgbClr val="252525"/>
                </a:solidFill>
                <a:latin typeface="Gothic Uralic"/>
                <a:cs typeface="Gothic Uralic"/>
              </a:rPr>
              <a:t>School</a:t>
            </a:r>
            <a:r>
              <a:rPr sz="1950" b="1" spc="-2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50" b="1" spc="10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1950" b="1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50" b="1" dirty="0">
                <a:solidFill>
                  <a:srgbClr val="252525"/>
                </a:solidFill>
                <a:latin typeface="Gothic Uralic"/>
                <a:cs typeface="Gothic Uralic"/>
              </a:rPr>
              <a:t>Computer</a:t>
            </a:r>
            <a:r>
              <a:rPr sz="1950" b="1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50" b="1" spc="15" dirty="0">
                <a:solidFill>
                  <a:srgbClr val="252525"/>
                </a:solidFill>
                <a:latin typeface="Gothic Uralic"/>
                <a:cs typeface="Gothic Uralic"/>
              </a:rPr>
              <a:t>Science</a:t>
            </a:r>
            <a:endParaRPr sz="195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252525"/>
                </a:solidFill>
                <a:latin typeface="Gothic Uralic"/>
                <a:cs typeface="Gothic Uralic"/>
              </a:rPr>
              <a:t>University</a:t>
            </a:r>
            <a:r>
              <a:rPr sz="1400" b="1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400" b="1" spc="5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1400" b="1" spc="-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400" b="1" spc="10" dirty="0">
                <a:solidFill>
                  <a:srgbClr val="252525"/>
                </a:solidFill>
                <a:latin typeface="Gothic Uralic"/>
                <a:cs typeface="Gothic Uralic"/>
              </a:rPr>
              <a:t>Petroleum</a:t>
            </a:r>
            <a:r>
              <a:rPr sz="1400" b="1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400" b="1" spc="15" dirty="0">
                <a:solidFill>
                  <a:srgbClr val="252525"/>
                </a:solidFill>
                <a:latin typeface="Gothic Uralic"/>
                <a:cs typeface="Gothic Uralic"/>
              </a:rPr>
              <a:t>&amp;</a:t>
            </a:r>
            <a:r>
              <a:rPr sz="1400" b="1" spc="-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400" b="1" spc="10" dirty="0">
                <a:solidFill>
                  <a:srgbClr val="252525"/>
                </a:solidFill>
                <a:latin typeface="Gothic Uralic"/>
                <a:cs typeface="Gothic Uralic"/>
              </a:rPr>
              <a:t>Energy</a:t>
            </a:r>
            <a:r>
              <a:rPr sz="1400" b="1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400" b="1" spc="10" dirty="0">
                <a:solidFill>
                  <a:srgbClr val="252525"/>
                </a:solidFill>
                <a:latin typeface="Gothic Uralic"/>
                <a:cs typeface="Gothic Uralic"/>
              </a:rPr>
              <a:t>Studies,</a:t>
            </a:r>
            <a:r>
              <a:rPr sz="1400" b="1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400" b="1" spc="5" dirty="0">
                <a:solidFill>
                  <a:srgbClr val="252525"/>
                </a:solidFill>
                <a:latin typeface="Gothic Uralic"/>
                <a:cs typeface="Gothic Uralic"/>
              </a:rPr>
              <a:t>Dehradun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3489" y="1991613"/>
            <a:ext cx="8067675" cy="1861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61594" algn="ctr">
              <a:lnSpc>
                <a:spcPct val="100000"/>
              </a:lnSpc>
              <a:spcBef>
                <a:spcPts val="130"/>
              </a:spcBef>
            </a:pPr>
            <a:r>
              <a:rPr sz="275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750" b="1" u="heavy" spc="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Title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450">
              <a:latin typeface="Times New Roman"/>
              <a:cs typeface="Times New Roman"/>
            </a:endParaRPr>
          </a:p>
          <a:p>
            <a:pPr marL="12065" marR="5080" algn="ctr">
              <a:lnSpc>
                <a:spcPts val="3010"/>
              </a:lnSpc>
            </a:pPr>
            <a:r>
              <a:rPr sz="2750" b="1" spc="20" dirty="0">
                <a:latin typeface="Gothic Uralic"/>
                <a:cs typeface="Gothic Uralic"/>
              </a:rPr>
              <a:t>Conversion </a:t>
            </a:r>
            <a:r>
              <a:rPr sz="2750" b="1" spc="10" dirty="0">
                <a:latin typeface="Gothic Uralic"/>
                <a:cs typeface="Gothic Uralic"/>
              </a:rPr>
              <a:t>Of </a:t>
            </a:r>
            <a:r>
              <a:rPr sz="2750" b="1" dirty="0">
                <a:latin typeface="Gothic Uralic"/>
                <a:cs typeface="Gothic Uralic"/>
              </a:rPr>
              <a:t>Hand </a:t>
            </a:r>
            <a:r>
              <a:rPr sz="2750" b="1" spc="10" dirty="0">
                <a:latin typeface="Gothic Uralic"/>
                <a:cs typeface="Gothic Uralic"/>
              </a:rPr>
              <a:t>Written </a:t>
            </a:r>
            <a:r>
              <a:rPr sz="2750" b="1" spc="25" dirty="0">
                <a:latin typeface="Gothic Uralic"/>
                <a:cs typeface="Gothic Uralic"/>
              </a:rPr>
              <a:t>Text </a:t>
            </a:r>
            <a:r>
              <a:rPr sz="2750" b="1" spc="5" dirty="0">
                <a:latin typeface="Gothic Uralic"/>
                <a:cs typeface="Gothic Uralic"/>
              </a:rPr>
              <a:t>into </a:t>
            </a:r>
            <a:r>
              <a:rPr sz="2750" b="1" spc="25" dirty="0">
                <a:latin typeface="Gothic Uralic"/>
                <a:cs typeface="Gothic Uralic"/>
              </a:rPr>
              <a:t>Text </a:t>
            </a:r>
            <a:r>
              <a:rPr sz="2750" b="1" spc="10" dirty="0">
                <a:latin typeface="Gothic Uralic"/>
                <a:cs typeface="Gothic Uralic"/>
              </a:rPr>
              <a:t>Using  </a:t>
            </a:r>
            <a:r>
              <a:rPr sz="2750" b="1" spc="15" dirty="0">
                <a:latin typeface="Gothic Uralic"/>
                <a:cs typeface="Gothic Uralic"/>
              </a:rPr>
              <a:t>Computer</a:t>
            </a:r>
            <a:r>
              <a:rPr sz="2750" b="1" spc="135" dirty="0">
                <a:latin typeface="Gothic Uralic"/>
                <a:cs typeface="Gothic Uralic"/>
              </a:rPr>
              <a:t> </a:t>
            </a:r>
            <a:r>
              <a:rPr sz="2750" b="1" spc="15" dirty="0">
                <a:latin typeface="Gothic Uralic"/>
                <a:cs typeface="Gothic Uralic"/>
              </a:rPr>
              <a:t>Vision</a:t>
            </a:r>
            <a:endParaRPr sz="275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7460" y="4681537"/>
            <a:ext cx="10166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Times New Roman"/>
                <a:cs typeface="Times New Roman"/>
              </a:rPr>
              <a:t>Created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by:-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7460" y="4912740"/>
            <a:ext cx="2458340" cy="140423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lang="en-US" sz="1550" spc="-15" dirty="0" err="1">
                <a:latin typeface="Times New Roman"/>
                <a:cs typeface="Times New Roman"/>
              </a:rPr>
              <a:t>Adesh</a:t>
            </a:r>
            <a:r>
              <a:rPr lang="en-US" sz="1550" spc="-15" dirty="0">
                <a:latin typeface="Times New Roman"/>
                <a:cs typeface="Times New Roman"/>
              </a:rPr>
              <a:t> Kumar Gupta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920"/>
              </a:spcBef>
              <a:buClr>
                <a:srgbClr val="A42F0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lang="en-US" sz="1550" spc="-15" dirty="0" err="1">
                <a:latin typeface="Times New Roman"/>
                <a:cs typeface="Times New Roman"/>
              </a:rPr>
              <a:t>Shankey</a:t>
            </a:r>
            <a:r>
              <a:rPr lang="en-US" sz="1550" spc="-15" dirty="0">
                <a:latin typeface="Times New Roman"/>
                <a:cs typeface="Times New Roman"/>
              </a:rPr>
              <a:t> Gupta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45"/>
              </a:spcBef>
              <a:buClr>
                <a:srgbClr val="A42F0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lang="en-US" sz="1550" spc="-10" dirty="0" err="1">
                <a:latin typeface="Times New Roman"/>
                <a:cs typeface="Times New Roman"/>
              </a:rPr>
              <a:t>Tushar</a:t>
            </a:r>
            <a:r>
              <a:rPr lang="en-US" sz="1550" spc="-10" dirty="0">
                <a:latin typeface="Times New Roman"/>
                <a:cs typeface="Times New Roman"/>
              </a:rPr>
              <a:t> Singh</a:t>
            </a:r>
          </a:p>
          <a:p>
            <a:pPr marL="355600" indent="-343535">
              <a:lnSpc>
                <a:spcPct val="100000"/>
              </a:lnSpc>
              <a:spcBef>
                <a:spcPts val="845"/>
              </a:spcBef>
              <a:buClr>
                <a:srgbClr val="A42F0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lang="en-US" sz="1550" spc="-10" dirty="0" err="1">
                <a:latin typeface="Times New Roman"/>
                <a:cs typeface="Times New Roman"/>
              </a:rPr>
              <a:t>Utkarsh</a:t>
            </a:r>
            <a:r>
              <a:rPr lang="en-US" sz="1550" spc="-10" dirty="0">
                <a:latin typeface="Times New Roman"/>
                <a:cs typeface="Times New Roman"/>
              </a:rPr>
              <a:t> </a:t>
            </a:r>
            <a:r>
              <a:rPr lang="en-US" sz="1550" spc="-10" dirty="0" err="1">
                <a:latin typeface="Times New Roman"/>
                <a:cs typeface="Times New Roman"/>
              </a:rPr>
              <a:t>Sandeep</a:t>
            </a:r>
            <a:r>
              <a:rPr lang="en-US" sz="1550" spc="-10" dirty="0">
                <a:latin typeface="Times New Roman"/>
                <a:cs typeface="Times New Roman"/>
              </a:rPr>
              <a:t> Singh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9600" y="4578413"/>
            <a:ext cx="2635437" cy="144398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40"/>
              </a:spcBef>
            </a:pPr>
            <a:r>
              <a:rPr sz="1550" dirty="0">
                <a:latin typeface="Times New Roman"/>
                <a:cs typeface="Times New Roman"/>
              </a:rPr>
              <a:t>Mentor:-</a:t>
            </a:r>
            <a:endParaRPr sz="1550">
              <a:latin typeface="Times New Roman"/>
              <a:cs typeface="Times New Roman"/>
            </a:endParaRPr>
          </a:p>
          <a:p>
            <a:pPr marL="29209" marR="412750" indent="19685">
              <a:lnSpc>
                <a:spcPts val="2780"/>
              </a:lnSpc>
              <a:spcBef>
                <a:spcPts val="170"/>
              </a:spcBef>
            </a:pPr>
            <a:r>
              <a:rPr sz="1550" spc="-20">
                <a:latin typeface="Times New Roman"/>
                <a:cs typeface="Times New Roman"/>
              </a:rPr>
              <a:t>Dr</a:t>
            </a:r>
            <a:r>
              <a:rPr lang="en-US" sz="1550" spc="-20" dirty="0">
                <a:latin typeface="Times New Roman"/>
                <a:cs typeface="Times New Roman"/>
              </a:rPr>
              <a:t>. Hitesh Kumar Sharma</a:t>
            </a:r>
          </a:p>
          <a:p>
            <a:pPr marL="29209" marR="412750" indent="19685">
              <a:lnSpc>
                <a:spcPts val="2780"/>
              </a:lnSpc>
              <a:spcBef>
                <a:spcPts val="170"/>
              </a:spcBef>
            </a:pPr>
            <a:r>
              <a:rPr sz="1550" spc="-15">
                <a:latin typeface="Times New Roman"/>
                <a:cs typeface="Times New Roman"/>
              </a:rPr>
              <a:t>Assistant</a:t>
            </a:r>
            <a:r>
              <a:rPr sz="1550" spc="27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Professor-SS,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550" spc="5" dirty="0">
                <a:latin typeface="Times New Roman"/>
                <a:cs typeface="Times New Roman"/>
              </a:rPr>
              <a:t>School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10" dirty="0">
                <a:latin typeface="Times New Roman"/>
                <a:cs typeface="Times New Roman"/>
              </a:rPr>
              <a:t>Computer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Science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000" y="257175"/>
            <a:ext cx="1733550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5171" y="271399"/>
            <a:ext cx="24015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rgbClr val="252525"/>
                </a:solidFill>
              </a:rPr>
              <a:t>Flow</a:t>
            </a:r>
            <a:r>
              <a:rPr sz="3600" spc="-95" dirty="0">
                <a:solidFill>
                  <a:srgbClr val="252525"/>
                </a:solidFill>
              </a:rPr>
              <a:t> </a:t>
            </a:r>
            <a:r>
              <a:rPr sz="3600" spc="-10" dirty="0">
                <a:solidFill>
                  <a:srgbClr val="252525"/>
                </a:solidFill>
              </a:rPr>
              <a:t>Chart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229100" y="1152525"/>
            <a:ext cx="4533900" cy="546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4126" y="229869"/>
            <a:ext cx="23101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solidFill>
                  <a:srgbClr val="252525"/>
                </a:solidFill>
              </a:rPr>
              <a:t>A</a:t>
            </a:r>
            <a:r>
              <a:rPr sz="3600" spc="100" dirty="0">
                <a:solidFill>
                  <a:srgbClr val="252525"/>
                </a:solidFill>
              </a:rPr>
              <a:t>l</a:t>
            </a:r>
            <a:r>
              <a:rPr sz="3600" spc="-25" dirty="0">
                <a:solidFill>
                  <a:srgbClr val="252525"/>
                </a:solidFill>
              </a:rPr>
              <a:t>g</a:t>
            </a:r>
            <a:r>
              <a:rPr sz="3600" spc="-35" dirty="0">
                <a:solidFill>
                  <a:srgbClr val="252525"/>
                </a:solidFill>
              </a:rPr>
              <a:t>o</a:t>
            </a:r>
            <a:r>
              <a:rPr sz="3600" spc="-40" dirty="0">
                <a:solidFill>
                  <a:srgbClr val="252525"/>
                </a:solidFill>
              </a:rPr>
              <a:t>r</a:t>
            </a:r>
            <a:r>
              <a:rPr sz="3600" spc="-50" dirty="0">
                <a:solidFill>
                  <a:srgbClr val="252525"/>
                </a:solidFill>
              </a:rPr>
              <a:t>i</a:t>
            </a:r>
            <a:r>
              <a:rPr sz="3600" spc="-100" dirty="0">
                <a:solidFill>
                  <a:srgbClr val="252525"/>
                </a:solidFill>
              </a:rPr>
              <a:t>t</a:t>
            </a:r>
            <a:r>
              <a:rPr sz="3600" spc="-25" dirty="0">
                <a:solidFill>
                  <a:srgbClr val="252525"/>
                </a:solidFill>
              </a:rPr>
              <a:t>h</a:t>
            </a:r>
            <a:r>
              <a:rPr sz="3600" dirty="0">
                <a:solidFill>
                  <a:srgbClr val="252525"/>
                </a:solidFill>
              </a:rPr>
              <a:t>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497454" y="808228"/>
            <a:ext cx="7539355" cy="570611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500" b="1" spc="5" dirty="0">
                <a:solidFill>
                  <a:srgbClr val="404040"/>
                </a:solidFill>
                <a:latin typeface="Gothic Uralic"/>
                <a:cs typeface="Gothic Uralic"/>
              </a:rPr>
              <a:t>Logistic</a:t>
            </a:r>
            <a:r>
              <a:rPr sz="1500" b="1" spc="-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500" b="1" spc="5" dirty="0">
                <a:solidFill>
                  <a:srgbClr val="404040"/>
                </a:solidFill>
                <a:latin typeface="Gothic Uralic"/>
                <a:cs typeface="Gothic Uralic"/>
              </a:rPr>
              <a:t>Regression</a:t>
            </a:r>
            <a:endParaRPr sz="1500">
              <a:latin typeface="Gothic Uralic"/>
              <a:cs typeface="Gothic Uralic"/>
            </a:endParaRPr>
          </a:p>
          <a:p>
            <a:pPr marL="755650" lvl="1" indent="-286385">
              <a:lnSpc>
                <a:spcPct val="100000"/>
              </a:lnSpc>
              <a:spcBef>
                <a:spcPts val="625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400" spc="10" dirty="0">
                <a:solidFill>
                  <a:srgbClr val="404040"/>
                </a:solidFill>
                <a:latin typeface="TeXGyreAdventor"/>
                <a:cs typeface="TeXGyreAdventor"/>
              </a:rPr>
              <a:t>dataset </a:t>
            </a:r>
            <a:r>
              <a:rPr sz="1400" spc="25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400" spc="-1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dirty="0">
                <a:solidFill>
                  <a:srgbClr val="404040"/>
                </a:solidFill>
                <a:latin typeface="TeXGyreAdventor"/>
                <a:cs typeface="TeXGyreAdventor"/>
              </a:rPr>
              <a:t>read.csv</a:t>
            </a:r>
            <a:endParaRPr sz="14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725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400" spc="15" dirty="0">
                <a:solidFill>
                  <a:srgbClr val="404040"/>
                </a:solidFill>
                <a:latin typeface="TeXGyreAdventor"/>
                <a:cs typeface="TeXGyreAdventor"/>
              </a:rPr>
              <a:t>X</a:t>
            </a:r>
            <a:r>
              <a:rPr sz="1400" spc="-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400" spc="-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eXGyreAdventor"/>
                <a:cs typeface="TeXGyreAdventor"/>
              </a:rPr>
              <a:t>array</a:t>
            </a:r>
            <a:r>
              <a:rPr sz="1400" spc="-10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eXGyreAdventor"/>
                <a:cs typeface="TeXGyreAdventor"/>
              </a:rPr>
              <a:t>dependent</a:t>
            </a:r>
            <a:r>
              <a:rPr sz="1400" spc="-1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eXGyreAdventor"/>
                <a:cs typeface="TeXGyreAdventor"/>
              </a:rPr>
              <a:t>v</a:t>
            </a:r>
            <a:r>
              <a:rPr sz="1400" spc="-204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eXGyreAdventor"/>
                <a:cs typeface="TeXGyreAdventor"/>
              </a:rPr>
              <a:t>ariable</a:t>
            </a:r>
            <a:endParaRPr sz="14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65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400" spc="10" dirty="0">
                <a:solidFill>
                  <a:srgbClr val="404040"/>
                </a:solidFill>
                <a:latin typeface="TeXGyreAdventor"/>
                <a:cs typeface="TeXGyreAdventor"/>
              </a:rPr>
              <a:t>y</a:t>
            </a:r>
            <a:r>
              <a:rPr sz="1400" spc="-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400" spc="-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eXGyreAdventor"/>
                <a:cs typeface="TeXGyreAdventor"/>
              </a:rPr>
              <a:t>array</a:t>
            </a:r>
            <a:r>
              <a:rPr sz="1400" spc="-10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eXGyreAdventor"/>
                <a:cs typeface="TeXGyreAdventor"/>
              </a:rPr>
              <a:t>independent</a:t>
            </a:r>
            <a:r>
              <a:rPr sz="1400" spc="-1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eXGyreAdventor"/>
                <a:cs typeface="TeXGyreAdventor"/>
              </a:rPr>
              <a:t>v</a:t>
            </a:r>
            <a:r>
              <a:rPr sz="1400" spc="-204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eXGyreAdventor"/>
                <a:cs typeface="TeXGyreAdventor"/>
              </a:rPr>
              <a:t>ariable</a:t>
            </a:r>
            <a:endParaRPr sz="14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645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400" spc="-5" dirty="0">
                <a:solidFill>
                  <a:srgbClr val="404040"/>
                </a:solidFill>
                <a:latin typeface="TeXGyreAdventor"/>
                <a:cs typeface="TeXGyreAdventor"/>
              </a:rPr>
              <a:t>Splitting</a:t>
            </a:r>
            <a:r>
              <a:rPr sz="1400" spc="-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eXGyreAdventor"/>
                <a:cs typeface="TeXGyreAdventor"/>
              </a:rPr>
              <a:t>Datsdet</a:t>
            </a:r>
            <a:endParaRPr sz="1400">
              <a:latin typeface="TeXGyreAdventor"/>
              <a:cs typeface="TeXGyreAdventor"/>
            </a:endParaRPr>
          </a:p>
          <a:p>
            <a:pPr marL="1156335" lvl="2" indent="-229235">
              <a:lnSpc>
                <a:spcPct val="100000"/>
              </a:lnSpc>
              <a:spcBef>
                <a:spcPts val="700"/>
              </a:spcBef>
              <a:buClr>
                <a:srgbClr val="A42F0F"/>
              </a:buClr>
              <a:buFont typeface="Arial"/>
              <a:buChar char=""/>
              <a:tabLst>
                <a:tab pos="1156335" algn="l"/>
              </a:tabLst>
            </a:pPr>
            <a:r>
              <a:rPr sz="1200" spc="-20" dirty="0">
                <a:solidFill>
                  <a:srgbClr val="404040"/>
                </a:solidFill>
                <a:latin typeface="TeXGyreAdventor"/>
                <a:cs typeface="TeXGyreAdventor"/>
              </a:rPr>
              <a:t>X_t</a:t>
            </a:r>
            <a:r>
              <a:rPr sz="1200" spc="-2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eXGyreAdventor"/>
                <a:cs typeface="TeXGyreAdventor"/>
              </a:rPr>
              <a:t>rain</a:t>
            </a:r>
            <a:r>
              <a:rPr sz="1200" spc="-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10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200" spc="15" dirty="0">
                <a:solidFill>
                  <a:srgbClr val="404040"/>
                </a:solidFill>
                <a:latin typeface="TeXGyreAdventor"/>
                <a:cs typeface="TeXGyreAdventor"/>
              </a:rPr>
              <a:t> matrix</a:t>
            </a:r>
            <a:r>
              <a:rPr sz="1200" spc="-9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200" spc="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eXGyreAdventor"/>
                <a:cs typeface="TeXGyreAdventor"/>
              </a:rPr>
              <a:t>independent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15" dirty="0">
                <a:solidFill>
                  <a:srgbClr val="404040"/>
                </a:solidFill>
                <a:latin typeface="TeXGyreAdventor"/>
                <a:cs typeface="TeXGyreAdventor"/>
              </a:rPr>
              <a:t>training</a:t>
            </a:r>
            <a:r>
              <a:rPr sz="1200" spc="-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00">
              <a:latin typeface="TeXGyreAdventor"/>
              <a:cs typeface="TeXGyreAdventor"/>
            </a:endParaRPr>
          </a:p>
          <a:p>
            <a:pPr marL="1156335" lvl="2" indent="-229235">
              <a:lnSpc>
                <a:spcPct val="100000"/>
              </a:lnSpc>
              <a:spcBef>
                <a:spcPts val="735"/>
              </a:spcBef>
              <a:buClr>
                <a:srgbClr val="A42F0F"/>
              </a:buClr>
              <a:buFont typeface="Arial"/>
              <a:buChar char=""/>
              <a:tabLst>
                <a:tab pos="1156335" algn="l"/>
              </a:tabLst>
            </a:pPr>
            <a:r>
              <a:rPr sz="1200" spc="-20" dirty="0">
                <a:solidFill>
                  <a:srgbClr val="404040"/>
                </a:solidFill>
                <a:latin typeface="TeXGyreAdventor"/>
                <a:cs typeface="TeXGyreAdventor"/>
              </a:rPr>
              <a:t>X_t</a:t>
            </a:r>
            <a:r>
              <a:rPr sz="1200" spc="-2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TeXGyreAdventor"/>
                <a:cs typeface="TeXGyreAdventor"/>
              </a:rPr>
              <a:t>est</a:t>
            </a:r>
            <a:r>
              <a:rPr sz="120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10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200" spc="-6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15" dirty="0">
                <a:solidFill>
                  <a:srgbClr val="404040"/>
                </a:solidFill>
                <a:latin typeface="TeXGyreAdventor"/>
                <a:cs typeface="TeXGyreAdventor"/>
              </a:rPr>
              <a:t>matrix</a:t>
            </a:r>
            <a:r>
              <a:rPr sz="1200" spc="-9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200" spc="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eXGyreAdventor"/>
                <a:cs typeface="TeXGyreAdventor"/>
              </a:rPr>
              <a:t>independent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25" dirty="0">
                <a:solidFill>
                  <a:srgbClr val="404040"/>
                </a:solidFill>
                <a:latin typeface="TeXGyreAdventor"/>
                <a:cs typeface="TeXGyreAdventor"/>
              </a:rPr>
              <a:t>testing</a:t>
            </a:r>
            <a:r>
              <a:rPr sz="1200" spc="-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00">
              <a:latin typeface="TeXGyreAdventor"/>
              <a:cs typeface="TeXGyreAdventor"/>
            </a:endParaRPr>
          </a:p>
          <a:p>
            <a:pPr marL="1156335" lvl="2" indent="-229235">
              <a:lnSpc>
                <a:spcPct val="100000"/>
              </a:lnSpc>
              <a:spcBef>
                <a:spcPts val="740"/>
              </a:spcBef>
              <a:buClr>
                <a:srgbClr val="A42F0F"/>
              </a:buClr>
              <a:buFont typeface="Arial"/>
              <a:buChar char=""/>
              <a:tabLst>
                <a:tab pos="1156335" algn="l"/>
              </a:tabLst>
            </a:pPr>
            <a:r>
              <a:rPr sz="1200" spc="-15" dirty="0">
                <a:solidFill>
                  <a:srgbClr val="404040"/>
                </a:solidFill>
                <a:latin typeface="TeXGyreAdventor"/>
                <a:cs typeface="TeXGyreAdventor"/>
              </a:rPr>
              <a:t>y_t</a:t>
            </a:r>
            <a:r>
              <a:rPr sz="1200" spc="-2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eXGyreAdventor"/>
                <a:cs typeface="TeXGyreAdventor"/>
              </a:rPr>
              <a:t>rain</a:t>
            </a:r>
            <a:r>
              <a:rPr sz="1200" spc="-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10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200" spc="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array</a:t>
            </a:r>
            <a:r>
              <a:rPr sz="1200" spc="-8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200" spc="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eXGyreAdventor"/>
                <a:cs typeface="TeXGyreAdventor"/>
              </a:rPr>
              <a:t>dependent</a:t>
            </a:r>
            <a:r>
              <a:rPr sz="1200" spc="8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15" dirty="0">
                <a:solidFill>
                  <a:srgbClr val="404040"/>
                </a:solidFill>
                <a:latin typeface="TeXGyreAdventor"/>
                <a:cs typeface="TeXGyreAdventor"/>
              </a:rPr>
              <a:t>training</a:t>
            </a:r>
            <a:r>
              <a:rPr sz="1200" spc="-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00">
              <a:latin typeface="TeXGyreAdventor"/>
              <a:cs typeface="TeXGyreAdventor"/>
            </a:endParaRPr>
          </a:p>
          <a:p>
            <a:pPr marL="1156335" lvl="2" indent="-229235">
              <a:lnSpc>
                <a:spcPct val="100000"/>
              </a:lnSpc>
              <a:spcBef>
                <a:spcPts val="665"/>
              </a:spcBef>
              <a:buClr>
                <a:srgbClr val="A42F0F"/>
              </a:buClr>
              <a:buFont typeface="Arial"/>
              <a:buChar char=""/>
              <a:tabLst>
                <a:tab pos="1156335" algn="l"/>
              </a:tabLst>
            </a:pPr>
            <a:r>
              <a:rPr sz="1200" spc="-15" dirty="0">
                <a:solidFill>
                  <a:srgbClr val="404040"/>
                </a:solidFill>
                <a:latin typeface="TeXGyreAdventor"/>
                <a:cs typeface="TeXGyreAdventor"/>
              </a:rPr>
              <a:t>y_t</a:t>
            </a:r>
            <a:r>
              <a:rPr sz="1200" spc="-2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TeXGyreAdventor"/>
                <a:cs typeface="TeXGyreAdventor"/>
              </a:rPr>
              <a:t>est</a:t>
            </a:r>
            <a:r>
              <a:rPr sz="120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10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200" spc="-6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dirty="0">
                <a:solidFill>
                  <a:srgbClr val="404040"/>
                </a:solidFill>
                <a:latin typeface="TeXGyreAdventor"/>
                <a:cs typeface="TeXGyreAdventor"/>
              </a:rPr>
              <a:t>array</a:t>
            </a:r>
            <a:r>
              <a:rPr sz="120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200" spc="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eXGyreAdventor"/>
                <a:cs typeface="TeXGyreAdventor"/>
              </a:rPr>
              <a:t>dependent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25" dirty="0">
                <a:solidFill>
                  <a:srgbClr val="404040"/>
                </a:solidFill>
                <a:latin typeface="TeXGyreAdventor"/>
                <a:cs typeface="TeXGyreAdventor"/>
              </a:rPr>
              <a:t>testing</a:t>
            </a:r>
            <a:r>
              <a:rPr sz="1200" spc="-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685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400" spc="20" dirty="0">
                <a:solidFill>
                  <a:srgbClr val="404040"/>
                </a:solidFill>
                <a:latin typeface="TeXGyreAdventor"/>
                <a:cs typeface="TeXGyreAdventor"/>
              </a:rPr>
              <a:t>Feature</a:t>
            </a:r>
            <a:r>
              <a:rPr sz="1400" spc="-1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eXGyreAdventor"/>
                <a:cs typeface="TeXGyreAdventor"/>
              </a:rPr>
              <a:t>scaling</a:t>
            </a:r>
            <a:endParaRPr sz="1400">
              <a:latin typeface="TeXGyreAdventor"/>
              <a:cs typeface="TeXGyreAdventor"/>
            </a:endParaRPr>
          </a:p>
          <a:p>
            <a:pPr marL="1156335" lvl="2" indent="-229235">
              <a:lnSpc>
                <a:spcPct val="100000"/>
              </a:lnSpc>
              <a:spcBef>
                <a:spcPts val="700"/>
              </a:spcBef>
              <a:buClr>
                <a:srgbClr val="A42F0F"/>
              </a:buClr>
              <a:buFont typeface="Arial"/>
              <a:buChar char=""/>
              <a:tabLst>
                <a:tab pos="1156335" algn="l"/>
              </a:tabLst>
            </a:pPr>
            <a:r>
              <a:rPr sz="1200" spc="-10" dirty="0">
                <a:solidFill>
                  <a:srgbClr val="404040"/>
                </a:solidFill>
                <a:latin typeface="TeXGyreAdventor"/>
                <a:cs typeface="TeXGyreAdventor"/>
              </a:rPr>
              <a:t>sc </a:t>
            </a:r>
            <a:r>
              <a:rPr sz="1200" spc="1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00" spc="-5" dirty="0">
                <a:solidFill>
                  <a:srgbClr val="404040"/>
                </a:solidFill>
                <a:latin typeface="TeXGyreAdventor"/>
                <a:cs typeface="TeXGyreAdventor"/>
              </a:rPr>
              <a:t>St</a:t>
            </a:r>
            <a:r>
              <a:rPr sz="1200" spc="-2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andardScaler()</a:t>
            </a:r>
            <a:endParaRPr sz="1200">
              <a:latin typeface="TeXGyreAdventor"/>
              <a:cs typeface="TeXGyreAdventor"/>
            </a:endParaRPr>
          </a:p>
          <a:p>
            <a:pPr marL="1156335" lvl="2" indent="-229235">
              <a:lnSpc>
                <a:spcPct val="100000"/>
              </a:lnSpc>
              <a:spcBef>
                <a:spcPts val="735"/>
              </a:spcBef>
              <a:buClr>
                <a:srgbClr val="A42F0F"/>
              </a:buClr>
              <a:buFont typeface="Arial"/>
              <a:buChar char=""/>
              <a:tabLst>
                <a:tab pos="1156335" algn="l"/>
              </a:tabLst>
            </a:pPr>
            <a:r>
              <a:rPr sz="1200" spc="-10" dirty="0">
                <a:solidFill>
                  <a:srgbClr val="404040"/>
                </a:solidFill>
                <a:latin typeface="TeXGyreAdventor"/>
                <a:cs typeface="TeXGyreAdventor"/>
              </a:rPr>
              <a:t>fit</a:t>
            </a:r>
            <a:r>
              <a:rPr sz="1200" spc="-2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dirty="0">
                <a:solidFill>
                  <a:srgbClr val="404040"/>
                </a:solidFill>
                <a:latin typeface="TeXGyreAdventor"/>
                <a:cs typeface="TeXGyreAdventor"/>
              </a:rPr>
              <a:t>_t</a:t>
            </a:r>
            <a:r>
              <a:rPr sz="1200" spc="-2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eXGyreAdventor"/>
                <a:cs typeface="TeXGyreAdventor"/>
              </a:rPr>
              <a:t>ransform</a:t>
            </a:r>
            <a:r>
              <a:rPr sz="1200" spc="-1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eXGyreAdventor"/>
                <a:cs typeface="TeXGyreAdventor"/>
              </a:rPr>
              <a:t>X_t</a:t>
            </a:r>
            <a:r>
              <a:rPr sz="1200" spc="-2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eXGyreAdventor"/>
                <a:cs typeface="TeXGyreAdventor"/>
              </a:rPr>
              <a:t>rain</a:t>
            </a:r>
            <a:endParaRPr sz="1200">
              <a:latin typeface="TeXGyreAdventor"/>
              <a:cs typeface="TeXGyreAdventor"/>
            </a:endParaRPr>
          </a:p>
          <a:p>
            <a:pPr marL="1156335" lvl="2" indent="-229235">
              <a:lnSpc>
                <a:spcPct val="100000"/>
              </a:lnSpc>
              <a:spcBef>
                <a:spcPts val="740"/>
              </a:spcBef>
              <a:buClr>
                <a:srgbClr val="A42F0F"/>
              </a:buClr>
              <a:buFont typeface="Arial"/>
              <a:buChar char=""/>
              <a:tabLst>
                <a:tab pos="1156335" algn="l"/>
              </a:tabLst>
            </a:pPr>
            <a:r>
              <a:rPr sz="1200" spc="10" dirty="0">
                <a:solidFill>
                  <a:srgbClr val="404040"/>
                </a:solidFill>
                <a:latin typeface="TeXGyreAdventor"/>
                <a:cs typeface="TeXGyreAdventor"/>
              </a:rPr>
              <a:t>transform</a:t>
            </a:r>
            <a:r>
              <a:rPr sz="1200" spc="-1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eXGyreAdventor"/>
                <a:cs typeface="TeXGyreAdventor"/>
              </a:rPr>
              <a:t>X_t</a:t>
            </a:r>
            <a:r>
              <a:rPr sz="1200" spc="-2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eXGyreAdventor"/>
                <a:cs typeface="TeXGyreAdventor"/>
              </a:rPr>
              <a:t>est</a:t>
            </a:r>
            <a:endParaRPr sz="12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615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400" spc="5" dirty="0">
                <a:solidFill>
                  <a:srgbClr val="404040"/>
                </a:solidFill>
                <a:latin typeface="TeXGyreAdventor"/>
                <a:cs typeface="TeXGyreAdventor"/>
              </a:rPr>
              <a:t>Fitting </a:t>
            </a:r>
            <a:r>
              <a:rPr sz="1400" spc="-10" dirty="0">
                <a:solidFill>
                  <a:srgbClr val="404040"/>
                </a:solidFill>
                <a:latin typeface="TeXGyreAdventor"/>
                <a:cs typeface="TeXGyreAdventor"/>
              </a:rPr>
              <a:t>model </a:t>
            </a:r>
            <a:r>
              <a:rPr sz="1400" spc="30" dirty="0">
                <a:solidFill>
                  <a:srgbClr val="404040"/>
                </a:solidFill>
                <a:latin typeface="TeXGyreAdventor"/>
                <a:cs typeface="TeXGyreAdventor"/>
              </a:rPr>
              <a:t>to </a:t>
            </a:r>
            <a:r>
              <a:rPr sz="1400" spc="10" dirty="0">
                <a:solidFill>
                  <a:srgbClr val="404040"/>
                </a:solidFill>
                <a:latin typeface="TeXGyreAdventor"/>
                <a:cs typeface="TeXGyreAdventor"/>
              </a:rPr>
              <a:t>training</a:t>
            </a:r>
            <a:r>
              <a:rPr sz="1400" spc="-2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eXGyreAdventor"/>
                <a:cs typeface="TeXGyreAdventor"/>
              </a:rPr>
              <a:t>set</a:t>
            </a:r>
            <a:endParaRPr sz="1400">
              <a:latin typeface="TeXGyreAdventor"/>
              <a:cs typeface="TeXGyreAdventor"/>
            </a:endParaRPr>
          </a:p>
          <a:p>
            <a:pPr marL="1156335" lvl="2" indent="-229235">
              <a:lnSpc>
                <a:spcPct val="100000"/>
              </a:lnSpc>
              <a:spcBef>
                <a:spcPts val="770"/>
              </a:spcBef>
              <a:buClr>
                <a:srgbClr val="A42F0F"/>
              </a:buClr>
              <a:buFont typeface="Arial"/>
              <a:buChar char=""/>
              <a:tabLst>
                <a:tab pos="1156335" algn="l"/>
              </a:tabLst>
            </a:pPr>
            <a:r>
              <a:rPr sz="1200" spc="-15" dirty="0">
                <a:solidFill>
                  <a:srgbClr val="404040"/>
                </a:solidFill>
                <a:latin typeface="TeXGyreAdventor"/>
                <a:cs typeface="TeXGyreAdventor"/>
              </a:rPr>
              <a:t>classifier 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00" spc="-5" dirty="0">
                <a:solidFill>
                  <a:srgbClr val="404040"/>
                </a:solidFill>
                <a:latin typeface="TeXGyreAdventor"/>
                <a:cs typeface="TeXGyreAdventor"/>
              </a:rPr>
              <a:t>LogisticRegression()where random </a:t>
            </a:r>
            <a:r>
              <a:rPr sz="1200" spc="40" dirty="0">
                <a:solidFill>
                  <a:srgbClr val="404040"/>
                </a:solidFill>
                <a:latin typeface="TeXGyreAdventor"/>
                <a:cs typeface="TeXGyreAdventor"/>
              </a:rPr>
              <a:t>state </a:t>
            </a:r>
            <a:r>
              <a:rPr sz="1200" dirty="0">
                <a:solidFill>
                  <a:srgbClr val="404040"/>
                </a:solidFill>
                <a:latin typeface="TeXGyreAdventor"/>
                <a:cs typeface="TeXGyreAdventor"/>
              </a:rPr>
              <a:t>=</a:t>
            </a:r>
            <a:r>
              <a:rPr sz="1200" spc="-1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dirty="0">
                <a:solidFill>
                  <a:srgbClr val="404040"/>
                </a:solidFill>
                <a:latin typeface="TeXGyreAdventor"/>
                <a:cs typeface="TeXGyreAdventor"/>
              </a:rPr>
              <a:t>0</a:t>
            </a:r>
            <a:endParaRPr sz="1200">
              <a:latin typeface="TeXGyreAdventor"/>
              <a:cs typeface="TeXGyreAdventor"/>
            </a:endParaRPr>
          </a:p>
          <a:p>
            <a:pPr marL="1156335" lvl="2" indent="-229235">
              <a:lnSpc>
                <a:spcPct val="100000"/>
              </a:lnSpc>
              <a:spcBef>
                <a:spcPts val="665"/>
              </a:spcBef>
              <a:buClr>
                <a:srgbClr val="A42F0F"/>
              </a:buClr>
              <a:buFont typeface="Arial"/>
              <a:buChar char=""/>
              <a:tabLst>
                <a:tab pos="1156335" algn="l"/>
              </a:tabLst>
            </a:pPr>
            <a:r>
              <a:rPr sz="1200" spc="-10" dirty="0">
                <a:solidFill>
                  <a:srgbClr val="404040"/>
                </a:solidFill>
                <a:latin typeface="TeXGyreAdventor"/>
                <a:cs typeface="TeXGyreAdventor"/>
              </a:rPr>
              <a:t>fit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TeXGyreAdventor"/>
                <a:cs typeface="TeXGyreAdventor"/>
              </a:rPr>
              <a:t>model</a:t>
            </a:r>
            <a:endParaRPr sz="12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685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400" spc="-5" dirty="0">
                <a:solidFill>
                  <a:srgbClr val="404040"/>
                </a:solidFill>
                <a:latin typeface="TeXGyreAdventor"/>
                <a:cs typeface="TeXGyreAdventor"/>
              </a:rPr>
              <a:t>Predict</a:t>
            </a:r>
            <a:r>
              <a:rPr sz="1400" spc="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eXGyreAdventor"/>
                <a:cs typeface="TeXGyreAdventor"/>
              </a:rPr>
              <a:t>result</a:t>
            </a:r>
            <a:endParaRPr sz="1400">
              <a:latin typeface="TeXGyreAdventor"/>
              <a:cs typeface="TeXGyreAdventor"/>
            </a:endParaRPr>
          </a:p>
          <a:p>
            <a:pPr marL="1156335" lvl="2" indent="-229235">
              <a:lnSpc>
                <a:spcPct val="100000"/>
              </a:lnSpc>
              <a:spcBef>
                <a:spcPts val="700"/>
              </a:spcBef>
              <a:buClr>
                <a:srgbClr val="A42F0F"/>
              </a:buClr>
              <a:buFont typeface="Arial"/>
              <a:buChar char=""/>
              <a:tabLst>
                <a:tab pos="1156335" algn="l"/>
              </a:tabLst>
            </a:pPr>
            <a:r>
              <a:rPr sz="1200" spc="-10" dirty="0">
                <a:solidFill>
                  <a:srgbClr val="404040"/>
                </a:solidFill>
                <a:latin typeface="TeXGyreAdventor"/>
                <a:cs typeface="TeXGyreAdventor"/>
              </a:rPr>
              <a:t>y_pred </a:t>
            </a:r>
            <a:r>
              <a:rPr sz="1200" spc="1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00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200" spc="-2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00" spc="-10" dirty="0">
                <a:solidFill>
                  <a:srgbClr val="404040"/>
                </a:solidFill>
                <a:latin typeface="TeXGyreAdventor"/>
                <a:cs typeface="TeXGyreAdventor"/>
              </a:rPr>
              <a:t>predict </a:t>
            </a:r>
            <a:r>
              <a:rPr sz="1200" spc="-15" dirty="0">
                <a:solidFill>
                  <a:srgbClr val="404040"/>
                </a:solidFill>
                <a:latin typeface="TeXGyreAdventor"/>
                <a:cs typeface="TeXGyreAdventor"/>
              </a:rPr>
              <a:t>ed</a:t>
            </a:r>
            <a:r>
              <a:rPr sz="1200" spc="-2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00">
              <a:latin typeface="TeXGyreAdventor"/>
              <a:cs typeface="TeXGyreAdventor"/>
            </a:endParaRPr>
          </a:p>
          <a:p>
            <a:pPr marL="1156335" lvl="2" indent="-229235">
              <a:lnSpc>
                <a:spcPct val="100000"/>
              </a:lnSpc>
              <a:spcBef>
                <a:spcPts val="740"/>
              </a:spcBef>
              <a:buClr>
                <a:srgbClr val="A42F0F"/>
              </a:buClr>
              <a:buFont typeface="Arial"/>
              <a:buChar char=""/>
              <a:tabLst>
                <a:tab pos="1156335" algn="l"/>
              </a:tabLst>
            </a:pPr>
            <a:r>
              <a:rPr sz="1200" spc="-5" dirty="0">
                <a:solidFill>
                  <a:srgbClr val="404040"/>
                </a:solidFill>
                <a:latin typeface="TeXGyreAdventor"/>
                <a:cs typeface="TeXGyreAdventor"/>
              </a:rPr>
              <a:t>accuracy</a:t>
            </a:r>
            <a:r>
              <a:rPr sz="1200" dirty="0">
                <a:solidFill>
                  <a:srgbClr val="404040"/>
                </a:solidFill>
                <a:latin typeface="TeXGyreAdventor"/>
                <a:cs typeface="TeXGyreAdventor"/>
              </a:rPr>
              <a:t> &lt;-</a:t>
            </a:r>
            <a:r>
              <a:rPr sz="1200" spc="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dirty="0">
                <a:solidFill>
                  <a:srgbClr val="404040"/>
                </a:solidFill>
                <a:latin typeface="TeXGyreAdventor"/>
                <a:cs typeface="TeXGyreAdventor"/>
              </a:rPr>
              <a:t>calculated</a:t>
            </a:r>
            <a:r>
              <a:rPr sz="1200" spc="-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eXGyreAdventor"/>
                <a:cs typeface="TeXGyreAdventor"/>
              </a:rPr>
              <a:t>accuracy</a:t>
            </a:r>
            <a:r>
              <a:rPr sz="120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200" spc="40" dirty="0">
                <a:solidFill>
                  <a:srgbClr val="404040"/>
                </a:solidFill>
                <a:latin typeface="TeXGyreAdventor"/>
                <a:cs typeface="TeXGyreAdventor"/>
              </a:rPr>
              <a:t> the</a:t>
            </a:r>
            <a:r>
              <a:rPr sz="1200" spc="-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TeXGyreAdventor"/>
                <a:cs typeface="TeXGyreAdventor"/>
              </a:rPr>
              <a:t>model</a:t>
            </a:r>
            <a:r>
              <a:rPr sz="1200" spc="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eXGyreAdventor"/>
                <a:cs typeface="TeXGyreAdventor"/>
              </a:rPr>
              <a:t>from</a:t>
            </a:r>
            <a:r>
              <a:rPr sz="1200" spc="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15" dirty="0">
                <a:solidFill>
                  <a:srgbClr val="404040"/>
                </a:solidFill>
                <a:latin typeface="TeXGyreAdventor"/>
                <a:cs typeface="TeXGyreAdventor"/>
              </a:rPr>
              <a:t>test</a:t>
            </a:r>
            <a:r>
              <a:rPr sz="1200" spc="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r>
              <a:rPr sz="1200" spc="-1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eXGyreAdventor"/>
                <a:cs typeface="TeXGyreAdventor"/>
              </a:rPr>
              <a:t>predict</a:t>
            </a:r>
            <a:r>
              <a:rPr sz="1200" spc="-2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TeXGyreAdventor"/>
                <a:cs typeface="TeXGyreAdventor"/>
              </a:rPr>
              <a:t>ed</a:t>
            </a:r>
            <a:r>
              <a:rPr sz="1200" spc="-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00">
              <a:latin typeface="TeXGyreAdventor"/>
              <a:cs typeface="TeXGyreAdventor"/>
            </a:endParaRPr>
          </a:p>
          <a:p>
            <a:pPr marL="1156335" lvl="2" indent="-229235">
              <a:lnSpc>
                <a:spcPct val="100000"/>
              </a:lnSpc>
              <a:spcBef>
                <a:spcPts val="735"/>
              </a:spcBef>
              <a:buClr>
                <a:srgbClr val="A42F0F"/>
              </a:buClr>
              <a:buFont typeface="Arial"/>
              <a:buChar char=""/>
              <a:tabLst>
                <a:tab pos="1156335" algn="l"/>
              </a:tabLst>
            </a:pPr>
            <a:r>
              <a:rPr sz="1200" spc="-15" dirty="0">
                <a:solidFill>
                  <a:srgbClr val="404040"/>
                </a:solidFill>
                <a:latin typeface="TeXGyreAdventor"/>
                <a:cs typeface="TeXGyreAdventor"/>
              </a:rPr>
              <a:t>cm</a:t>
            </a:r>
            <a:r>
              <a:rPr sz="1200" spc="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200" spc="-5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TeXGyreAdventor"/>
                <a:cs typeface="TeXGyreAdventor"/>
              </a:rPr>
              <a:t>confusion</a:t>
            </a:r>
            <a:r>
              <a:rPr sz="1200" spc="1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15" dirty="0">
                <a:solidFill>
                  <a:srgbClr val="404040"/>
                </a:solidFill>
                <a:latin typeface="TeXGyreAdventor"/>
                <a:cs typeface="TeXGyreAdventor"/>
              </a:rPr>
              <a:t>matrix</a:t>
            </a:r>
            <a:r>
              <a:rPr sz="1200" spc="-9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200" spc="-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15" dirty="0">
                <a:solidFill>
                  <a:srgbClr val="404040"/>
                </a:solidFill>
                <a:latin typeface="TeXGyreAdventor"/>
                <a:cs typeface="TeXGyreAdventor"/>
              </a:rPr>
              <a:t>test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 values</a:t>
            </a:r>
            <a:r>
              <a:rPr sz="1200" spc="-1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eXGyreAdventor"/>
                <a:cs typeface="TeXGyreAdventor"/>
              </a:rPr>
              <a:t>predict</a:t>
            </a:r>
            <a:r>
              <a:rPr sz="1200" spc="-2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eXGyreAdventor"/>
                <a:cs typeface="TeXGyreAdventor"/>
              </a:rPr>
              <a:t>ed</a:t>
            </a:r>
            <a:r>
              <a:rPr sz="1200" spc="-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1166" y="486092"/>
            <a:ext cx="293560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5600" algn="l"/>
              </a:tabLst>
            </a:pPr>
            <a:r>
              <a:rPr sz="1700" spc="35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700" b="1" spc="5" dirty="0">
                <a:latin typeface="Gothic Uralic"/>
                <a:cs typeface="Gothic Uralic"/>
              </a:rPr>
              <a:t>Support </a:t>
            </a:r>
            <a:r>
              <a:rPr sz="1700" b="1" spc="20" dirty="0">
                <a:latin typeface="Gothic Uralic"/>
                <a:cs typeface="Gothic Uralic"/>
              </a:rPr>
              <a:t>Vector</a:t>
            </a:r>
            <a:r>
              <a:rPr sz="1700" b="1" spc="-285" dirty="0">
                <a:latin typeface="Gothic Uralic"/>
                <a:cs typeface="Gothic Uralic"/>
              </a:rPr>
              <a:t> </a:t>
            </a:r>
            <a:r>
              <a:rPr sz="1700" b="1" spc="25" dirty="0">
                <a:latin typeface="Gothic Uralic"/>
                <a:cs typeface="Gothic Uralic"/>
              </a:rPr>
              <a:t>Machine</a:t>
            </a:r>
            <a:endParaRPr sz="17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1166" y="753300"/>
            <a:ext cx="8050530" cy="56680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70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00" spc="10" dirty="0">
                <a:solidFill>
                  <a:srgbClr val="404040"/>
                </a:solidFill>
                <a:latin typeface="TeXGyreAdventor"/>
                <a:cs typeface="TeXGyreAdventor"/>
              </a:rPr>
              <a:t>dataset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500" spc="-1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read.csv</a:t>
            </a:r>
            <a:endParaRPr sz="1500">
              <a:latin typeface="TeXGyreAdventor"/>
              <a:cs typeface="TeXGyreAdventor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X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dependent</a:t>
            </a:r>
            <a:r>
              <a:rPr sz="1500" spc="-1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25" dirty="0">
                <a:solidFill>
                  <a:srgbClr val="404040"/>
                </a:solidFill>
                <a:latin typeface="TeXGyreAdventor"/>
                <a:cs typeface="TeXGyreAdventor"/>
              </a:rPr>
              <a:t>variable</a:t>
            </a:r>
            <a:endParaRPr sz="1500">
              <a:latin typeface="TeXGyreAdventor"/>
              <a:cs typeface="TeXGyreAdventor"/>
            </a:endParaRPr>
          </a:p>
          <a:p>
            <a:pPr marL="756285" indent="-286385">
              <a:lnSpc>
                <a:spcPct val="100000"/>
              </a:lnSpc>
              <a:spcBef>
                <a:spcPts val="68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y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independent </a:t>
            </a:r>
            <a:r>
              <a:rPr sz="1500" spc="25" dirty="0">
                <a:solidFill>
                  <a:srgbClr val="404040"/>
                </a:solidFill>
                <a:latin typeface="TeXGyreAdventor"/>
                <a:cs typeface="TeXGyreAdventor"/>
              </a:rPr>
              <a:t>variable</a:t>
            </a:r>
            <a:endParaRPr sz="1500">
              <a:latin typeface="TeXGyreAdventor"/>
              <a:cs typeface="TeXGyreAdventor"/>
            </a:endParaRPr>
          </a:p>
          <a:p>
            <a:pPr marL="756285" indent="-286385">
              <a:lnSpc>
                <a:spcPct val="100000"/>
              </a:lnSpc>
              <a:spcBef>
                <a:spcPts val="605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Splitting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TeXGyreAdventor"/>
                <a:cs typeface="TeXGyreAdventor"/>
              </a:rPr>
              <a:t>Datsdet</a:t>
            </a:r>
            <a:endParaRPr sz="1500">
              <a:latin typeface="TeXGyreAdventor"/>
              <a:cs typeface="TeXGyreAdventor"/>
            </a:endParaRPr>
          </a:p>
          <a:p>
            <a:pPr marL="1156335" lvl="1" indent="-229870">
              <a:lnSpc>
                <a:spcPct val="100000"/>
              </a:lnSpc>
              <a:spcBef>
                <a:spcPts val="775"/>
              </a:spcBef>
              <a:buClr>
                <a:srgbClr val="A42F0F"/>
              </a:buClr>
              <a:buFont typeface="Arial"/>
              <a:buChar char=""/>
              <a:tabLst>
                <a:tab pos="1156970" algn="l"/>
              </a:tabLst>
            </a:pP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X_train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matrix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independent training</a:t>
            </a:r>
            <a:r>
              <a:rPr sz="1250" spc="8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1156335" lvl="1" indent="-229870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1156970" algn="l"/>
              </a:tabLst>
            </a:pP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X_test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matrix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independent 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testing</a:t>
            </a:r>
            <a:r>
              <a:rPr sz="1250" spc="-10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1156335" lvl="1" indent="-229870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1156970" algn="l"/>
              </a:tabLst>
            </a:pP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y_train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dependent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training</a:t>
            </a:r>
            <a:r>
              <a:rPr sz="1250" spc="3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1156335" lvl="1" indent="-229870">
              <a:lnSpc>
                <a:spcPct val="100000"/>
              </a:lnSpc>
              <a:spcBef>
                <a:spcPts val="750"/>
              </a:spcBef>
              <a:buClr>
                <a:srgbClr val="A42F0F"/>
              </a:buClr>
              <a:buFont typeface="Arial"/>
              <a:buChar char=""/>
              <a:tabLst>
                <a:tab pos="1156970" algn="l"/>
              </a:tabLst>
            </a:pP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y_test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dependent 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testing</a:t>
            </a:r>
            <a:r>
              <a:rPr sz="1250" spc="204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756285" indent="-286385">
              <a:lnSpc>
                <a:spcPct val="100000"/>
              </a:lnSpc>
              <a:spcBef>
                <a:spcPts val="655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Feature</a:t>
            </a:r>
            <a:r>
              <a:rPr sz="1500" spc="-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scaling</a:t>
            </a:r>
            <a:endParaRPr sz="1500">
              <a:latin typeface="TeXGyreAdventor"/>
              <a:cs typeface="TeXGyreAdventor"/>
            </a:endParaRPr>
          </a:p>
          <a:p>
            <a:pPr marL="1156335" lvl="1" indent="-229870">
              <a:lnSpc>
                <a:spcPct val="100000"/>
              </a:lnSpc>
              <a:spcBef>
                <a:spcPts val="705"/>
              </a:spcBef>
              <a:buClr>
                <a:srgbClr val="A42F0F"/>
              </a:buClr>
              <a:buFont typeface="Arial"/>
              <a:buChar char=""/>
              <a:tabLst>
                <a:tab pos="1156970" algn="l"/>
              </a:tabLst>
            </a:pP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sc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250" spc="5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StandardScaler()</a:t>
            </a:r>
            <a:endParaRPr sz="1250">
              <a:latin typeface="TeXGyreAdventor"/>
              <a:cs typeface="TeXGyreAdventor"/>
            </a:endParaRPr>
          </a:p>
          <a:p>
            <a:pPr marL="1156335" lvl="1" indent="-229870">
              <a:lnSpc>
                <a:spcPct val="100000"/>
              </a:lnSpc>
              <a:spcBef>
                <a:spcPts val="750"/>
              </a:spcBef>
              <a:buClr>
                <a:srgbClr val="A42F0F"/>
              </a:buClr>
              <a:buFont typeface="Arial"/>
              <a:buChar char=""/>
              <a:tabLst>
                <a:tab pos="1156970" algn="l"/>
              </a:tabLst>
            </a:pP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fit_transform</a:t>
            </a:r>
            <a:r>
              <a:rPr sz="1250" spc="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X_train</a:t>
            </a:r>
            <a:endParaRPr sz="1250">
              <a:latin typeface="TeXGyreAdventor"/>
              <a:cs typeface="TeXGyreAdventor"/>
            </a:endParaRPr>
          </a:p>
          <a:p>
            <a:pPr marL="1156335" lvl="1" indent="-229870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1156970" algn="l"/>
              </a:tabLst>
            </a:pP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transform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 X_test</a:t>
            </a:r>
            <a:endParaRPr sz="1250">
              <a:latin typeface="TeXGyreAdventor"/>
              <a:cs typeface="TeXGyreAdventor"/>
            </a:endParaRPr>
          </a:p>
          <a:p>
            <a:pPr marL="756285" indent="-286385">
              <a:lnSpc>
                <a:spcPct val="100000"/>
              </a:lnSpc>
              <a:spcBef>
                <a:spcPts val="65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00" spc="-20" dirty="0">
                <a:solidFill>
                  <a:srgbClr val="404040"/>
                </a:solidFill>
                <a:latin typeface="TeXGyreAdventor"/>
                <a:cs typeface="TeXGyreAdventor"/>
              </a:rPr>
              <a:t>Fitting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model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to </a:t>
            </a:r>
            <a:r>
              <a:rPr sz="1500" spc="-25" dirty="0">
                <a:solidFill>
                  <a:srgbClr val="404040"/>
                </a:solidFill>
                <a:latin typeface="TeXGyreAdventor"/>
                <a:cs typeface="TeXGyreAdventor"/>
              </a:rPr>
              <a:t>training</a:t>
            </a:r>
            <a:r>
              <a:rPr sz="1500" spc="204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set</a:t>
            </a:r>
            <a:endParaRPr sz="1500">
              <a:latin typeface="TeXGyreAdventor"/>
              <a:cs typeface="TeXGyreAdventor"/>
            </a:endParaRPr>
          </a:p>
          <a:p>
            <a:pPr marL="1156335" lvl="1" indent="-22987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Arial"/>
              <a:buChar char=""/>
              <a:tabLst>
                <a:tab pos="1156970" algn="l"/>
              </a:tabLst>
            </a:pP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classifier &lt;- 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SVC()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where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kernel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=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linear,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random </a:t>
            </a:r>
            <a:r>
              <a:rPr sz="1250" spc="55" dirty="0">
                <a:solidFill>
                  <a:srgbClr val="404040"/>
                </a:solidFill>
                <a:latin typeface="TeXGyreAdventor"/>
                <a:cs typeface="TeXGyreAdventor"/>
              </a:rPr>
              <a:t>state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=</a:t>
            </a:r>
            <a:r>
              <a:rPr sz="1250" spc="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0</a:t>
            </a:r>
            <a:endParaRPr sz="1250">
              <a:latin typeface="TeXGyreAdventor"/>
              <a:cs typeface="TeXGyreAdventor"/>
            </a:endParaRPr>
          </a:p>
          <a:p>
            <a:pPr marL="1156335" lvl="1" indent="-229870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1156970" algn="l"/>
              </a:tabLst>
            </a:pPr>
            <a:r>
              <a:rPr sz="1250" spc="-15" dirty="0">
                <a:solidFill>
                  <a:srgbClr val="404040"/>
                </a:solidFill>
                <a:latin typeface="TeXGyreAdventor"/>
                <a:cs typeface="TeXGyreAdventor"/>
              </a:rPr>
              <a:t>fit</a:t>
            </a:r>
            <a:r>
              <a:rPr sz="1250" spc="1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model</a:t>
            </a:r>
            <a:endParaRPr sz="1250">
              <a:latin typeface="TeXGyreAdventor"/>
              <a:cs typeface="TeXGyreAdventor"/>
            </a:endParaRPr>
          </a:p>
          <a:p>
            <a:pPr marL="756285" indent="-286385">
              <a:lnSpc>
                <a:spcPct val="100000"/>
              </a:lnSpc>
              <a:spcBef>
                <a:spcPts val="65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Predict</a:t>
            </a:r>
            <a:r>
              <a:rPr sz="1500" spc="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TeXGyreAdventor"/>
                <a:cs typeface="TeXGyreAdventor"/>
              </a:rPr>
              <a:t>result</a:t>
            </a:r>
            <a:endParaRPr sz="1500">
              <a:latin typeface="TeXGyreAdventor"/>
              <a:cs typeface="TeXGyreAdventor"/>
            </a:endParaRPr>
          </a:p>
          <a:p>
            <a:pPr marL="1156335" lvl="1" indent="-229870">
              <a:lnSpc>
                <a:spcPct val="100000"/>
              </a:lnSpc>
              <a:spcBef>
                <a:spcPts val="705"/>
              </a:spcBef>
              <a:buClr>
                <a:srgbClr val="A42F0F"/>
              </a:buClr>
              <a:buFont typeface="Arial"/>
              <a:buChar char=""/>
              <a:tabLst>
                <a:tab pos="1156970" algn="l"/>
              </a:tabLst>
            </a:pP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y_pred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predicted</a:t>
            </a:r>
            <a:r>
              <a:rPr sz="1250" spc="-6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1156335" lvl="1" indent="-229870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1156970" algn="l"/>
              </a:tabLst>
            </a:pP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accuracy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calculated accuracy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model from </a:t>
            </a:r>
            <a:r>
              <a:rPr sz="1250" spc="35" dirty="0">
                <a:solidFill>
                  <a:srgbClr val="404040"/>
                </a:solidFill>
                <a:latin typeface="TeXGyreAdventor"/>
                <a:cs typeface="TeXGyreAdventor"/>
              </a:rPr>
              <a:t>test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predicted</a:t>
            </a:r>
            <a:r>
              <a:rPr sz="1250" spc="1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-10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5600" algn="l"/>
              </a:tabLst>
            </a:pPr>
            <a:r>
              <a:rPr sz="1700" spc="35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700" spc="20" dirty="0">
                <a:solidFill>
                  <a:srgbClr val="404040"/>
                </a:solidFill>
                <a:latin typeface="TeXGyreAdventor"/>
                <a:cs typeface="TeXGyreAdventor"/>
              </a:rPr>
              <a:t>cm</a:t>
            </a:r>
            <a:r>
              <a:rPr sz="1700" spc="-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700" spc="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eXGyreAdventor"/>
                <a:cs typeface="TeXGyreAdventor"/>
              </a:rPr>
              <a:t>confusion</a:t>
            </a:r>
            <a:r>
              <a:rPr sz="1700" spc="-1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TeXGyreAdventor"/>
                <a:cs typeface="TeXGyreAdventor"/>
              </a:rPr>
              <a:t>matrix</a:t>
            </a:r>
            <a:r>
              <a:rPr sz="1700" spc="-18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700" spc="-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eXGyreAdventor"/>
                <a:cs typeface="TeXGyreAdventor"/>
              </a:rPr>
              <a:t>test</a:t>
            </a:r>
            <a:r>
              <a:rPr sz="1700" spc="-8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700" spc="3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r>
              <a:rPr sz="1700" spc="-1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eXGyreAdventor"/>
                <a:cs typeface="TeXGyreAdventor"/>
              </a:rPr>
              <a:t>and</a:t>
            </a:r>
            <a:r>
              <a:rPr sz="1700" spc="-16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eXGyreAdventor"/>
                <a:cs typeface="TeXGyreAdventor"/>
              </a:rPr>
              <a:t>predicted</a:t>
            </a:r>
            <a:r>
              <a:rPr sz="1700" spc="-15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7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719" y="433641"/>
            <a:ext cx="177800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700" spc="35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700" b="1" spc="25" dirty="0">
                <a:latin typeface="Gothic Uralic"/>
                <a:cs typeface="Gothic Uralic"/>
              </a:rPr>
              <a:t>Decision</a:t>
            </a:r>
            <a:r>
              <a:rPr sz="1700" b="1" spc="-215" dirty="0">
                <a:latin typeface="Gothic Uralic"/>
                <a:cs typeface="Gothic Uralic"/>
              </a:rPr>
              <a:t> </a:t>
            </a:r>
            <a:r>
              <a:rPr sz="1700" b="1" spc="15" dirty="0">
                <a:latin typeface="Gothic Uralic"/>
                <a:cs typeface="Gothic Uralic"/>
              </a:rPr>
              <a:t>Tree</a:t>
            </a:r>
            <a:endParaRPr sz="17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54300" y="700023"/>
            <a:ext cx="7592695" cy="56197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05"/>
              </a:spcBef>
              <a:buClr>
                <a:srgbClr val="A42F0F"/>
              </a:buClr>
              <a:buFont typeface="Arial"/>
              <a:buChar char=""/>
              <a:tabLst>
                <a:tab pos="298450" algn="l"/>
              </a:tabLst>
            </a:pPr>
            <a:r>
              <a:rPr sz="1500" spc="10" dirty="0">
                <a:solidFill>
                  <a:srgbClr val="404040"/>
                </a:solidFill>
                <a:latin typeface="TeXGyreAdventor"/>
                <a:cs typeface="TeXGyreAdventor"/>
              </a:rPr>
              <a:t>dataset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500" spc="-1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read.csv</a:t>
            </a:r>
            <a:endParaRPr sz="150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605"/>
              </a:spcBef>
              <a:buClr>
                <a:srgbClr val="A42F0F"/>
              </a:buClr>
              <a:buFont typeface="Arial"/>
              <a:buChar char=""/>
              <a:tabLst>
                <a:tab pos="298450" algn="l"/>
              </a:tabLst>
            </a:pP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X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dependent</a:t>
            </a:r>
            <a:r>
              <a:rPr sz="1500" spc="-9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25" dirty="0">
                <a:solidFill>
                  <a:srgbClr val="404040"/>
                </a:solidFill>
                <a:latin typeface="TeXGyreAdventor"/>
                <a:cs typeface="TeXGyreAdventor"/>
              </a:rPr>
              <a:t>variable</a:t>
            </a:r>
            <a:endParaRPr sz="150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680"/>
              </a:spcBef>
              <a:buClr>
                <a:srgbClr val="A42F0F"/>
              </a:buClr>
              <a:buFont typeface="Arial"/>
              <a:buChar char=""/>
              <a:tabLst>
                <a:tab pos="298450" algn="l"/>
              </a:tabLst>
            </a:pP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y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of independent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25" dirty="0">
                <a:solidFill>
                  <a:srgbClr val="404040"/>
                </a:solidFill>
                <a:latin typeface="TeXGyreAdventor"/>
                <a:cs typeface="TeXGyreAdventor"/>
              </a:rPr>
              <a:t>variable</a:t>
            </a:r>
            <a:endParaRPr sz="150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Clr>
                <a:srgbClr val="A42F0F"/>
              </a:buClr>
              <a:buFont typeface="Arial"/>
              <a:buChar char=""/>
              <a:tabLst>
                <a:tab pos="298450" algn="l"/>
              </a:tabLst>
            </a:pP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Splitting</a:t>
            </a:r>
            <a:r>
              <a:rPr sz="1500" spc="-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TeXGyreAdventor"/>
                <a:cs typeface="TeXGyreAdventor"/>
              </a:rPr>
              <a:t>Datsdet</a:t>
            </a:r>
            <a:endParaRPr sz="150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X_train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matrix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independent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training</a:t>
            </a:r>
            <a:r>
              <a:rPr sz="1250" spc="8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X_test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matrix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independent 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testing</a:t>
            </a:r>
            <a:r>
              <a:rPr sz="1250" spc="-1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750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y_train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dependent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training</a:t>
            </a:r>
            <a:r>
              <a:rPr sz="1250" spc="3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y_test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dependent 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testing</a:t>
            </a:r>
            <a:r>
              <a:rPr sz="1250" spc="-2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655"/>
              </a:spcBef>
              <a:buClr>
                <a:srgbClr val="A42F0F"/>
              </a:buClr>
              <a:buFont typeface="Arial"/>
              <a:buChar char=""/>
              <a:tabLst>
                <a:tab pos="298450" algn="l"/>
              </a:tabLst>
            </a:pP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Feature</a:t>
            </a:r>
            <a:r>
              <a:rPr sz="1500" spc="-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scaling</a:t>
            </a:r>
            <a:endParaRPr sz="150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700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sc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250" spc="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StandardScaler()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fit_transform X_train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750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transform</a:t>
            </a: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X_test</a:t>
            </a:r>
            <a:endParaRPr sz="125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655"/>
              </a:spcBef>
              <a:buClr>
                <a:srgbClr val="A42F0F"/>
              </a:buClr>
              <a:buFont typeface="Arial"/>
              <a:buChar char=""/>
              <a:tabLst>
                <a:tab pos="298450" algn="l"/>
              </a:tabLst>
            </a:pPr>
            <a:r>
              <a:rPr sz="1500" spc="-20" dirty="0">
                <a:solidFill>
                  <a:srgbClr val="404040"/>
                </a:solidFill>
                <a:latin typeface="TeXGyreAdventor"/>
                <a:cs typeface="TeXGyreAdventor"/>
              </a:rPr>
              <a:t>Fitting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model to </a:t>
            </a:r>
            <a:r>
              <a:rPr sz="1500" spc="-20" dirty="0">
                <a:solidFill>
                  <a:srgbClr val="404040"/>
                </a:solidFill>
                <a:latin typeface="TeXGyreAdventor"/>
                <a:cs typeface="TeXGyreAdventor"/>
              </a:rPr>
              <a:t>training</a:t>
            </a:r>
            <a:r>
              <a:rPr sz="1500" spc="2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set</a:t>
            </a:r>
            <a:endParaRPr sz="150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classifier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DecisionTreeClassifier()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where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criterion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=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entropy,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random </a:t>
            </a:r>
            <a:r>
              <a:rPr sz="1250" spc="55" dirty="0">
                <a:solidFill>
                  <a:srgbClr val="404040"/>
                </a:solidFill>
                <a:latin typeface="TeXGyreAdventor"/>
                <a:cs typeface="TeXGyreAdventor"/>
              </a:rPr>
              <a:t>state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=</a:t>
            </a:r>
            <a:r>
              <a:rPr sz="1250" spc="-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0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750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-15" dirty="0">
                <a:solidFill>
                  <a:srgbClr val="404040"/>
                </a:solidFill>
                <a:latin typeface="TeXGyreAdventor"/>
                <a:cs typeface="TeXGyreAdventor"/>
              </a:rPr>
              <a:t>fit</a:t>
            </a:r>
            <a:r>
              <a:rPr sz="1250" spc="114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model</a:t>
            </a:r>
            <a:endParaRPr sz="125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655"/>
              </a:spcBef>
              <a:buClr>
                <a:srgbClr val="A42F0F"/>
              </a:buClr>
              <a:buFont typeface="Arial"/>
              <a:buChar char=""/>
              <a:tabLst>
                <a:tab pos="298450" algn="l"/>
              </a:tabLst>
            </a:pP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Predict</a:t>
            </a:r>
            <a:r>
              <a:rPr sz="1500" spc="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TeXGyreAdventor"/>
                <a:cs typeface="TeXGyreAdventor"/>
              </a:rPr>
              <a:t>result</a:t>
            </a:r>
            <a:endParaRPr sz="150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705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y_pred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predicted</a:t>
            </a:r>
            <a:r>
              <a:rPr sz="1250" spc="2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750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accuracy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calculated accuracy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model from </a:t>
            </a:r>
            <a:r>
              <a:rPr sz="1250" spc="35" dirty="0">
                <a:solidFill>
                  <a:srgbClr val="404040"/>
                </a:solidFill>
                <a:latin typeface="TeXGyreAdventor"/>
                <a:cs typeface="TeXGyreAdventor"/>
              </a:rPr>
              <a:t>test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predicted</a:t>
            </a:r>
            <a:r>
              <a:rPr sz="1250" spc="1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-10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cm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confusion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matrix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35" dirty="0">
                <a:solidFill>
                  <a:srgbClr val="404040"/>
                </a:solidFill>
                <a:latin typeface="TeXGyreAdventor"/>
                <a:cs typeface="TeXGyreAdventor"/>
              </a:rPr>
              <a:t>test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predicted</a:t>
            </a:r>
            <a:r>
              <a:rPr sz="1250" spc="-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9620" y="243522"/>
            <a:ext cx="1932939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5600" algn="l"/>
              </a:tabLst>
            </a:pPr>
            <a:r>
              <a:rPr sz="1700" spc="35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700" b="1" spc="10" dirty="0">
                <a:latin typeface="Gothic Uralic"/>
                <a:cs typeface="Gothic Uralic"/>
              </a:rPr>
              <a:t>Random</a:t>
            </a:r>
            <a:r>
              <a:rPr sz="1700" b="1" spc="-120" dirty="0">
                <a:latin typeface="Gothic Uralic"/>
                <a:cs typeface="Gothic Uralic"/>
              </a:rPr>
              <a:t> </a:t>
            </a:r>
            <a:r>
              <a:rPr sz="1700" b="1" spc="10" dirty="0">
                <a:latin typeface="Gothic Uralic"/>
                <a:cs typeface="Gothic Uralic"/>
              </a:rPr>
              <a:t>Forest</a:t>
            </a:r>
            <a:endParaRPr sz="17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7454" y="510476"/>
            <a:ext cx="8332470" cy="60293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25"/>
              </a:spcBef>
              <a:buClr>
                <a:srgbClr val="A42F0F"/>
              </a:buClr>
              <a:buFont typeface="Arial"/>
              <a:buChar char=""/>
              <a:tabLst>
                <a:tab pos="298450" algn="l"/>
              </a:tabLst>
            </a:pPr>
            <a:r>
              <a:rPr sz="1500" spc="10" dirty="0">
                <a:solidFill>
                  <a:srgbClr val="404040"/>
                </a:solidFill>
                <a:latin typeface="TeXGyreAdventor"/>
                <a:cs typeface="TeXGyreAdventor"/>
              </a:rPr>
              <a:t>dataset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500" spc="-1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read.csv</a:t>
            </a:r>
            <a:endParaRPr sz="150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830"/>
              </a:spcBef>
              <a:buClr>
                <a:srgbClr val="A42F0F"/>
              </a:buClr>
              <a:buFont typeface="Arial"/>
              <a:buChar char=""/>
              <a:tabLst>
                <a:tab pos="298450" algn="l"/>
              </a:tabLst>
            </a:pP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X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dependent</a:t>
            </a:r>
            <a:r>
              <a:rPr sz="1500" spc="-10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25" dirty="0">
                <a:solidFill>
                  <a:srgbClr val="404040"/>
                </a:solidFill>
                <a:latin typeface="TeXGyreAdventor"/>
                <a:cs typeface="TeXGyreAdventor"/>
              </a:rPr>
              <a:t>variable</a:t>
            </a:r>
            <a:endParaRPr sz="150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830"/>
              </a:spcBef>
              <a:buClr>
                <a:srgbClr val="A42F0F"/>
              </a:buClr>
              <a:buFont typeface="Arial"/>
              <a:buChar char=""/>
              <a:tabLst>
                <a:tab pos="298450" algn="l"/>
              </a:tabLst>
            </a:pP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y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of independent </a:t>
            </a:r>
            <a:r>
              <a:rPr sz="1500" spc="25" dirty="0">
                <a:solidFill>
                  <a:srgbClr val="404040"/>
                </a:solidFill>
                <a:latin typeface="TeXGyreAdventor"/>
                <a:cs typeface="TeXGyreAdventor"/>
              </a:rPr>
              <a:t>variable</a:t>
            </a:r>
            <a:endParaRPr sz="150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830"/>
              </a:spcBef>
              <a:buClr>
                <a:srgbClr val="A42F0F"/>
              </a:buClr>
              <a:buFont typeface="Arial"/>
              <a:buChar char=""/>
              <a:tabLst>
                <a:tab pos="298450" algn="l"/>
              </a:tabLst>
            </a:pP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Splitting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TeXGyreAdventor"/>
                <a:cs typeface="TeXGyreAdventor"/>
              </a:rPr>
              <a:t>Datsdet</a:t>
            </a:r>
            <a:endParaRPr sz="150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850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X_train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matrix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independent training</a:t>
            </a:r>
            <a:r>
              <a:rPr sz="1250" spc="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905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X_test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matrix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independent 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testing</a:t>
            </a:r>
            <a:r>
              <a:rPr sz="1250" spc="-10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980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y_train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dependent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training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900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y_test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dependent 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testing</a:t>
            </a:r>
            <a:r>
              <a:rPr sz="1250" spc="-204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Clr>
                <a:srgbClr val="A42F0F"/>
              </a:buClr>
              <a:buFont typeface="Arial"/>
              <a:buChar char=""/>
              <a:tabLst>
                <a:tab pos="298450" algn="l"/>
              </a:tabLst>
            </a:pP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Feature</a:t>
            </a:r>
            <a:r>
              <a:rPr sz="1500" spc="-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scaling</a:t>
            </a:r>
            <a:endParaRPr sz="150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930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sc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</a:t>
            </a:r>
            <a:r>
              <a:rPr sz="1250" spc="5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StandardScaler()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900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fit_transform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X_train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905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transform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X_test</a:t>
            </a:r>
            <a:endParaRPr sz="125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Clr>
                <a:srgbClr val="A42F0F"/>
              </a:buClr>
              <a:buFont typeface="Arial"/>
              <a:buChar char=""/>
              <a:tabLst>
                <a:tab pos="298450" algn="l"/>
              </a:tabLst>
            </a:pPr>
            <a:r>
              <a:rPr sz="1500" spc="-20" dirty="0">
                <a:solidFill>
                  <a:srgbClr val="404040"/>
                </a:solidFill>
                <a:latin typeface="TeXGyreAdventor"/>
                <a:cs typeface="TeXGyreAdventor"/>
              </a:rPr>
              <a:t>Fitting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model to </a:t>
            </a:r>
            <a:r>
              <a:rPr sz="1500" spc="-20" dirty="0">
                <a:solidFill>
                  <a:srgbClr val="404040"/>
                </a:solidFill>
                <a:latin typeface="TeXGyreAdventor"/>
                <a:cs typeface="TeXGyreAdventor"/>
              </a:rPr>
              <a:t>training</a:t>
            </a:r>
            <a:r>
              <a:rPr sz="1500" spc="20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set</a:t>
            </a:r>
            <a:endParaRPr sz="150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925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classifier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RandonForestClassifier()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where  </a:t>
            </a: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estimators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= </a:t>
            </a:r>
            <a:r>
              <a:rPr sz="1250" spc="-15" dirty="0">
                <a:solidFill>
                  <a:srgbClr val="404040"/>
                </a:solidFill>
                <a:latin typeface="TeXGyreAdventor"/>
                <a:cs typeface="TeXGyreAdventor"/>
              </a:rPr>
              <a:t>10,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criterion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=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entropy, 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random_state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= </a:t>
            </a:r>
            <a:r>
              <a:rPr sz="1250" spc="1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-120" dirty="0">
                <a:solidFill>
                  <a:srgbClr val="404040"/>
                </a:solidFill>
                <a:latin typeface="TeXGyreAdventor"/>
                <a:cs typeface="TeXGyreAdventor"/>
              </a:rPr>
              <a:t>0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905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-15" dirty="0">
                <a:solidFill>
                  <a:srgbClr val="404040"/>
                </a:solidFill>
                <a:latin typeface="TeXGyreAdventor"/>
                <a:cs typeface="TeXGyreAdventor"/>
              </a:rPr>
              <a:t>fit</a:t>
            </a:r>
            <a:r>
              <a:rPr sz="1250" spc="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model</a:t>
            </a:r>
            <a:endParaRPr sz="1250">
              <a:latin typeface="TeXGyreAdventor"/>
              <a:cs typeface="TeXGyreAdventor"/>
            </a:endParaRP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Clr>
                <a:srgbClr val="A42F0F"/>
              </a:buClr>
              <a:buFont typeface="Arial"/>
              <a:buChar char=""/>
              <a:tabLst>
                <a:tab pos="298450" algn="l"/>
              </a:tabLst>
            </a:pP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Predict</a:t>
            </a:r>
            <a:r>
              <a:rPr sz="1500" spc="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TeXGyreAdventor"/>
                <a:cs typeface="TeXGyreAdventor"/>
              </a:rPr>
              <a:t>result</a:t>
            </a:r>
            <a:endParaRPr sz="150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925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y_pred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array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predicted</a:t>
            </a:r>
            <a:r>
              <a:rPr sz="1250" spc="2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905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accuracy </a:t>
            </a:r>
            <a:r>
              <a:rPr sz="1250" spc="-5" dirty="0">
                <a:solidFill>
                  <a:srgbClr val="404040"/>
                </a:solidFill>
                <a:latin typeface="TeXGyreAdventor"/>
                <a:cs typeface="TeXGyreAdventor"/>
              </a:rPr>
              <a:t>&lt;-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calculated accuracy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30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model from </a:t>
            </a:r>
            <a:r>
              <a:rPr sz="1250" spc="35" dirty="0">
                <a:solidFill>
                  <a:srgbClr val="404040"/>
                </a:solidFill>
                <a:latin typeface="TeXGyreAdventor"/>
                <a:cs typeface="TeXGyreAdventor"/>
              </a:rPr>
              <a:t>test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predicted</a:t>
            </a:r>
            <a:r>
              <a:rPr sz="1250" spc="1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  <a:p>
            <a:pPr marL="698500" lvl="1" indent="-229235">
              <a:lnSpc>
                <a:spcPct val="100000"/>
              </a:lnSpc>
              <a:spcBef>
                <a:spcPts val="905"/>
              </a:spcBef>
              <a:buClr>
                <a:srgbClr val="A42F0F"/>
              </a:buClr>
              <a:buFont typeface="Arial"/>
              <a:buChar char=""/>
              <a:tabLst>
                <a:tab pos="699135" algn="l"/>
              </a:tabLst>
            </a:pPr>
            <a:r>
              <a:rPr sz="1250" spc="20" dirty="0">
                <a:solidFill>
                  <a:srgbClr val="404040"/>
                </a:solidFill>
                <a:latin typeface="TeXGyreAdventor"/>
                <a:cs typeface="TeXGyreAdventor"/>
              </a:rPr>
              <a:t>cm </a:t>
            </a:r>
            <a:r>
              <a:rPr sz="1250" dirty="0">
                <a:solidFill>
                  <a:srgbClr val="404040"/>
                </a:solidFill>
                <a:latin typeface="TeXGyreAdventor"/>
                <a:cs typeface="TeXGyreAdventor"/>
              </a:rPr>
              <a:t>&lt;- confusion </a:t>
            </a:r>
            <a:r>
              <a:rPr sz="1250" spc="10" dirty="0">
                <a:solidFill>
                  <a:srgbClr val="404040"/>
                </a:solidFill>
                <a:latin typeface="TeXGyreAdventor"/>
                <a:cs typeface="TeXGyreAdventor"/>
              </a:rPr>
              <a:t>matrix </a:t>
            </a:r>
            <a:r>
              <a:rPr sz="1250" spc="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250" spc="40" dirty="0">
                <a:solidFill>
                  <a:srgbClr val="404040"/>
                </a:solidFill>
                <a:latin typeface="TeXGyreAdventor"/>
                <a:cs typeface="TeXGyreAdventor"/>
              </a:rPr>
              <a:t>test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 </a:t>
            </a:r>
            <a:r>
              <a:rPr sz="1250" spc="15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predicted</a:t>
            </a:r>
            <a:r>
              <a:rPr sz="1250" spc="-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eXGyreAdventor"/>
                <a:cs typeface="TeXGyreAdventor"/>
              </a:rPr>
              <a:t>values</a:t>
            </a:r>
            <a:endParaRPr sz="125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5025" y="357441"/>
            <a:ext cx="890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pc="34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b="1" spc="20" dirty="0">
                <a:latin typeface="Gothic Uralic"/>
                <a:cs typeface="Gothic Uralic"/>
              </a:rPr>
              <a:t>C</a:t>
            </a:r>
            <a:r>
              <a:rPr b="1" spc="15" dirty="0">
                <a:latin typeface="Gothic Uralic"/>
                <a:cs typeface="Gothic Uralic"/>
              </a:rPr>
              <a:t>N</a:t>
            </a:r>
            <a:r>
              <a:rPr b="1" dirty="0">
                <a:latin typeface="Gothic Uralic"/>
                <a:cs typeface="Gothic Uralic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5025" y="632396"/>
            <a:ext cx="8355330" cy="58762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define</a:t>
            </a:r>
            <a:r>
              <a:rPr sz="1800" spc="-1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get_image_define</a:t>
            </a:r>
            <a:r>
              <a:rPr sz="1800" spc="-1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size()</a:t>
            </a:r>
            <a:r>
              <a:rPr sz="1800" spc="-114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eXGyreAdventor"/>
                <a:cs typeface="TeXGyreAdventor"/>
              </a:rPr>
              <a:t>image</a:t>
            </a:r>
            <a:r>
              <a:rPr sz="1800" spc="-1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shape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size</a:t>
            </a:r>
            <a:endParaRPr sz="18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define</a:t>
            </a:r>
            <a:r>
              <a:rPr sz="1800" spc="-1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get_num_of_classes()</a:t>
            </a:r>
            <a:r>
              <a:rPr sz="1800" spc="-1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store</a:t>
            </a:r>
            <a:r>
              <a:rPr sz="1800" spc="-10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number</a:t>
            </a:r>
            <a:r>
              <a:rPr sz="1800" spc="-1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gestures</a:t>
            </a:r>
            <a:endParaRPr sz="18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define</a:t>
            </a:r>
            <a:r>
              <a:rPr sz="1800" spc="-1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cnn_model()</a:t>
            </a:r>
            <a:endParaRPr sz="1800">
              <a:latin typeface="TeXGyreAdventor"/>
              <a:cs typeface="TeXGyreAdventor"/>
            </a:endParaRPr>
          </a:p>
          <a:p>
            <a:pPr marL="756285" lvl="1" indent="-286385">
              <a:lnSpc>
                <a:spcPct val="100000"/>
              </a:lnSpc>
              <a:spcBef>
                <a:spcPts val="869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50" spc="15" dirty="0">
                <a:solidFill>
                  <a:srgbClr val="404040"/>
                </a:solidFill>
                <a:latin typeface="TeXGyreAdventor"/>
                <a:cs typeface="TeXGyreAdventor"/>
              </a:rPr>
              <a:t>get </a:t>
            </a:r>
            <a:r>
              <a:rPr sz="1550" spc="10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550" spc="30" dirty="0">
                <a:solidFill>
                  <a:srgbClr val="404040"/>
                </a:solidFill>
                <a:latin typeface="TeXGyreAdventor"/>
                <a:cs typeface="TeXGyreAdventor"/>
              </a:rPr>
              <a:t>number </a:t>
            </a:r>
            <a:r>
              <a:rPr sz="1550" spc="20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550" spc="-5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TeXGyreAdventor"/>
                <a:cs typeface="TeXGyreAdventor"/>
              </a:rPr>
              <a:t>classes</a:t>
            </a:r>
            <a:endParaRPr sz="1550">
              <a:latin typeface="TeXGyreAdventor"/>
              <a:cs typeface="TeXGyreAdventor"/>
            </a:endParaRPr>
          </a:p>
          <a:p>
            <a:pPr marL="756285" lvl="1" indent="-286385">
              <a:lnSpc>
                <a:spcPct val="100000"/>
              </a:lnSpc>
              <a:spcBef>
                <a:spcPts val="915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50" spc="15" dirty="0">
                <a:solidFill>
                  <a:srgbClr val="404040"/>
                </a:solidFill>
                <a:latin typeface="TeXGyreAdventor"/>
                <a:cs typeface="TeXGyreAdventor"/>
              </a:rPr>
              <a:t>model.add(conv2d(input </a:t>
            </a:r>
            <a:r>
              <a:rPr sz="1550" spc="10" dirty="0">
                <a:solidFill>
                  <a:srgbClr val="404040"/>
                </a:solidFill>
                <a:latin typeface="TeXGyreAdventor"/>
                <a:cs typeface="TeXGyreAdventor"/>
              </a:rPr>
              <a:t>layer, </a:t>
            </a:r>
            <a:r>
              <a:rPr sz="1550" dirty="0">
                <a:solidFill>
                  <a:srgbClr val="404040"/>
                </a:solidFill>
                <a:latin typeface="TeXGyreAdventor"/>
                <a:cs typeface="TeXGyreAdventor"/>
              </a:rPr>
              <a:t>filters, </a:t>
            </a:r>
            <a:r>
              <a:rPr sz="1550" spc="20" dirty="0">
                <a:solidFill>
                  <a:srgbClr val="404040"/>
                </a:solidFill>
                <a:latin typeface="TeXGyreAdventor"/>
                <a:cs typeface="TeXGyreAdventor"/>
              </a:rPr>
              <a:t>kernel </a:t>
            </a:r>
            <a:r>
              <a:rPr sz="1550" spc="-10" dirty="0">
                <a:solidFill>
                  <a:srgbClr val="404040"/>
                </a:solidFill>
                <a:latin typeface="TeXGyreAdventor"/>
                <a:cs typeface="TeXGyreAdventor"/>
              </a:rPr>
              <a:t>size, </a:t>
            </a:r>
            <a:r>
              <a:rPr sz="1550" dirty="0">
                <a:solidFill>
                  <a:srgbClr val="404040"/>
                </a:solidFill>
                <a:latin typeface="TeXGyreAdventor"/>
                <a:cs typeface="TeXGyreAdventor"/>
              </a:rPr>
              <a:t>activation </a:t>
            </a:r>
            <a:r>
              <a:rPr sz="1550" spc="10" dirty="0">
                <a:solidFill>
                  <a:srgbClr val="404040"/>
                </a:solidFill>
                <a:latin typeface="TeXGyreAdventor"/>
                <a:cs typeface="TeXGyreAdventor"/>
              </a:rPr>
              <a:t>function,</a:t>
            </a:r>
            <a:r>
              <a:rPr sz="1550" spc="3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TeXGyreAdventor"/>
                <a:cs typeface="TeXGyreAdventor"/>
              </a:rPr>
              <a:t>name))</a:t>
            </a:r>
            <a:endParaRPr sz="1550">
              <a:latin typeface="TeXGyreAdventor"/>
              <a:cs typeface="TeXGyreAdventor"/>
            </a:endParaRPr>
          </a:p>
          <a:p>
            <a:pPr marL="756285" lvl="1" indent="-286385">
              <a:lnSpc>
                <a:spcPct val="100000"/>
              </a:lnSpc>
              <a:spcBef>
                <a:spcPts val="844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50" spc="15" dirty="0">
                <a:solidFill>
                  <a:srgbClr val="404040"/>
                </a:solidFill>
                <a:latin typeface="TeXGyreAdventor"/>
                <a:cs typeface="TeXGyreAdventor"/>
              </a:rPr>
              <a:t>model.add (maxpooling2D(poolsize</a:t>
            </a:r>
            <a:r>
              <a:rPr sz="1550" spc="26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50" spc="-15" dirty="0">
                <a:solidFill>
                  <a:srgbClr val="404040"/>
                </a:solidFill>
                <a:latin typeface="TeXGyreAdventor"/>
                <a:cs typeface="TeXGyreAdventor"/>
              </a:rPr>
              <a:t>,strides))</a:t>
            </a:r>
            <a:endParaRPr sz="1550">
              <a:latin typeface="TeXGyreAdventor"/>
              <a:cs typeface="TeXGyreAdventor"/>
            </a:endParaRPr>
          </a:p>
          <a:p>
            <a:pPr marL="756285" lvl="1" indent="-286385">
              <a:lnSpc>
                <a:spcPct val="100000"/>
              </a:lnSpc>
              <a:spcBef>
                <a:spcPts val="844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50" spc="15" dirty="0">
                <a:solidFill>
                  <a:srgbClr val="404040"/>
                </a:solidFill>
                <a:latin typeface="TeXGyreAdventor"/>
                <a:cs typeface="TeXGyreAdventor"/>
              </a:rPr>
              <a:t>model.add </a:t>
            </a:r>
            <a:r>
              <a:rPr sz="1550" spc="30" dirty="0">
                <a:solidFill>
                  <a:srgbClr val="404040"/>
                </a:solidFill>
                <a:latin typeface="TeXGyreAdventor"/>
                <a:cs typeface="TeXGyreAdventor"/>
              </a:rPr>
              <a:t>(conv2d( </a:t>
            </a:r>
            <a:r>
              <a:rPr sz="1550" dirty="0">
                <a:solidFill>
                  <a:srgbClr val="404040"/>
                </a:solidFill>
                <a:latin typeface="TeXGyreAdventor"/>
                <a:cs typeface="TeXGyreAdventor"/>
              </a:rPr>
              <a:t>filters, </a:t>
            </a:r>
            <a:r>
              <a:rPr sz="1550" spc="20" dirty="0">
                <a:solidFill>
                  <a:srgbClr val="404040"/>
                </a:solidFill>
                <a:latin typeface="TeXGyreAdventor"/>
                <a:cs typeface="TeXGyreAdventor"/>
              </a:rPr>
              <a:t>kernel </a:t>
            </a:r>
            <a:r>
              <a:rPr sz="1550" spc="-10" dirty="0">
                <a:solidFill>
                  <a:srgbClr val="404040"/>
                </a:solidFill>
                <a:latin typeface="TeXGyreAdventor"/>
                <a:cs typeface="TeXGyreAdventor"/>
              </a:rPr>
              <a:t>size, </a:t>
            </a:r>
            <a:r>
              <a:rPr sz="1550" dirty="0">
                <a:solidFill>
                  <a:srgbClr val="404040"/>
                </a:solidFill>
                <a:latin typeface="TeXGyreAdventor"/>
                <a:cs typeface="TeXGyreAdventor"/>
              </a:rPr>
              <a:t>activation</a:t>
            </a:r>
            <a:r>
              <a:rPr sz="1550" spc="3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TeXGyreAdventor"/>
                <a:cs typeface="TeXGyreAdventor"/>
              </a:rPr>
              <a:t>function))</a:t>
            </a:r>
            <a:endParaRPr sz="1550">
              <a:latin typeface="TeXGyreAdventor"/>
              <a:cs typeface="TeXGyreAdventor"/>
            </a:endParaRPr>
          </a:p>
          <a:p>
            <a:pPr marL="756285" lvl="1" indent="-286385">
              <a:lnSpc>
                <a:spcPct val="100000"/>
              </a:lnSpc>
              <a:spcBef>
                <a:spcPts val="919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50" spc="15" dirty="0">
                <a:solidFill>
                  <a:srgbClr val="404040"/>
                </a:solidFill>
                <a:latin typeface="TeXGyreAdventor"/>
                <a:cs typeface="TeXGyreAdventor"/>
              </a:rPr>
              <a:t>model.add (maxpooling2D(poolsize</a:t>
            </a:r>
            <a:r>
              <a:rPr sz="1550" spc="26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50" spc="-15" dirty="0">
                <a:solidFill>
                  <a:srgbClr val="404040"/>
                </a:solidFill>
                <a:latin typeface="TeXGyreAdventor"/>
                <a:cs typeface="TeXGyreAdventor"/>
              </a:rPr>
              <a:t>,strides))</a:t>
            </a:r>
            <a:endParaRPr sz="1550">
              <a:latin typeface="TeXGyreAdventor"/>
              <a:cs typeface="TeXGyreAdventor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50" spc="15" dirty="0">
                <a:solidFill>
                  <a:srgbClr val="404040"/>
                </a:solidFill>
                <a:latin typeface="TeXGyreAdventor"/>
                <a:cs typeface="TeXGyreAdventor"/>
              </a:rPr>
              <a:t>model.add</a:t>
            </a:r>
            <a:r>
              <a:rPr sz="1550" spc="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TeXGyreAdventor"/>
                <a:cs typeface="TeXGyreAdventor"/>
              </a:rPr>
              <a:t>(flatten())</a:t>
            </a:r>
            <a:endParaRPr sz="1550">
              <a:latin typeface="TeXGyreAdventor"/>
              <a:cs typeface="TeXGyreAdventor"/>
            </a:endParaRPr>
          </a:p>
          <a:p>
            <a:pPr marL="756285" lvl="1" indent="-286385">
              <a:lnSpc>
                <a:spcPct val="100000"/>
              </a:lnSpc>
              <a:spcBef>
                <a:spcPts val="919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50" spc="20" dirty="0">
                <a:solidFill>
                  <a:srgbClr val="404040"/>
                </a:solidFill>
                <a:latin typeface="TeXGyreAdventor"/>
                <a:cs typeface="TeXGyreAdventor"/>
              </a:rPr>
              <a:t>model.add(Dense(128,</a:t>
            </a:r>
            <a:r>
              <a:rPr sz="1550" spc="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TeXGyreAdventor"/>
                <a:cs typeface="TeXGyreAdventor"/>
              </a:rPr>
              <a:t>activation_function=relu))</a:t>
            </a:r>
            <a:endParaRPr sz="1550">
              <a:latin typeface="TeXGyreAdventor"/>
              <a:cs typeface="TeXGyreAdventor"/>
            </a:endParaRPr>
          </a:p>
          <a:p>
            <a:pPr marL="756285" lvl="1" indent="-286385">
              <a:lnSpc>
                <a:spcPct val="100000"/>
              </a:lnSpc>
              <a:spcBef>
                <a:spcPts val="844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50" spc="10" dirty="0">
                <a:solidFill>
                  <a:srgbClr val="404040"/>
                </a:solidFill>
                <a:latin typeface="TeXGyreAdventor"/>
                <a:cs typeface="TeXGyreAdventor"/>
              </a:rPr>
              <a:t>model.add(Dropout_function())</a:t>
            </a:r>
            <a:endParaRPr sz="1550">
              <a:latin typeface="TeXGyreAdventor"/>
              <a:cs typeface="TeXGyreAdventor"/>
            </a:endParaRPr>
          </a:p>
          <a:p>
            <a:pPr marL="756285" lvl="1" indent="-286385">
              <a:lnSpc>
                <a:spcPct val="100000"/>
              </a:lnSpc>
              <a:spcBef>
                <a:spcPts val="844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50" spc="25" dirty="0">
                <a:solidFill>
                  <a:srgbClr val="404040"/>
                </a:solidFill>
                <a:latin typeface="TeXGyreAdventor"/>
                <a:cs typeface="TeXGyreAdventor"/>
              </a:rPr>
              <a:t>model.add(Dense(num_of_classes,</a:t>
            </a:r>
            <a:r>
              <a:rPr sz="1550" spc="-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TeXGyreAdventor"/>
                <a:cs typeface="TeXGyreAdventor"/>
              </a:rPr>
              <a:t>activation='softmax'))</a:t>
            </a:r>
            <a:endParaRPr sz="1550">
              <a:latin typeface="TeXGyreAdventor"/>
              <a:cs typeface="TeXGyreAdventor"/>
            </a:endParaRPr>
          </a:p>
          <a:p>
            <a:pPr marL="756285" lvl="1" indent="-286385">
              <a:lnSpc>
                <a:spcPct val="100000"/>
              </a:lnSpc>
              <a:spcBef>
                <a:spcPts val="915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50" spc="15" dirty="0">
                <a:solidFill>
                  <a:srgbClr val="404040"/>
                </a:solidFill>
                <a:latin typeface="TeXGyreAdventor"/>
                <a:cs typeface="TeXGyreAdventor"/>
              </a:rPr>
              <a:t>model.compile(loss='categorical_crossentropy', </a:t>
            </a:r>
            <a:r>
              <a:rPr sz="1550" dirty="0">
                <a:solidFill>
                  <a:srgbClr val="404040"/>
                </a:solidFill>
                <a:latin typeface="TeXGyreAdventor"/>
                <a:cs typeface="TeXGyreAdventor"/>
              </a:rPr>
              <a:t>optimizer,</a:t>
            </a:r>
            <a:r>
              <a:rPr sz="1550" spc="1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50" spc="-5" dirty="0">
                <a:solidFill>
                  <a:srgbClr val="404040"/>
                </a:solidFill>
                <a:latin typeface="TeXGyreAdventor"/>
                <a:cs typeface="TeXGyreAdventor"/>
              </a:rPr>
              <a:t>metrics=accuracy)</a:t>
            </a:r>
            <a:endParaRPr sz="1550">
              <a:latin typeface="TeXGyreAdventor"/>
              <a:cs typeface="TeXGyreAdventor"/>
            </a:endParaRPr>
          </a:p>
          <a:p>
            <a:pPr marL="756285" marR="387985" lvl="1" indent="-286385">
              <a:lnSpc>
                <a:spcPts val="1730"/>
              </a:lnSpc>
              <a:spcBef>
                <a:spcPts val="1015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50" spc="15" dirty="0">
                <a:solidFill>
                  <a:srgbClr val="404040"/>
                </a:solidFill>
                <a:latin typeface="TeXGyreAdventor"/>
                <a:cs typeface="TeXGyreAdventor"/>
              </a:rPr>
              <a:t>callbacks_list </a:t>
            </a:r>
            <a:r>
              <a:rPr sz="1550" spc="10" dirty="0">
                <a:solidFill>
                  <a:srgbClr val="404040"/>
                </a:solidFill>
                <a:latin typeface="TeXGyreAdventor"/>
                <a:cs typeface="TeXGyreAdventor"/>
              </a:rPr>
              <a:t>( [ModelCheckpoint(filepath, </a:t>
            </a:r>
            <a:r>
              <a:rPr sz="1550" spc="20" dirty="0">
                <a:solidFill>
                  <a:srgbClr val="404040"/>
                </a:solidFill>
                <a:latin typeface="TeXGyreAdventor"/>
                <a:cs typeface="TeXGyreAdventor"/>
              </a:rPr>
              <a:t>monitor='val_acc', </a:t>
            </a:r>
            <a:r>
              <a:rPr sz="1550" spc="-10" dirty="0">
                <a:solidFill>
                  <a:srgbClr val="404040"/>
                </a:solidFill>
                <a:latin typeface="TeXGyreAdventor"/>
                <a:cs typeface="TeXGyreAdventor"/>
              </a:rPr>
              <a:t>verbose=1,  </a:t>
            </a:r>
            <a:r>
              <a:rPr sz="1550" spc="15" dirty="0">
                <a:solidFill>
                  <a:srgbClr val="404040"/>
                </a:solidFill>
                <a:latin typeface="TeXGyreAdventor"/>
                <a:cs typeface="TeXGyreAdventor"/>
              </a:rPr>
              <a:t>save_best_only=True,</a:t>
            </a:r>
            <a:r>
              <a:rPr sz="1550" spc="10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TeXGyreAdventor"/>
                <a:cs typeface="TeXGyreAdventor"/>
              </a:rPr>
              <a:t>mode='max')])</a:t>
            </a:r>
            <a:endParaRPr sz="1550">
              <a:latin typeface="TeXGyreAdventor"/>
              <a:cs typeface="TeXGyreAdventor"/>
            </a:endParaRPr>
          </a:p>
          <a:p>
            <a:pPr marL="756285" lvl="1" indent="-286385">
              <a:lnSpc>
                <a:spcPct val="100000"/>
              </a:lnSpc>
              <a:spcBef>
                <a:spcPts val="80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50" spc="20" dirty="0">
                <a:solidFill>
                  <a:srgbClr val="404040"/>
                </a:solidFill>
                <a:latin typeface="TeXGyreAdventor"/>
                <a:cs typeface="TeXGyreAdventor"/>
              </a:rPr>
              <a:t>plot</a:t>
            </a:r>
            <a:r>
              <a:rPr sz="15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50" spc="35" dirty="0">
                <a:solidFill>
                  <a:srgbClr val="404040"/>
                </a:solidFill>
                <a:latin typeface="TeXGyreAdventor"/>
                <a:cs typeface="TeXGyreAdventor"/>
              </a:rPr>
              <a:t>model</a:t>
            </a:r>
            <a:endParaRPr sz="1550">
              <a:latin typeface="TeXGyreAdventor"/>
              <a:cs typeface="TeXGyreAdventor"/>
            </a:endParaRPr>
          </a:p>
          <a:p>
            <a:pPr marL="756285" lvl="1" indent="-286385">
              <a:lnSpc>
                <a:spcPct val="100000"/>
              </a:lnSpc>
              <a:spcBef>
                <a:spcPts val="919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z="1550" spc="5" dirty="0">
                <a:solidFill>
                  <a:srgbClr val="404040"/>
                </a:solidFill>
                <a:latin typeface="TeXGyreAdventor"/>
                <a:cs typeface="TeXGyreAdventor"/>
              </a:rPr>
              <a:t>return </a:t>
            </a:r>
            <a:r>
              <a:rPr sz="1550" spc="40" dirty="0">
                <a:solidFill>
                  <a:srgbClr val="404040"/>
                </a:solidFill>
                <a:latin typeface="TeXGyreAdventor"/>
                <a:cs typeface="TeXGyreAdventor"/>
              </a:rPr>
              <a:t>model,</a:t>
            </a:r>
            <a:r>
              <a:rPr sz="155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TeXGyreAdventor"/>
                <a:cs typeface="TeXGyreAdventor"/>
              </a:rPr>
              <a:t>callbacks_list</a:t>
            </a:r>
            <a:endParaRPr sz="155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pc="34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pc="20" dirty="0"/>
              <a:t>define</a:t>
            </a:r>
            <a:r>
              <a:rPr spc="-225" dirty="0"/>
              <a:t> </a:t>
            </a:r>
            <a:r>
              <a:rPr dirty="0"/>
              <a:t>train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1165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pc="10" dirty="0"/>
              <a:t>train_imagesßarray(pickle.load(train_images))</a:t>
            </a:r>
          </a:p>
          <a:p>
            <a:pPr marL="756285" indent="-286385">
              <a:lnSpc>
                <a:spcPct val="100000"/>
              </a:lnSpc>
              <a:spcBef>
                <a:spcPts val="107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pc="10" dirty="0"/>
              <a:t>train_labelsßarray(pickle.load(train_labels))</a:t>
            </a:r>
          </a:p>
          <a:p>
            <a:pPr marL="755650" marR="3320415" indent="-286385">
              <a:lnSpc>
                <a:spcPct val="101000"/>
              </a:lnSpc>
              <a:spcBef>
                <a:spcPts val="105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dirty="0"/>
              <a:t>test_imagesßarray(pickle.load(test_images))  </a:t>
            </a:r>
            <a:r>
              <a:rPr spc="10" dirty="0"/>
              <a:t>4.4test_labelsßarray(pickle.load(test_labels))</a:t>
            </a:r>
          </a:p>
          <a:p>
            <a:pPr marL="756285" indent="-286385">
              <a:lnSpc>
                <a:spcPct val="100000"/>
              </a:lnSpc>
              <a:spcBef>
                <a:spcPts val="107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pc="35" dirty="0"/>
              <a:t>model, </a:t>
            </a:r>
            <a:r>
              <a:rPr spc="15" dirty="0"/>
              <a:t>callbacks_list =</a:t>
            </a:r>
            <a:r>
              <a:rPr spc="-65" dirty="0"/>
              <a:t> </a:t>
            </a:r>
            <a:r>
              <a:rPr spc="40" dirty="0"/>
              <a:t>cnn_model()</a:t>
            </a:r>
          </a:p>
          <a:p>
            <a:pPr marL="756285" indent="-286385">
              <a:lnSpc>
                <a:spcPct val="100000"/>
              </a:lnSpc>
              <a:spcBef>
                <a:spcPts val="1065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pc="5" dirty="0"/>
              <a:t>model.fit(train_images, train_labels, </a:t>
            </a:r>
            <a:r>
              <a:rPr spc="10" dirty="0"/>
              <a:t>validation_data=(val_images,</a:t>
            </a:r>
            <a:r>
              <a:rPr spc="445" dirty="0"/>
              <a:t> </a:t>
            </a:r>
            <a:r>
              <a:rPr spc="5" dirty="0"/>
              <a:t>val_labels),</a:t>
            </a:r>
          </a:p>
          <a:p>
            <a:pPr marL="75565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epochs=10, </a:t>
            </a:r>
            <a:r>
              <a:rPr spc="15" dirty="0"/>
              <a:t>batch_size=500,</a:t>
            </a:r>
            <a:r>
              <a:rPr spc="135" dirty="0"/>
              <a:t> </a:t>
            </a:r>
            <a:r>
              <a:rPr spc="20" dirty="0"/>
              <a:t>callbacks=callbacks_list)</a:t>
            </a:r>
          </a:p>
          <a:p>
            <a:pPr marL="756285" indent="-286385">
              <a:lnSpc>
                <a:spcPct val="100000"/>
              </a:lnSpc>
              <a:spcBef>
                <a:spcPts val="107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spc="15" dirty="0"/>
              <a:t>scores = </a:t>
            </a:r>
            <a:r>
              <a:rPr spc="25" dirty="0"/>
              <a:t>model.evaluate(val_images, </a:t>
            </a:r>
            <a:r>
              <a:rPr spc="30" dirty="0"/>
              <a:t>val_labels,</a:t>
            </a:r>
            <a:r>
              <a:rPr spc="-229" dirty="0"/>
              <a:t> </a:t>
            </a:r>
            <a:r>
              <a:rPr spc="25" dirty="0"/>
              <a:t>verbose=0)</a:t>
            </a:r>
          </a:p>
          <a:p>
            <a:pPr marL="756285" indent="-286385">
              <a:lnSpc>
                <a:spcPct val="100000"/>
              </a:lnSpc>
              <a:spcBef>
                <a:spcPts val="1070"/>
              </a:spcBef>
              <a:buClr>
                <a:srgbClr val="A42F0F"/>
              </a:buClr>
              <a:buFont typeface="Arial"/>
              <a:buChar char=""/>
              <a:tabLst>
                <a:tab pos="756285" algn="l"/>
              </a:tabLst>
            </a:pPr>
            <a:r>
              <a:rPr dirty="0"/>
              <a:t>print(CNN</a:t>
            </a:r>
            <a:r>
              <a:rPr spc="195" dirty="0"/>
              <a:t> </a:t>
            </a:r>
            <a:r>
              <a:rPr spc="-5" dirty="0"/>
              <a:t>Error)</a:t>
            </a: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355600" algn="l"/>
              </a:tabLst>
            </a:pPr>
            <a:r>
              <a:rPr sz="1800" spc="34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20" dirty="0"/>
              <a:t>call</a:t>
            </a:r>
            <a:r>
              <a:rPr sz="1800" spc="-120" dirty="0"/>
              <a:t> </a:t>
            </a:r>
            <a:r>
              <a:rPr sz="1800" spc="-5" dirty="0"/>
              <a:t>train()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151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P</a:t>
            </a:r>
            <a:r>
              <a:rPr spc="-40" dirty="0"/>
              <a:t>r</a:t>
            </a:r>
            <a:r>
              <a:rPr spc="-35" dirty="0"/>
              <a:t>o</a:t>
            </a:r>
            <a:r>
              <a:rPr spc="-25" dirty="0"/>
              <a:t>g</a:t>
            </a:r>
            <a:r>
              <a:rPr spc="-40" dirty="0"/>
              <a:t>r</a:t>
            </a:r>
            <a:r>
              <a:rPr spc="-15" dirty="0"/>
              <a:t>e</a:t>
            </a:r>
            <a:r>
              <a:rPr spc="20" dirty="0"/>
              <a:t>s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1185" y="1508823"/>
            <a:ext cx="1250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Data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7675" y="2009775"/>
            <a:ext cx="5276850" cy="4295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335" y="216535"/>
            <a:ext cx="27514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5" dirty="0">
                <a:solidFill>
                  <a:srgbClr val="252525"/>
                </a:solidFill>
                <a:latin typeface="Gothic Uralic"/>
                <a:cs typeface="Gothic Uralic"/>
              </a:rPr>
              <a:t>Frequency </a:t>
            </a:r>
            <a:r>
              <a:rPr sz="2400" b="1" spc="-20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2400" b="1" spc="1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0500" y="704850"/>
            <a:ext cx="5600700" cy="584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6255" y="587692"/>
            <a:ext cx="1423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r>
              <a:rPr sz="1800" b="1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b="1" spc="-10" dirty="0">
                <a:solidFill>
                  <a:srgbClr val="252525"/>
                </a:solidFill>
                <a:latin typeface="Gothic Uralic"/>
                <a:cs typeface="Gothic Uralic"/>
              </a:rPr>
              <a:t>Scaling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2825" y="1600200"/>
            <a:ext cx="5924550" cy="5038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4044" y="658749"/>
            <a:ext cx="23577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252525"/>
                </a:solidFill>
              </a:rPr>
              <a:t>C</a:t>
            </a:r>
            <a:r>
              <a:rPr sz="3600" spc="10" dirty="0">
                <a:solidFill>
                  <a:srgbClr val="252525"/>
                </a:solidFill>
              </a:rPr>
              <a:t>O</a:t>
            </a:r>
            <a:r>
              <a:rPr sz="3600" spc="30" dirty="0">
                <a:solidFill>
                  <a:srgbClr val="252525"/>
                </a:solidFill>
              </a:rPr>
              <a:t>N</a:t>
            </a:r>
            <a:r>
              <a:rPr sz="3600" spc="35" dirty="0">
                <a:solidFill>
                  <a:srgbClr val="252525"/>
                </a:solidFill>
              </a:rPr>
              <a:t>T</a:t>
            </a:r>
            <a:r>
              <a:rPr sz="3600" spc="10" dirty="0">
                <a:solidFill>
                  <a:srgbClr val="252525"/>
                </a:solidFill>
              </a:rPr>
              <a:t>E</a:t>
            </a:r>
            <a:r>
              <a:rPr sz="3600" spc="30" dirty="0">
                <a:solidFill>
                  <a:srgbClr val="252525"/>
                </a:solidFill>
              </a:rPr>
              <a:t>N</a:t>
            </a:r>
            <a:r>
              <a:rPr sz="3600" spc="35" dirty="0">
                <a:solidFill>
                  <a:srgbClr val="252525"/>
                </a:solidFill>
              </a:rPr>
              <a:t>T</a:t>
            </a:r>
            <a:r>
              <a:rPr sz="3600" dirty="0">
                <a:solidFill>
                  <a:srgbClr val="252525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93695" y="2004123"/>
            <a:ext cx="2693670" cy="446087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ABSTRACT</a:t>
            </a:r>
            <a:endParaRPr sz="18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INTRODUCTION</a:t>
            </a:r>
            <a:endParaRPr sz="18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9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PROBLEM</a:t>
            </a:r>
            <a:r>
              <a:rPr sz="1800" spc="-1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STATEMENT</a:t>
            </a:r>
            <a:endParaRPr sz="18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9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OBJECTIVE</a:t>
            </a:r>
            <a:endParaRPr sz="18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99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METHODOLOGY</a:t>
            </a:r>
            <a:endParaRPr sz="18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PERT</a:t>
            </a:r>
            <a:r>
              <a:rPr sz="1800" spc="-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CHART</a:t>
            </a:r>
            <a:endParaRPr sz="18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USE</a:t>
            </a:r>
            <a:r>
              <a:rPr sz="1800" spc="-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CASE</a:t>
            </a:r>
            <a:endParaRPr sz="18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FLOW</a:t>
            </a:r>
            <a:r>
              <a:rPr sz="1800" spc="-6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CHART</a:t>
            </a:r>
            <a:endParaRPr sz="18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ALGORITHM</a:t>
            </a:r>
            <a:endParaRPr sz="18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9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PROGRESS</a:t>
            </a:r>
            <a:endParaRPr sz="18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9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REFRENCES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9300" y="648588"/>
            <a:ext cx="24428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solidFill>
                  <a:srgbClr val="252525"/>
                </a:solidFill>
              </a:rPr>
              <a:t>Model</a:t>
            </a:r>
            <a:r>
              <a:rPr sz="3600" spc="-75" dirty="0">
                <a:solidFill>
                  <a:srgbClr val="252525"/>
                </a:solidFill>
              </a:rPr>
              <a:t> </a:t>
            </a:r>
            <a:r>
              <a:rPr sz="3600" spc="-10" dirty="0">
                <a:solidFill>
                  <a:srgbClr val="252525"/>
                </a:solidFill>
              </a:rPr>
              <a:t>Loss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905250" y="1905000"/>
            <a:ext cx="5762625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759" y="426085"/>
            <a:ext cx="369125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252525"/>
                </a:solidFill>
              </a:rPr>
              <a:t>Confusion</a:t>
            </a:r>
            <a:r>
              <a:rPr sz="3600" spc="50" dirty="0">
                <a:solidFill>
                  <a:srgbClr val="252525"/>
                </a:solidFill>
              </a:rPr>
              <a:t> </a:t>
            </a:r>
            <a:r>
              <a:rPr sz="3600" spc="-20" dirty="0">
                <a:solidFill>
                  <a:srgbClr val="252525"/>
                </a:solidFill>
              </a:rPr>
              <a:t>Matrix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028950" y="1447800"/>
            <a:ext cx="7239000" cy="521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1200" y="386968"/>
            <a:ext cx="25107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252525"/>
                </a:solidFill>
              </a:rPr>
              <a:t>R</a:t>
            </a:r>
            <a:r>
              <a:rPr sz="3600" spc="-25" dirty="0">
                <a:solidFill>
                  <a:srgbClr val="252525"/>
                </a:solidFill>
              </a:rPr>
              <a:t>e</a:t>
            </a:r>
            <a:r>
              <a:rPr sz="3600" dirty="0">
                <a:solidFill>
                  <a:srgbClr val="252525"/>
                </a:solidFill>
              </a:rPr>
              <a:t>f</a:t>
            </a:r>
            <a:r>
              <a:rPr sz="3600" spc="-25" dirty="0">
                <a:solidFill>
                  <a:srgbClr val="252525"/>
                </a:solidFill>
              </a:rPr>
              <a:t>e</a:t>
            </a:r>
            <a:r>
              <a:rPr sz="3600" spc="-40" dirty="0">
                <a:solidFill>
                  <a:srgbClr val="252525"/>
                </a:solidFill>
              </a:rPr>
              <a:t>r</a:t>
            </a:r>
            <a:r>
              <a:rPr sz="3600" spc="-15" dirty="0">
                <a:solidFill>
                  <a:srgbClr val="252525"/>
                </a:solidFill>
              </a:rPr>
              <a:t>e</a:t>
            </a:r>
            <a:r>
              <a:rPr sz="3600" spc="-25" dirty="0">
                <a:solidFill>
                  <a:srgbClr val="252525"/>
                </a:solidFill>
              </a:rPr>
              <a:t>n</a:t>
            </a:r>
            <a:r>
              <a:rPr sz="3600" dirty="0">
                <a:solidFill>
                  <a:srgbClr val="252525"/>
                </a:solidFill>
              </a:rPr>
              <a:t>c</a:t>
            </a:r>
            <a:r>
              <a:rPr sz="3600" spc="-25" dirty="0">
                <a:solidFill>
                  <a:srgbClr val="252525"/>
                </a:solidFill>
              </a:rPr>
              <a:t>e</a:t>
            </a:r>
            <a:r>
              <a:rPr sz="3600" dirty="0">
                <a:solidFill>
                  <a:srgbClr val="252525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73604" y="1338516"/>
            <a:ext cx="8758555" cy="51860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marR="408305" indent="-343535">
              <a:lnSpc>
                <a:spcPct val="89700"/>
              </a:lnSpc>
              <a:spcBef>
                <a:spcPts val="28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Isha </a:t>
            </a:r>
            <a:r>
              <a:rPr sz="1500" spc="20" dirty="0">
                <a:solidFill>
                  <a:srgbClr val="404040"/>
                </a:solidFill>
                <a:latin typeface="TeXGyreAdventor"/>
                <a:cs typeface="TeXGyreAdventor"/>
              </a:rPr>
              <a:t>Vats,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Shamandeep </a:t>
            </a:r>
            <a:r>
              <a:rPr sz="1500" spc="-30" dirty="0">
                <a:solidFill>
                  <a:srgbClr val="404040"/>
                </a:solidFill>
                <a:latin typeface="TeXGyreAdventor"/>
                <a:cs typeface="TeXGyreAdventor"/>
              </a:rPr>
              <a:t>Singh, </a:t>
            </a:r>
            <a:r>
              <a:rPr sz="1500" i="1" spc="5" dirty="0">
                <a:solidFill>
                  <a:srgbClr val="404040"/>
                </a:solidFill>
                <a:latin typeface="TeXGyreAdventor"/>
                <a:cs typeface="TeXGyreAdventor"/>
              </a:rPr>
              <a:t>“Offline </a:t>
            </a:r>
            <a:r>
              <a:rPr sz="1500" i="1" spc="15" dirty="0">
                <a:solidFill>
                  <a:srgbClr val="404040"/>
                </a:solidFill>
                <a:latin typeface="TeXGyreAdventor"/>
                <a:cs typeface="TeXGyreAdventor"/>
              </a:rPr>
              <a:t>Handwritten </a:t>
            </a:r>
            <a:r>
              <a:rPr sz="1500" i="1" spc="-10" dirty="0">
                <a:solidFill>
                  <a:srgbClr val="404040"/>
                </a:solidFill>
                <a:latin typeface="TeXGyreAdventor"/>
                <a:cs typeface="TeXGyreAdventor"/>
              </a:rPr>
              <a:t>English </a:t>
            </a:r>
            <a:r>
              <a:rPr sz="1500" i="1" spc="-15" dirty="0">
                <a:solidFill>
                  <a:srgbClr val="404040"/>
                </a:solidFill>
                <a:latin typeface="TeXGyreAdventor"/>
                <a:cs typeface="TeXGyreAdventor"/>
              </a:rPr>
              <a:t>Numerals </a:t>
            </a:r>
            <a:r>
              <a:rPr sz="15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Recognition</a:t>
            </a:r>
            <a:r>
              <a:rPr sz="1500" i="1" spc="-2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i="1" spc="-20" dirty="0">
                <a:solidFill>
                  <a:srgbClr val="404040"/>
                </a:solidFill>
                <a:latin typeface="TeXGyreAdventor"/>
                <a:cs typeface="TeXGyreAdventor"/>
              </a:rPr>
              <a:t>using  </a:t>
            </a:r>
            <a:r>
              <a:rPr sz="1500" i="1" dirty="0">
                <a:solidFill>
                  <a:srgbClr val="404040"/>
                </a:solidFill>
                <a:latin typeface="TeXGyreAdventor"/>
                <a:cs typeface="TeXGyreAdventor"/>
              </a:rPr>
              <a:t>Correlation </a:t>
            </a:r>
            <a:r>
              <a:rPr sz="1500" i="1" spc="10" dirty="0">
                <a:solidFill>
                  <a:srgbClr val="404040"/>
                </a:solidFill>
                <a:latin typeface="TeXGyreAdventor"/>
                <a:cs typeface="TeXGyreAdventor"/>
              </a:rPr>
              <a:t>Method”</a:t>
            </a:r>
            <a:r>
              <a:rPr sz="1500" spc="10" dirty="0">
                <a:solidFill>
                  <a:srgbClr val="404040"/>
                </a:solidFill>
                <a:latin typeface="TeXGyreAdventor"/>
                <a:cs typeface="TeXGyreAdventor"/>
              </a:rPr>
              <a:t>,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International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Journal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500" spc="-25" dirty="0">
                <a:solidFill>
                  <a:srgbClr val="404040"/>
                </a:solidFill>
                <a:latin typeface="TeXGyreAdventor"/>
                <a:cs typeface="TeXGyreAdventor"/>
              </a:rPr>
              <a:t>Engineering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Research and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Technology  (IJERT):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ISSN: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2278-0181 </a:t>
            </a:r>
            <a:r>
              <a:rPr sz="1500" spc="30" dirty="0">
                <a:solidFill>
                  <a:srgbClr val="404040"/>
                </a:solidFill>
                <a:latin typeface="TeXGyreAdventor"/>
                <a:cs typeface="TeXGyreAdventor"/>
              </a:rPr>
              <a:t>Vol.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3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Issue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6, June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2014.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Access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Date:</a:t>
            </a:r>
            <a:r>
              <a:rPr sz="1500" spc="-2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09/07/2015.</a:t>
            </a:r>
            <a:endParaRPr sz="15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42F0F"/>
              </a:buClr>
              <a:buFont typeface="Arial"/>
              <a:buChar char=""/>
            </a:pPr>
            <a:endParaRPr sz="2350">
              <a:latin typeface="TeXGyreAdventor"/>
              <a:cs typeface="TeXGyreAdventor"/>
            </a:endParaRPr>
          </a:p>
          <a:p>
            <a:pPr marL="355600" indent="-343535">
              <a:lnSpc>
                <a:spcPts val="1725"/>
              </a:lnSpc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500" spc="-25" dirty="0">
                <a:solidFill>
                  <a:srgbClr val="404040"/>
                </a:solidFill>
                <a:latin typeface="TeXGyreAdventor"/>
                <a:cs typeface="TeXGyreAdventor"/>
              </a:rPr>
              <a:t>Gunjan </a:t>
            </a:r>
            <a:r>
              <a:rPr sz="1500" spc="-20" dirty="0">
                <a:solidFill>
                  <a:srgbClr val="404040"/>
                </a:solidFill>
                <a:latin typeface="TeXGyreAdventor"/>
                <a:cs typeface="TeXGyreAdventor"/>
              </a:rPr>
              <a:t>Singh,Sushma Lehri, </a:t>
            </a:r>
            <a:r>
              <a:rPr sz="1500" i="1" dirty="0">
                <a:solidFill>
                  <a:srgbClr val="404040"/>
                </a:solidFill>
                <a:latin typeface="TeXGyreAdventor"/>
                <a:cs typeface="TeXGyreAdventor"/>
              </a:rPr>
              <a:t>“ Recognition </a:t>
            </a:r>
            <a:r>
              <a:rPr sz="15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500" i="1" spc="15" dirty="0">
                <a:solidFill>
                  <a:srgbClr val="404040"/>
                </a:solidFill>
                <a:latin typeface="TeXGyreAdventor"/>
                <a:cs typeface="TeXGyreAdventor"/>
              </a:rPr>
              <a:t>Handwritten </a:t>
            </a:r>
            <a:r>
              <a:rPr sz="1500" i="1" dirty="0">
                <a:solidFill>
                  <a:srgbClr val="404040"/>
                </a:solidFill>
                <a:latin typeface="TeXGyreAdventor"/>
                <a:cs typeface="TeXGyreAdventor"/>
              </a:rPr>
              <a:t>Hindi </a:t>
            </a:r>
            <a:r>
              <a:rPr sz="1500" i="1" spc="10" dirty="0">
                <a:solidFill>
                  <a:srgbClr val="404040"/>
                </a:solidFill>
                <a:latin typeface="TeXGyreAdventor"/>
                <a:cs typeface="TeXGyreAdventor"/>
              </a:rPr>
              <a:t>Characters </a:t>
            </a:r>
            <a:r>
              <a:rPr sz="1500" i="1" spc="-20" dirty="0">
                <a:solidFill>
                  <a:srgbClr val="404040"/>
                </a:solidFill>
                <a:latin typeface="TeXGyreAdventor"/>
                <a:cs typeface="TeXGyreAdventor"/>
              </a:rPr>
              <a:t>using</a:t>
            </a:r>
            <a:r>
              <a:rPr sz="1500" i="1" spc="-28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Back</a:t>
            </a:r>
            <a:endParaRPr sz="1500">
              <a:latin typeface="TeXGyreAdventor"/>
              <a:cs typeface="TeXGyreAdventor"/>
            </a:endParaRPr>
          </a:p>
          <a:p>
            <a:pPr marL="355600" marR="87630">
              <a:lnSpc>
                <a:spcPts val="1580"/>
              </a:lnSpc>
              <a:spcBef>
                <a:spcPts val="165"/>
              </a:spcBef>
            </a:pPr>
            <a:r>
              <a:rPr sz="1500" i="1" spc="10" dirty="0">
                <a:solidFill>
                  <a:srgbClr val="404040"/>
                </a:solidFill>
                <a:latin typeface="TeXGyreAdventor"/>
                <a:cs typeface="TeXGyreAdventor"/>
              </a:rPr>
              <a:t>propagation </a:t>
            </a:r>
            <a:r>
              <a:rPr sz="1500" i="1" spc="-10" dirty="0">
                <a:solidFill>
                  <a:srgbClr val="404040"/>
                </a:solidFill>
                <a:latin typeface="TeXGyreAdventor"/>
                <a:cs typeface="TeXGyreAdventor"/>
              </a:rPr>
              <a:t>Neural </a:t>
            </a:r>
            <a:r>
              <a:rPr sz="1500" i="1" spc="5" dirty="0">
                <a:solidFill>
                  <a:srgbClr val="404040"/>
                </a:solidFill>
                <a:latin typeface="TeXGyreAdventor"/>
                <a:cs typeface="TeXGyreAdventor"/>
              </a:rPr>
              <a:t>Network”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,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International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Journal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Computer </a:t>
            </a:r>
            <a:r>
              <a:rPr sz="1500" spc="-15" dirty="0">
                <a:solidFill>
                  <a:srgbClr val="404040"/>
                </a:solidFill>
                <a:latin typeface="TeXGyreAdventor"/>
                <a:cs typeface="TeXGyreAdventor"/>
              </a:rPr>
              <a:t>Science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Information  </a:t>
            </a:r>
            <a:r>
              <a:rPr sz="1500" spc="-15" dirty="0">
                <a:solidFill>
                  <a:srgbClr val="404040"/>
                </a:solidFill>
                <a:latin typeface="TeXGyreAdventor"/>
                <a:cs typeface="TeXGyreAdventor"/>
              </a:rPr>
              <a:t>Technologies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ISSN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0975-9646, </a:t>
            </a:r>
            <a:r>
              <a:rPr sz="1500" spc="30" dirty="0">
                <a:solidFill>
                  <a:srgbClr val="404040"/>
                </a:solidFill>
                <a:latin typeface="TeXGyreAdventor"/>
                <a:cs typeface="TeXGyreAdventor"/>
              </a:rPr>
              <a:t>Vol.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3 </a:t>
            </a:r>
            <a:r>
              <a:rPr sz="1500" spc="-15" dirty="0">
                <a:solidFill>
                  <a:srgbClr val="404040"/>
                </a:solidFill>
                <a:latin typeface="TeXGyreAdventor"/>
                <a:cs typeface="TeXGyreAdventor"/>
              </a:rPr>
              <a:t>(4)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,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2012,4892-4895.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Access</a:t>
            </a:r>
            <a:r>
              <a:rPr sz="1500" spc="-2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Date:09/07/2015.</a:t>
            </a:r>
            <a:endParaRPr sz="15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eXGyreAdventor"/>
              <a:cs typeface="TeXGyreAdventor"/>
            </a:endParaRPr>
          </a:p>
          <a:p>
            <a:pPr marL="355600" marR="239395" indent="-343535">
              <a:lnSpc>
                <a:spcPct val="90400"/>
              </a:lnSpc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S S </a:t>
            </a:r>
            <a:r>
              <a:rPr sz="1500" spc="10" dirty="0">
                <a:solidFill>
                  <a:srgbClr val="404040"/>
                </a:solidFill>
                <a:latin typeface="TeXGyreAdventor"/>
                <a:cs typeface="TeXGyreAdventor"/>
              </a:rPr>
              <a:t>Sayyad,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Abhay </a:t>
            </a:r>
            <a:r>
              <a:rPr sz="1500" spc="30" dirty="0">
                <a:solidFill>
                  <a:srgbClr val="404040"/>
                </a:solidFill>
                <a:latin typeface="TeXGyreAdventor"/>
                <a:cs typeface="TeXGyreAdventor"/>
              </a:rPr>
              <a:t>Jadhav, </a:t>
            </a:r>
            <a:r>
              <a:rPr sz="1500" spc="-20" dirty="0">
                <a:solidFill>
                  <a:srgbClr val="404040"/>
                </a:solidFill>
                <a:latin typeface="TeXGyreAdventor"/>
                <a:cs typeface="TeXGyreAdventor"/>
              </a:rPr>
              <a:t>Manoj </a:t>
            </a:r>
            <a:r>
              <a:rPr sz="1500" spc="30" dirty="0">
                <a:solidFill>
                  <a:srgbClr val="404040"/>
                </a:solidFill>
                <a:latin typeface="TeXGyreAdventor"/>
                <a:cs typeface="TeXGyreAdventor"/>
              </a:rPr>
              <a:t>Jadhav,</a:t>
            </a:r>
            <a:r>
              <a:rPr sz="1500" spc="-3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TeXGyreAdventor"/>
                <a:cs typeface="TeXGyreAdventor"/>
              </a:rPr>
              <a:t>Smita </a:t>
            </a:r>
            <a:r>
              <a:rPr sz="1500" spc="-35" dirty="0">
                <a:solidFill>
                  <a:srgbClr val="404040"/>
                </a:solidFill>
                <a:latin typeface="TeXGyreAdventor"/>
                <a:cs typeface="TeXGyreAdventor"/>
              </a:rPr>
              <a:t>Miraje,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Pradip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Bele, </a:t>
            </a:r>
            <a:r>
              <a:rPr sz="1500" spc="10" dirty="0">
                <a:solidFill>
                  <a:srgbClr val="404040"/>
                </a:solidFill>
                <a:latin typeface="TeXGyreAdventor"/>
                <a:cs typeface="TeXGyreAdventor"/>
              </a:rPr>
              <a:t>Avinash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Pandhare,  </a:t>
            </a:r>
            <a:r>
              <a:rPr sz="15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‘Devnagiri </a:t>
            </a:r>
            <a:r>
              <a:rPr sz="1500" i="1" spc="10" dirty="0">
                <a:solidFill>
                  <a:srgbClr val="404040"/>
                </a:solidFill>
                <a:latin typeface="TeXGyreAdventor"/>
                <a:cs typeface="TeXGyreAdventor"/>
              </a:rPr>
              <a:t>Character </a:t>
            </a:r>
            <a:r>
              <a:rPr sz="15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Recognition Using </a:t>
            </a:r>
            <a:r>
              <a:rPr sz="1500" i="1" spc="-15" dirty="0">
                <a:solidFill>
                  <a:srgbClr val="404040"/>
                </a:solidFill>
                <a:latin typeface="TeXGyreAdventor"/>
                <a:cs typeface="TeXGyreAdventor"/>
              </a:rPr>
              <a:t>Neural </a:t>
            </a:r>
            <a:r>
              <a:rPr sz="1500" i="1" spc="5" dirty="0">
                <a:solidFill>
                  <a:srgbClr val="404040"/>
                </a:solidFill>
                <a:latin typeface="TeXGyreAdventor"/>
                <a:cs typeface="TeXGyreAdventor"/>
              </a:rPr>
              <a:t>Networks”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,International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Journal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of  </a:t>
            </a:r>
            <a:r>
              <a:rPr sz="1500" spc="-25" dirty="0">
                <a:solidFill>
                  <a:srgbClr val="404040"/>
                </a:solidFill>
                <a:latin typeface="TeXGyreAdventor"/>
                <a:cs typeface="TeXGyreAdventor"/>
              </a:rPr>
              <a:t>Engineering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500" spc="10" dirty="0">
                <a:solidFill>
                  <a:srgbClr val="404040"/>
                </a:solidFill>
                <a:latin typeface="TeXGyreAdventor"/>
                <a:cs typeface="TeXGyreAdventor"/>
              </a:rPr>
              <a:t>Innovative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Technology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(IJEIT)Volume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3,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Issue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1, </a:t>
            </a:r>
            <a:r>
              <a:rPr sz="1500" spc="20" dirty="0">
                <a:solidFill>
                  <a:srgbClr val="404040"/>
                </a:solidFill>
                <a:latin typeface="TeXGyreAdventor"/>
                <a:cs typeface="TeXGyreAdventor"/>
              </a:rPr>
              <a:t>July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2013.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Access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Date: 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09/07/2015.</a:t>
            </a:r>
            <a:endParaRPr sz="15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42F0F"/>
              </a:buClr>
              <a:buFont typeface="Arial"/>
              <a:buChar char=""/>
            </a:pPr>
            <a:endParaRPr sz="2500">
              <a:latin typeface="TeXGyreAdventor"/>
              <a:cs typeface="TeXGyreAdventor"/>
            </a:endParaRPr>
          </a:p>
          <a:p>
            <a:pPr marL="355600" marR="426084" indent="-343535" algn="just">
              <a:lnSpc>
                <a:spcPct val="89700"/>
              </a:lnSpc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Shabana </a:t>
            </a:r>
            <a:r>
              <a:rPr sz="1500" spc="-20" dirty="0">
                <a:solidFill>
                  <a:srgbClr val="404040"/>
                </a:solidFill>
                <a:latin typeface="TeXGyreAdventor"/>
                <a:cs typeface="TeXGyreAdventor"/>
              </a:rPr>
              <a:t>Mehfuz,Gauri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katiyar, </a:t>
            </a:r>
            <a:r>
              <a:rPr sz="15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‘Intelligent </a:t>
            </a:r>
            <a:r>
              <a:rPr sz="1500" i="1" spc="5" dirty="0">
                <a:solidFill>
                  <a:srgbClr val="404040"/>
                </a:solidFill>
                <a:latin typeface="TeXGyreAdventor"/>
                <a:cs typeface="TeXGyreAdventor"/>
              </a:rPr>
              <a:t>Systems </a:t>
            </a:r>
            <a:r>
              <a:rPr sz="1500" i="1" spc="10" dirty="0">
                <a:solidFill>
                  <a:srgbClr val="404040"/>
                </a:solidFill>
                <a:latin typeface="TeXGyreAdventor"/>
                <a:cs typeface="TeXGyreAdventor"/>
              </a:rPr>
              <a:t>for </a:t>
            </a:r>
            <a:r>
              <a:rPr sz="1500" i="1" spc="5" dirty="0">
                <a:solidFill>
                  <a:srgbClr val="404040"/>
                </a:solidFill>
                <a:latin typeface="TeXGyreAdventor"/>
                <a:cs typeface="TeXGyreAdventor"/>
              </a:rPr>
              <a:t>Off-Line </a:t>
            </a:r>
            <a:r>
              <a:rPr sz="1500" i="1" spc="15" dirty="0">
                <a:solidFill>
                  <a:srgbClr val="404040"/>
                </a:solidFill>
                <a:latin typeface="TeXGyreAdventor"/>
                <a:cs typeface="TeXGyreAdventor"/>
              </a:rPr>
              <a:t>Handwritten </a:t>
            </a:r>
            <a:r>
              <a:rPr sz="1500" i="1" spc="10" dirty="0">
                <a:solidFill>
                  <a:srgbClr val="404040"/>
                </a:solidFill>
                <a:latin typeface="TeXGyreAdventor"/>
                <a:cs typeface="TeXGyreAdventor"/>
              </a:rPr>
              <a:t>Character  </a:t>
            </a:r>
            <a:r>
              <a:rPr sz="15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Recognition: </a:t>
            </a:r>
            <a:r>
              <a:rPr sz="1500" i="1" dirty="0">
                <a:solidFill>
                  <a:srgbClr val="404040"/>
                </a:solidFill>
                <a:latin typeface="TeXGyreAdventor"/>
                <a:cs typeface="TeXGyreAdventor"/>
              </a:rPr>
              <a:t>A </a:t>
            </a:r>
            <a:r>
              <a:rPr sz="1500" i="1" spc="-15" dirty="0">
                <a:solidFill>
                  <a:srgbClr val="404040"/>
                </a:solidFill>
                <a:latin typeface="TeXGyreAdventor"/>
                <a:cs typeface="TeXGyreAdventor"/>
              </a:rPr>
              <a:t>Review”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,International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Journal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500" spc="-15" dirty="0">
                <a:solidFill>
                  <a:srgbClr val="404040"/>
                </a:solidFill>
                <a:latin typeface="TeXGyreAdventor"/>
                <a:cs typeface="TeXGyreAdventor"/>
              </a:rPr>
              <a:t>Emerging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Technology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500" spc="20" dirty="0">
                <a:solidFill>
                  <a:srgbClr val="404040"/>
                </a:solidFill>
                <a:latin typeface="TeXGyreAdventor"/>
                <a:cs typeface="TeXGyreAdventor"/>
              </a:rPr>
              <a:t>Advanced  </a:t>
            </a:r>
            <a:r>
              <a:rPr sz="1500" spc="-25" dirty="0">
                <a:solidFill>
                  <a:srgbClr val="404040"/>
                </a:solidFill>
                <a:latin typeface="TeXGyreAdventor"/>
                <a:cs typeface="TeXGyreAdventor"/>
              </a:rPr>
              <a:t>Engineering </a:t>
            </a:r>
            <a:r>
              <a:rPr sz="1500" spc="20" dirty="0">
                <a:solidFill>
                  <a:srgbClr val="404040"/>
                </a:solidFill>
                <a:latin typeface="TeXGyreAdventor"/>
                <a:cs typeface="TeXGyreAdventor"/>
              </a:rPr>
              <a:t>Volume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2,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Issue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4,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April 2012.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Access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Date:</a:t>
            </a:r>
            <a:r>
              <a:rPr sz="1500" spc="-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09/07/2015.</a:t>
            </a:r>
            <a:endParaRPr sz="15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42F0F"/>
              </a:buClr>
              <a:buFont typeface="Arial"/>
              <a:buChar char=""/>
            </a:pPr>
            <a:endParaRPr sz="2350">
              <a:latin typeface="TeXGyreAdventor"/>
              <a:cs typeface="TeXGyreAdventor"/>
            </a:endParaRPr>
          </a:p>
          <a:p>
            <a:pPr marL="355600" indent="-343535">
              <a:lnSpc>
                <a:spcPts val="1725"/>
              </a:lnSpc>
              <a:spcBef>
                <a:spcPts val="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356235" algn="l"/>
              </a:tabLst>
            </a:pP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Prof. </a:t>
            </a:r>
            <a:r>
              <a:rPr sz="1500" spc="20" dirty="0">
                <a:solidFill>
                  <a:srgbClr val="404040"/>
                </a:solidFill>
                <a:latin typeface="TeXGyreAdventor"/>
                <a:cs typeface="TeXGyreAdventor"/>
              </a:rPr>
              <a:t>Swapna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Borde, </a:t>
            </a:r>
            <a:r>
              <a:rPr sz="1500" spc="-35" dirty="0">
                <a:solidFill>
                  <a:srgbClr val="404040"/>
                </a:solidFill>
                <a:latin typeface="TeXGyreAdventor"/>
                <a:cs typeface="TeXGyreAdventor"/>
              </a:rPr>
              <a:t>Ms.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Ekta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Shah, </a:t>
            </a:r>
            <a:r>
              <a:rPr sz="1500" spc="-35" dirty="0">
                <a:solidFill>
                  <a:srgbClr val="404040"/>
                </a:solidFill>
                <a:latin typeface="TeXGyreAdventor"/>
                <a:cs typeface="TeXGyreAdventor"/>
              </a:rPr>
              <a:t>Ms. </a:t>
            </a:r>
            <a:r>
              <a:rPr sz="1500" spc="-15" dirty="0">
                <a:solidFill>
                  <a:srgbClr val="404040"/>
                </a:solidFill>
                <a:latin typeface="TeXGyreAdventor"/>
                <a:cs typeface="TeXGyreAdventor"/>
              </a:rPr>
              <a:t>Priti </a:t>
            </a:r>
            <a:r>
              <a:rPr sz="1500" spc="25" dirty="0">
                <a:solidFill>
                  <a:srgbClr val="404040"/>
                </a:solidFill>
                <a:latin typeface="TeXGyreAdventor"/>
                <a:cs typeface="TeXGyreAdventor"/>
              </a:rPr>
              <a:t>Rawat, </a:t>
            </a:r>
            <a:r>
              <a:rPr sz="1500" spc="-30" dirty="0">
                <a:solidFill>
                  <a:srgbClr val="404040"/>
                </a:solidFill>
                <a:latin typeface="TeXGyreAdventor"/>
                <a:cs typeface="TeXGyreAdventor"/>
              </a:rPr>
              <a:t>Ms.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Vinaya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Patil, </a:t>
            </a:r>
            <a:r>
              <a:rPr sz="1500" i="1" dirty="0">
                <a:solidFill>
                  <a:srgbClr val="404040"/>
                </a:solidFill>
                <a:latin typeface="TeXGyreAdventor"/>
                <a:cs typeface="TeXGyreAdventor"/>
              </a:rPr>
              <a:t>“Fuzzy</a:t>
            </a:r>
            <a:r>
              <a:rPr sz="1500" i="1" spc="-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i="1" dirty="0">
                <a:solidFill>
                  <a:srgbClr val="404040"/>
                </a:solidFill>
                <a:latin typeface="TeXGyreAdventor"/>
                <a:cs typeface="TeXGyreAdventor"/>
              </a:rPr>
              <a:t>Based</a:t>
            </a:r>
            <a:endParaRPr sz="1500">
              <a:latin typeface="TeXGyreAdventor"/>
              <a:cs typeface="TeXGyreAdventor"/>
            </a:endParaRPr>
          </a:p>
          <a:p>
            <a:pPr marL="355600" marR="5080">
              <a:lnSpc>
                <a:spcPts val="1580"/>
              </a:lnSpc>
              <a:spcBef>
                <a:spcPts val="160"/>
              </a:spcBef>
            </a:pPr>
            <a:r>
              <a:rPr sz="1500" i="1" spc="15" dirty="0">
                <a:solidFill>
                  <a:srgbClr val="404040"/>
                </a:solidFill>
                <a:latin typeface="TeXGyreAdventor"/>
                <a:cs typeface="TeXGyreAdventor"/>
              </a:rPr>
              <a:t>Handwritten </a:t>
            </a:r>
            <a:r>
              <a:rPr sz="1500" i="1" spc="10" dirty="0">
                <a:solidFill>
                  <a:srgbClr val="404040"/>
                </a:solidFill>
                <a:latin typeface="TeXGyreAdventor"/>
                <a:cs typeface="TeXGyreAdventor"/>
              </a:rPr>
              <a:t>Character </a:t>
            </a:r>
            <a:r>
              <a:rPr sz="15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Recognition </a:t>
            </a:r>
            <a:r>
              <a:rPr sz="1500" i="1" spc="5" dirty="0">
                <a:solidFill>
                  <a:srgbClr val="404040"/>
                </a:solidFill>
                <a:latin typeface="TeXGyreAdventor"/>
                <a:cs typeface="TeXGyreAdventor"/>
              </a:rPr>
              <a:t>System” </a:t>
            </a:r>
            <a:r>
              <a:rPr sz="1500" spc="-10" dirty="0">
                <a:solidFill>
                  <a:srgbClr val="404040"/>
                </a:solidFill>
                <a:latin typeface="TeXGyreAdventor"/>
                <a:cs typeface="TeXGyreAdventor"/>
              </a:rPr>
              <a:t>,International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Journal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500" spc="-25" dirty="0">
                <a:solidFill>
                  <a:srgbClr val="404040"/>
                </a:solidFill>
                <a:latin typeface="TeXGyreAdventor"/>
                <a:cs typeface="TeXGyreAdventor"/>
              </a:rPr>
              <a:t>Engineering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Research  and</a:t>
            </a:r>
            <a:r>
              <a:rPr sz="1500" spc="-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Applications</a:t>
            </a:r>
            <a:r>
              <a:rPr sz="1500" spc="-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dirty="0">
                <a:solidFill>
                  <a:srgbClr val="404040"/>
                </a:solidFill>
                <a:latin typeface="TeXGyreAdventor"/>
                <a:cs typeface="TeXGyreAdventor"/>
              </a:rPr>
              <a:t>(IJERA)</a:t>
            </a:r>
            <a:r>
              <a:rPr sz="1500" spc="-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TeXGyreAdventor"/>
                <a:cs typeface="TeXGyreAdventor"/>
              </a:rPr>
              <a:t>ISSN:</a:t>
            </a:r>
            <a:r>
              <a:rPr sz="150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500" spc="30" dirty="0">
                <a:solidFill>
                  <a:srgbClr val="404040"/>
                </a:solidFill>
                <a:latin typeface="TeXGyreAdventor"/>
                <a:cs typeface="TeXGyreAdventor"/>
              </a:rPr>
              <a:t>2248-</a:t>
            </a:r>
            <a:r>
              <a:rPr sz="1500" spc="30" dirty="0">
                <a:solidFill>
                  <a:srgbClr val="404040"/>
                </a:solidFill>
                <a:latin typeface="Trebuchet MS"/>
                <a:cs typeface="Trebuchet MS"/>
              </a:rPr>
              <a:t>9622,VNCET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404040"/>
                </a:solidFill>
                <a:latin typeface="Trebuchet MS"/>
                <a:cs typeface="Trebuchet MS"/>
              </a:rPr>
              <a:t>30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404040"/>
                </a:solidFill>
                <a:latin typeface="Trebuchet MS"/>
                <a:cs typeface="Trebuchet MS"/>
              </a:rPr>
              <a:t>Mar’12. </a:t>
            </a:r>
            <a:r>
              <a:rPr sz="1500" spc="135" dirty="0">
                <a:solidFill>
                  <a:srgbClr val="404040"/>
                </a:solidFill>
                <a:latin typeface="Trebuchet MS"/>
                <a:cs typeface="Trebuchet MS"/>
              </a:rPr>
              <a:t>Access</a:t>
            </a:r>
            <a:r>
              <a:rPr sz="15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80" dirty="0">
                <a:solidFill>
                  <a:srgbClr val="404040"/>
                </a:solidFill>
                <a:latin typeface="Trebuchet MS"/>
                <a:cs typeface="Trebuchet MS"/>
              </a:rPr>
              <a:t>Date:</a:t>
            </a:r>
            <a:r>
              <a:rPr sz="15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09/07/2015.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7571" y="2509520"/>
            <a:ext cx="4859020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-15" dirty="0">
                <a:solidFill>
                  <a:srgbClr val="252525"/>
                </a:solidFill>
              </a:rPr>
              <a:t>THANKYOU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5778" y="648588"/>
            <a:ext cx="18954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252525"/>
                </a:solidFill>
              </a:rPr>
              <a:t>Abstract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70175" y="2159952"/>
            <a:ext cx="8667115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99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This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tool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is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useful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for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recognizing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all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alphabets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(English)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given </a:t>
            </a:r>
            <a:r>
              <a:rPr sz="1800" spc="-20" dirty="0">
                <a:solidFill>
                  <a:srgbClr val="404040"/>
                </a:solidFill>
                <a:latin typeface="TeXGyreAdventor"/>
                <a:cs typeface="TeXGyreAdventor"/>
              </a:rPr>
              <a:t>as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in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input  </a:t>
            </a:r>
            <a:r>
              <a:rPr sz="1800" spc="30" dirty="0">
                <a:solidFill>
                  <a:srgbClr val="404040"/>
                </a:solidFill>
                <a:latin typeface="TeXGyreAdventor"/>
                <a:cs typeface="TeXGyreAdventor"/>
              </a:rPr>
              <a:t>image.</a:t>
            </a:r>
            <a:r>
              <a:rPr sz="1800" spc="-1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Once</a:t>
            </a:r>
            <a:r>
              <a:rPr sz="1800" spc="-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input</a:t>
            </a:r>
            <a:r>
              <a:rPr sz="1800" spc="-1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eXGyreAdventor"/>
                <a:cs typeface="TeXGyreAdventor"/>
              </a:rPr>
              <a:t>image</a:t>
            </a:r>
            <a:r>
              <a:rPr sz="1800" spc="-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800" spc="-9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character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is</a:t>
            </a:r>
            <a:r>
              <a:rPr sz="1800" spc="-1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eXGyreAdventor"/>
                <a:cs typeface="TeXGyreAdventor"/>
              </a:rPr>
              <a:t>given</a:t>
            </a:r>
            <a:r>
              <a:rPr sz="1800" spc="-1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proposed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system,</a:t>
            </a:r>
            <a:r>
              <a:rPr sz="1800" spc="-1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then</a:t>
            </a:r>
            <a:r>
              <a:rPr sz="1800" spc="-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it  will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recognize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input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character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which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is </a:t>
            </a:r>
            <a:r>
              <a:rPr sz="1800" spc="45" dirty="0">
                <a:solidFill>
                  <a:srgbClr val="404040"/>
                </a:solidFill>
                <a:latin typeface="TeXGyreAdventor"/>
                <a:cs typeface="TeXGyreAdventor"/>
              </a:rPr>
              <a:t>given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in </a:t>
            </a:r>
            <a:r>
              <a:rPr sz="1800" spc="30" dirty="0">
                <a:solidFill>
                  <a:srgbClr val="404040"/>
                </a:solidFill>
                <a:latin typeface="TeXGyreAdventor"/>
                <a:cs typeface="TeXGyreAdventor"/>
              </a:rPr>
              <a:t>image.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Recognition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and 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classification of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characters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are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done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by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Neural Network.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main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aim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of 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this</a:t>
            </a:r>
            <a:r>
              <a:rPr sz="1800" spc="-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project</a:t>
            </a:r>
            <a:r>
              <a:rPr sz="1800" spc="-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is</a:t>
            </a:r>
            <a:r>
              <a:rPr sz="1800" spc="-1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r>
              <a:rPr sz="1800" spc="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effectively</a:t>
            </a:r>
            <a:r>
              <a:rPr sz="1800" spc="-2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recognize</a:t>
            </a:r>
            <a:r>
              <a:rPr sz="1800" spc="-1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particular</a:t>
            </a:r>
            <a:r>
              <a:rPr sz="1800" spc="-1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character</a:t>
            </a:r>
            <a:r>
              <a:rPr sz="1800" spc="-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 type</a:t>
            </a:r>
            <a:r>
              <a:rPr sz="1800" spc="6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format  </a:t>
            </a:r>
            <a:r>
              <a:rPr sz="1800" spc="35" dirty="0">
                <a:solidFill>
                  <a:srgbClr val="404040"/>
                </a:solidFill>
                <a:latin typeface="TeXGyreAdventor"/>
                <a:cs typeface="TeXGyreAdventor"/>
              </a:rPr>
              <a:t>using</a:t>
            </a:r>
            <a:r>
              <a:rPr sz="1800" spc="-2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Artificial</a:t>
            </a:r>
            <a:r>
              <a:rPr sz="1800" spc="-19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Neural</a:t>
            </a:r>
            <a:r>
              <a:rPr sz="1800" spc="-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Network</a:t>
            </a:r>
            <a:r>
              <a:rPr sz="1800" spc="-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approach.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648588"/>
            <a:ext cx="26689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5" dirty="0">
                <a:solidFill>
                  <a:srgbClr val="252525"/>
                </a:solidFill>
              </a:rPr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70175" y="2159952"/>
            <a:ext cx="8773795" cy="2084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8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system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will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be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developed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in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python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language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which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is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go-to 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language</a:t>
            </a:r>
            <a:r>
              <a:rPr sz="1800" spc="-9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when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it</a:t>
            </a:r>
            <a:r>
              <a:rPr sz="1800" spc="-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TeXGyreAdventor"/>
                <a:cs typeface="TeXGyreAdventor"/>
              </a:rPr>
              <a:t>comes</a:t>
            </a:r>
            <a:r>
              <a:rPr sz="1800" spc="-2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r>
              <a:rPr sz="1800" spc="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ML/DL</a:t>
            </a:r>
            <a:r>
              <a:rPr sz="1800" spc="-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application</a:t>
            </a:r>
            <a:r>
              <a:rPr sz="1800" spc="-1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as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it</a:t>
            </a:r>
            <a:r>
              <a:rPr sz="1800" spc="-1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provides</a:t>
            </a:r>
            <a:r>
              <a:rPr sz="1800" spc="-1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ample</a:t>
            </a:r>
            <a:r>
              <a:rPr sz="1800" spc="-1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number 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libraries</a:t>
            </a:r>
            <a:r>
              <a:rPr sz="1800" spc="-2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TeXGyreAdventor"/>
                <a:cs typeface="TeXGyreAdventor"/>
              </a:rPr>
              <a:t>develop</a:t>
            </a:r>
            <a:r>
              <a:rPr sz="1800" spc="-2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an</a:t>
            </a:r>
            <a:r>
              <a:rPr sz="1800" spc="5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end</a:t>
            </a:r>
            <a:r>
              <a:rPr sz="1800" spc="-8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r>
              <a:rPr sz="1800" spc="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end</a:t>
            </a:r>
            <a:r>
              <a:rPr sz="1800" spc="-8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tool</a:t>
            </a:r>
            <a:r>
              <a:rPr sz="1800" spc="-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which</a:t>
            </a:r>
            <a:r>
              <a:rPr sz="1800" spc="-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takes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grayscale</a:t>
            </a:r>
            <a:r>
              <a:rPr sz="1800" spc="-9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eXGyreAdventor"/>
                <a:cs typeface="TeXGyreAdventor"/>
              </a:rPr>
              <a:t>image</a:t>
            </a:r>
            <a:r>
              <a:rPr sz="1800" spc="-1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 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letter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as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input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according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to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its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pixel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values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converts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it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into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computer 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text.</a:t>
            </a:r>
            <a:endParaRPr sz="1800">
              <a:latin typeface="TeXGyreAdventor"/>
              <a:cs typeface="TeXGyreAdventor"/>
            </a:endParaRPr>
          </a:p>
          <a:p>
            <a:pPr marL="355600" marR="10160" indent="-342900">
              <a:lnSpc>
                <a:spcPct val="100800"/>
              </a:lnSpc>
              <a:spcBef>
                <a:spcPts val="97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We</a:t>
            </a:r>
            <a:r>
              <a:rPr sz="1800" spc="-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eXGyreAdventor"/>
                <a:cs typeface="TeXGyreAdventor"/>
              </a:rPr>
              <a:t>have</a:t>
            </a:r>
            <a:r>
              <a:rPr sz="1800" spc="-9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also</a:t>
            </a:r>
            <a:r>
              <a:rPr sz="1800" spc="-10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measured</a:t>
            </a:r>
            <a:r>
              <a:rPr sz="1800" spc="-2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compared</a:t>
            </a:r>
            <a:r>
              <a:rPr sz="1800" spc="-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accuracy</a:t>
            </a:r>
            <a:r>
              <a:rPr sz="1800" spc="-1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different</a:t>
            </a:r>
            <a:r>
              <a:rPr sz="1800" spc="-1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machine 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learning</a:t>
            </a:r>
            <a:r>
              <a:rPr sz="1800" spc="-3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classification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algorithm.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790" y="648588"/>
            <a:ext cx="42691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252525"/>
                </a:solidFill>
              </a:rPr>
              <a:t>Problem</a:t>
            </a:r>
            <a:r>
              <a:rPr sz="3600" spc="-80" dirty="0">
                <a:solidFill>
                  <a:srgbClr val="252525"/>
                </a:solidFill>
              </a:rPr>
              <a:t> </a:t>
            </a:r>
            <a:r>
              <a:rPr sz="3600" spc="-30" dirty="0">
                <a:solidFill>
                  <a:srgbClr val="252525"/>
                </a:solidFill>
              </a:rPr>
              <a:t>Statement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70175" y="2159952"/>
            <a:ext cx="8700770" cy="14071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85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Existing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hand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writing recognition </a:t>
            </a:r>
            <a:r>
              <a:rPr sz="1800" spc="30" dirty="0">
                <a:solidFill>
                  <a:srgbClr val="404040"/>
                </a:solidFill>
                <a:latin typeface="TeXGyreAdventor"/>
                <a:cs typeface="TeXGyreAdventor"/>
              </a:rPr>
              <a:t>systems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use </a:t>
            </a:r>
            <a:r>
              <a:rPr sz="1800" spc="35" dirty="0">
                <a:solidFill>
                  <a:srgbClr val="404040"/>
                </a:solidFill>
                <a:latin typeface="TeXGyreAdventor"/>
                <a:cs typeface="TeXGyreAdventor"/>
              </a:rPr>
              <a:t>complex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architecture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which 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are</a:t>
            </a:r>
            <a:r>
              <a:rPr sz="1800" spc="5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not</a:t>
            </a:r>
            <a:r>
              <a:rPr sz="1800" spc="-5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beginner</a:t>
            </a:r>
            <a:r>
              <a:rPr sz="1800" spc="-1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friendly</a:t>
            </a:r>
            <a:r>
              <a:rPr sz="1800" spc="-1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are</a:t>
            </a:r>
            <a:r>
              <a:rPr sz="1800" spc="-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eXGyreAdventor"/>
                <a:cs typeface="TeXGyreAdventor"/>
              </a:rPr>
              <a:t>modified</a:t>
            </a:r>
            <a:r>
              <a:rPr sz="1800" spc="-2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in</a:t>
            </a:r>
            <a:r>
              <a:rPr sz="1800" spc="-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way</a:t>
            </a:r>
            <a:r>
              <a:rPr sz="1800" spc="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such</a:t>
            </a:r>
            <a:r>
              <a:rPr sz="1800" spc="-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that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they</a:t>
            </a:r>
            <a:r>
              <a:rPr sz="1800" spc="-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can</a:t>
            </a:r>
            <a:r>
              <a:rPr sz="1800" spc="-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be 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used</a:t>
            </a:r>
            <a:r>
              <a:rPr sz="1800" spc="-8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with</a:t>
            </a:r>
            <a:r>
              <a:rPr sz="1800" spc="-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eXGyreAdventor"/>
                <a:cs typeface="TeXGyreAdventor"/>
              </a:rPr>
              <a:t>only</a:t>
            </a:r>
            <a:r>
              <a:rPr sz="1800" spc="-114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their</a:t>
            </a:r>
            <a:r>
              <a:rPr sz="1800" spc="-1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specific</a:t>
            </a:r>
            <a:r>
              <a:rPr sz="1800" spc="-2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software</a:t>
            </a:r>
            <a:r>
              <a:rPr sz="1800" spc="-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therefore</a:t>
            </a:r>
            <a:r>
              <a:rPr sz="1800" spc="-9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this</a:t>
            </a:r>
            <a:r>
              <a:rPr sz="1800" spc="-1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project</a:t>
            </a:r>
            <a:r>
              <a:rPr sz="1800" spc="-5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was</a:t>
            </a:r>
            <a:r>
              <a:rPr sz="1800" spc="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TeXGyreAdventor"/>
                <a:cs typeface="TeXGyreAdventor"/>
              </a:rPr>
              <a:t>develop 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an</a:t>
            </a:r>
            <a:r>
              <a:rPr sz="1800" spc="6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easy</a:t>
            </a:r>
            <a:r>
              <a:rPr sz="1800" spc="-1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r>
              <a:rPr sz="1800" spc="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understand</a:t>
            </a:r>
            <a:r>
              <a:rPr sz="1800" spc="-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hand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writing</a:t>
            </a:r>
            <a:r>
              <a:rPr sz="1800" spc="-1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recognition</a:t>
            </a:r>
            <a:r>
              <a:rPr sz="1800" spc="-1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system</a:t>
            </a:r>
            <a:r>
              <a:rPr sz="1800" spc="-1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which</a:t>
            </a:r>
            <a:r>
              <a:rPr sz="1800" spc="-1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is</a:t>
            </a:r>
            <a:r>
              <a:rPr sz="1800" spc="-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easy</a:t>
            </a:r>
            <a:r>
              <a:rPr sz="1800" spc="-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use 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understand</a:t>
            </a:r>
            <a:r>
              <a:rPr sz="1800" spc="-8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and</a:t>
            </a:r>
            <a:r>
              <a:rPr sz="1800" spc="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is</a:t>
            </a:r>
            <a:r>
              <a:rPr sz="1800" spc="-1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compatible</a:t>
            </a:r>
            <a:r>
              <a:rPr sz="1800" spc="-1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in</a:t>
            </a:r>
            <a:r>
              <a:rPr sz="1800" spc="-1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all</a:t>
            </a:r>
            <a:r>
              <a:rPr sz="1800" spc="-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environment.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3505" y="648588"/>
            <a:ext cx="21983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rgbClr val="252525"/>
                </a:solidFill>
              </a:rPr>
              <a:t>Ob</a:t>
            </a:r>
            <a:r>
              <a:rPr sz="3600" spc="-135" dirty="0">
                <a:solidFill>
                  <a:srgbClr val="252525"/>
                </a:solidFill>
              </a:rPr>
              <a:t>j</a:t>
            </a:r>
            <a:r>
              <a:rPr sz="3600" spc="-20" dirty="0">
                <a:solidFill>
                  <a:srgbClr val="252525"/>
                </a:solidFill>
              </a:rPr>
              <a:t>e</a:t>
            </a:r>
            <a:r>
              <a:rPr sz="3600" dirty="0">
                <a:solidFill>
                  <a:srgbClr val="252525"/>
                </a:solidFill>
              </a:rPr>
              <a:t>c</a:t>
            </a:r>
            <a:r>
              <a:rPr sz="3600" spc="-105" dirty="0">
                <a:solidFill>
                  <a:srgbClr val="252525"/>
                </a:solidFill>
              </a:rPr>
              <a:t>t</a:t>
            </a:r>
            <a:r>
              <a:rPr sz="3600" spc="-50" dirty="0">
                <a:solidFill>
                  <a:srgbClr val="252525"/>
                </a:solidFill>
              </a:rPr>
              <a:t>i</a:t>
            </a:r>
            <a:r>
              <a:rPr sz="3600" spc="100" dirty="0">
                <a:solidFill>
                  <a:srgbClr val="252525"/>
                </a:solidFill>
              </a:rPr>
              <a:t>v</a:t>
            </a:r>
            <a:r>
              <a:rPr sz="3600" dirty="0">
                <a:solidFill>
                  <a:srgbClr val="252525"/>
                </a:solidFill>
              </a:rPr>
              <a:t>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70175" y="2014496"/>
            <a:ext cx="8503920" cy="304038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b="1" dirty="0">
                <a:solidFill>
                  <a:srgbClr val="404040"/>
                </a:solidFill>
                <a:latin typeface="Gothic Uralic"/>
                <a:cs typeface="Gothic Uralic"/>
              </a:rPr>
              <a:t>Main</a:t>
            </a:r>
            <a:r>
              <a:rPr sz="2000" b="1" spc="-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404040"/>
                </a:solidFill>
                <a:latin typeface="Gothic Uralic"/>
                <a:cs typeface="Gothic Uralic"/>
              </a:rPr>
              <a:t>Objectives</a:t>
            </a:r>
            <a:endParaRPr sz="200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899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Here we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are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delivering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an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end-to-end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tool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which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will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used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to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identify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the  characters</a:t>
            </a:r>
            <a:r>
              <a:rPr sz="1800" spc="-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text</a:t>
            </a:r>
            <a:r>
              <a:rPr sz="1800" spc="-5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eXGyreAdventor"/>
                <a:cs typeface="TeXGyreAdventor"/>
              </a:rPr>
              <a:t>given</a:t>
            </a:r>
            <a:r>
              <a:rPr sz="1800" spc="-1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by</a:t>
            </a:r>
            <a:r>
              <a:rPr sz="1800" spc="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end-user</a:t>
            </a:r>
            <a:r>
              <a:rPr sz="1800" spc="-1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TeXGyreAdventor"/>
                <a:cs typeface="TeXGyreAdventor"/>
              </a:rPr>
              <a:t>help</a:t>
            </a:r>
            <a:r>
              <a:rPr sz="1800" spc="-1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eXGyreAdventor"/>
                <a:cs typeface="TeXGyreAdventor"/>
              </a:rPr>
              <a:t>him/her</a:t>
            </a:r>
            <a:r>
              <a:rPr sz="1800" spc="-2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eXGyreAdventor"/>
                <a:cs typeface="TeXGyreAdventor"/>
              </a:rPr>
              <a:t>convert</a:t>
            </a:r>
            <a:r>
              <a:rPr sz="1800" spc="-2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it</a:t>
            </a:r>
            <a:r>
              <a:rPr sz="1800" spc="-1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into</a:t>
            </a:r>
            <a:r>
              <a:rPr sz="1800" spc="-10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text.</a:t>
            </a:r>
            <a:endParaRPr sz="18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buChar char=""/>
            </a:pPr>
            <a:endParaRPr sz="28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Sub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Objectives</a:t>
            </a:r>
            <a:endParaRPr sz="1800">
              <a:latin typeface="TeXGyreAdventor"/>
              <a:cs typeface="TeXGyreAdventor"/>
            </a:endParaRPr>
          </a:p>
          <a:p>
            <a:pPr marL="355600" marR="433705" indent="-342900">
              <a:lnSpc>
                <a:spcPct val="100800"/>
              </a:lnSpc>
              <a:spcBef>
                <a:spcPts val="98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construct</a:t>
            </a:r>
            <a:r>
              <a:rPr sz="1800" spc="-1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suitable</a:t>
            </a:r>
            <a:r>
              <a:rPr sz="1800" spc="-1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neural</a:t>
            </a:r>
            <a:r>
              <a:rPr sz="1800" spc="-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network</a:t>
            </a:r>
            <a:r>
              <a:rPr sz="1800" spc="-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train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eXGyreAdventor"/>
                <a:cs typeface="TeXGyreAdventor"/>
              </a:rPr>
              <a:t>it</a:t>
            </a:r>
            <a:r>
              <a:rPr sz="1800" spc="-1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properly</a:t>
            </a:r>
            <a:r>
              <a:rPr sz="1800" spc="-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r>
              <a:rPr sz="1800" spc="5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recognize 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characters.</a:t>
            </a:r>
            <a:endParaRPr sz="1800">
              <a:latin typeface="TeXGyreAdventor"/>
              <a:cs typeface="TeXGyreAdventor"/>
            </a:endParaRPr>
          </a:p>
          <a:p>
            <a:pPr marL="422275" indent="-410209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422275" algn="l"/>
                <a:tab pos="422909" algn="l"/>
              </a:tabLst>
            </a:pP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Reduce</a:t>
            </a:r>
            <a:r>
              <a:rPr sz="1800" spc="-10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eXGyreAdventor"/>
                <a:cs typeface="TeXGyreAdventor"/>
              </a:rPr>
              <a:t>man-power</a:t>
            </a:r>
            <a:r>
              <a:rPr sz="1800" spc="-1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eXGyreAdventor"/>
                <a:cs typeface="TeXGyreAdventor"/>
              </a:rPr>
              <a:t>convert</a:t>
            </a:r>
            <a:r>
              <a:rPr sz="1800" spc="-2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text</a:t>
            </a:r>
            <a:r>
              <a:rPr sz="1800" spc="-6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eXGyreAdventor"/>
                <a:cs typeface="TeXGyreAdventor"/>
              </a:rPr>
              <a:t>into</a:t>
            </a:r>
            <a:r>
              <a:rPr sz="1800" spc="-10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digitized</a:t>
            </a:r>
            <a:r>
              <a:rPr sz="1800" spc="-15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form</a:t>
            </a:r>
            <a:r>
              <a:rPr sz="1800" spc="-9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manually.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296" y="648588"/>
            <a:ext cx="30270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252525"/>
                </a:solidFill>
              </a:rPr>
              <a:t>Methodology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70175" y="2159952"/>
            <a:ext cx="8357870" cy="31330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 algn="just">
              <a:lnSpc>
                <a:spcPct val="100800"/>
              </a:lnSpc>
              <a:spcBef>
                <a:spcPts val="8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Machine </a:t>
            </a:r>
            <a:r>
              <a:rPr sz="1800" dirty="0">
                <a:latin typeface="Times New Roman"/>
                <a:cs typeface="Times New Roman"/>
              </a:rPr>
              <a:t>Learning </a:t>
            </a:r>
            <a:r>
              <a:rPr sz="1800" spc="-20" dirty="0">
                <a:latin typeface="Times New Roman"/>
                <a:cs typeface="Times New Roman"/>
              </a:rPr>
              <a:t>Techniques </a:t>
            </a:r>
            <a:r>
              <a:rPr sz="1800" spc="-25" dirty="0">
                <a:latin typeface="Times New Roman"/>
                <a:cs typeface="Times New Roman"/>
              </a:rPr>
              <a:t>like </a:t>
            </a:r>
            <a:r>
              <a:rPr sz="1800" spc="-20" dirty="0">
                <a:latin typeface="Times New Roman"/>
                <a:cs typeface="Times New Roman"/>
              </a:rPr>
              <a:t>Logistic </a:t>
            </a:r>
            <a:r>
              <a:rPr sz="1800" spc="-15" dirty="0">
                <a:latin typeface="Times New Roman"/>
                <a:cs typeface="Times New Roman"/>
              </a:rPr>
              <a:t>Regression, </a:t>
            </a:r>
            <a:r>
              <a:rPr sz="1800" spc="-60" dirty="0">
                <a:latin typeface="Times New Roman"/>
                <a:cs typeface="Times New Roman"/>
              </a:rPr>
              <a:t>SVM, </a:t>
            </a:r>
            <a:r>
              <a:rPr sz="1800" spc="-15" dirty="0">
                <a:latin typeface="Times New Roman"/>
                <a:cs typeface="Times New Roman"/>
              </a:rPr>
              <a:t>Decision Tree, </a:t>
            </a:r>
            <a:r>
              <a:rPr sz="1800" spc="-50" dirty="0">
                <a:latin typeface="Times New Roman"/>
                <a:cs typeface="Times New Roman"/>
              </a:rPr>
              <a:t>Random  </a:t>
            </a:r>
            <a:r>
              <a:rPr sz="1800" spc="-5" dirty="0">
                <a:latin typeface="Times New Roman"/>
                <a:cs typeface="Times New Roman"/>
              </a:rPr>
              <a:t>Forest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CNN </a:t>
            </a:r>
            <a:r>
              <a:rPr sz="1800" spc="5" dirty="0">
                <a:latin typeface="Times New Roman"/>
                <a:cs typeface="Times New Roman"/>
              </a:rPr>
              <a:t>are very </a:t>
            </a:r>
            <a:r>
              <a:rPr sz="1800" dirty="0">
                <a:latin typeface="Times New Roman"/>
                <a:cs typeface="Times New Roman"/>
              </a:rPr>
              <a:t>powerful </a:t>
            </a:r>
            <a:r>
              <a:rPr sz="1800" spc="-10" dirty="0">
                <a:latin typeface="Times New Roman"/>
                <a:cs typeface="Times New Roman"/>
              </a:rPr>
              <a:t>classification </a:t>
            </a:r>
            <a:r>
              <a:rPr sz="1800" spc="5" dirty="0">
                <a:latin typeface="Times New Roman"/>
                <a:cs typeface="Times New Roman"/>
              </a:rPr>
              <a:t>techniques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25" dirty="0">
                <a:latin typeface="Times New Roman"/>
                <a:cs typeface="Times New Roman"/>
              </a:rPr>
              <a:t>it </a:t>
            </a:r>
            <a:r>
              <a:rPr sz="1800" dirty="0">
                <a:latin typeface="Times New Roman"/>
                <a:cs typeface="Times New Roman"/>
              </a:rPr>
              <a:t>comes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-15" dirty="0">
                <a:latin typeface="Times New Roman"/>
                <a:cs typeface="Times New Roman"/>
              </a:rPr>
              <a:t>finding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10" dirty="0">
                <a:latin typeface="Times New Roman"/>
                <a:cs typeface="Times New Roman"/>
              </a:rPr>
              <a:t>trend between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-15" dirty="0">
                <a:latin typeface="Times New Roman"/>
                <a:cs typeface="Times New Roman"/>
              </a:rPr>
              <a:t>classify </a:t>
            </a:r>
            <a:r>
              <a:rPr sz="1800" spc="10" dirty="0">
                <a:latin typeface="Times New Roman"/>
                <a:cs typeface="Times New Roman"/>
              </a:rPr>
              <a:t>them </a:t>
            </a:r>
            <a:r>
              <a:rPr sz="1800" spc="5" dirty="0">
                <a:latin typeface="Times New Roman"/>
                <a:cs typeface="Times New Roman"/>
              </a:rPr>
              <a:t>under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5" dirty="0">
                <a:latin typeface="Times New Roman"/>
                <a:cs typeface="Times New Roman"/>
              </a:rPr>
              <a:t>category. </a:t>
            </a:r>
            <a:r>
              <a:rPr sz="1800" spc="-20" dirty="0">
                <a:latin typeface="Times New Roman"/>
                <a:cs typeface="Times New Roman"/>
              </a:rPr>
              <a:t>Generally, </a:t>
            </a:r>
            <a:r>
              <a:rPr sz="1800" spc="-10" dirty="0">
                <a:latin typeface="Times New Roman"/>
                <a:cs typeface="Times New Roman"/>
              </a:rPr>
              <a:t>all </a:t>
            </a:r>
            <a:r>
              <a:rPr sz="1800" spc="-5" dirty="0">
                <a:latin typeface="Times New Roman"/>
                <a:cs typeface="Times New Roman"/>
              </a:rPr>
              <a:t>Machine  </a:t>
            </a:r>
            <a:r>
              <a:rPr sz="1800" dirty="0">
                <a:latin typeface="Times New Roman"/>
                <a:cs typeface="Times New Roman"/>
              </a:rPr>
              <a:t>Learning </a:t>
            </a:r>
            <a:r>
              <a:rPr sz="1800" spc="5" dirty="0">
                <a:latin typeface="Times New Roman"/>
                <a:cs typeface="Times New Roman"/>
              </a:rPr>
              <a:t>techniques </a:t>
            </a:r>
            <a:r>
              <a:rPr sz="1800" spc="-20" dirty="0">
                <a:latin typeface="Times New Roman"/>
                <a:cs typeface="Times New Roman"/>
              </a:rPr>
              <a:t>follow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30" dirty="0">
                <a:latin typeface="Times New Roman"/>
                <a:cs typeface="Times New Roman"/>
              </a:rPr>
              <a:t>similar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procedure-</a:t>
            </a:r>
            <a:endParaRPr sz="1800">
              <a:latin typeface="Times New Roman"/>
              <a:cs typeface="Times New Roman"/>
            </a:endParaRPr>
          </a:p>
          <a:p>
            <a:pPr marL="603250" lvl="1" indent="-248285">
              <a:lnSpc>
                <a:spcPct val="100000"/>
              </a:lnSpc>
              <a:spcBef>
                <a:spcPts val="994"/>
              </a:spcBef>
              <a:buChar char="•"/>
              <a:tabLst>
                <a:tab pos="603250" algn="l"/>
                <a:tab pos="603885" algn="l"/>
              </a:tabLst>
            </a:pPr>
            <a:r>
              <a:rPr sz="1800" spc="-5" dirty="0">
                <a:latin typeface="Times New Roman"/>
                <a:cs typeface="Times New Roman"/>
              </a:rPr>
              <a:t>Get </a:t>
            </a:r>
            <a:r>
              <a:rPr sz="1800" dirty="0">
                <a:latin typeface="Times New Roman"/>
                <a:cs typeface="Times New Roman"/>
              </a:rPr>
              <a:t>Data for </a:t>
            </a:r>
            <a:r>
              <a:rPr sz="1800" spc="-5" dirty="0">
                <a:latin typeface="Times New Roman"/>
                <a:cs typeface="Times New Roman"/>
              </a:rPr>
              <a:t>different </a:t>
            </a:r>
            <a:r>
              <a:rPr sz="1800" spc="-10" dirty="0">
                <a:latin typeface="Times New Roman"/>
                <a:cs typeface="Times New Roman"/>
              </a:rPr>
              <a:t>Sources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603250" lvl="1" indent="-248285">
              <a:lnSpc>
                <a:spcPct val="100000"/>
              </a:lnSpc>
              <a:spcBef>
                <a:spcPts val="994"/>
              </a:spcBef>
              <a:buChar char="•"/>
              <a:tabLst>
                <a:tab pos="603250" algn="l"/>
                <a:tab pos="603885" algn="l"/>
              </a:tabLst>
            </a:pPr>
            <a:r>
              <a:rPr sz="1800" spc="10" dirty="0">
                <a:latin typeface="Times New Roman"/>
                <a:cs typeface="Times New Roman"/>
              </a:rPr>
              <a:t>Extract </a:t>
            </a:r>
            <a:r>
              <a:rPr sz="1800" spc="-5" dirty="0">
                <a:latin typeface="Times New Roman"/>
                <a:cs typeface="Times New Roman"/>
              </a:rPr>
              <a:t>Important </a:t>
            </a:r>
            <a:r>
              <a:rPr sz="1800" spc="5" dirty="0">
                <a:latin typeface="Times New Roman"/>
                <a:cs typeface="Times New Roman"/>
              </a:rPr>
              <a:t>Features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work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on.</a:t>
            </a:r>
            <a:endParaRPr sz="1800">
              <a:latin typeface="Times New Roman"/>
              <a:cs typeface="Times New Roman"/>
            </a:endParaRPr>
          </a:p>
          <a:p>
            <a:pPr marL="603250" lvl="1" indent="-248285">
              <a:lnSpc>
                <a:spcPct val="100000"/>
              </a:lnSpc>
              <a:spcBef>
                <a:spcPts val="990"/>
              </a:spcBef>
              <a:buChar char="•"/>
              <a:tabLst>
                <a:tab pos="603250" algn="l"/>
                <a:tab pos="603885" algn="l"/>
              </a:tabLst>
            </a:pPr>
            <a:r>
              <a:rPr sz="1800" spc="-10" dirty="0">
                <a:latin typeface="Times New Roman"/>
                <a:cs typeface="Times New Roman"/>
              </a:rPr>
              <a:t>Choose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Machine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Model.</a:t>
            </a:r>
            <a:endParaRPr sz="1800">
              <a:latin typeface="Times New Roman"/>
              <a:cs typeface="Times New Roman"/>
            </a:endParaRPr>
          </a:p>
          <a:p>
            <a:pPr marL="603250" lvl="1" indent="-248285">
              <a:lnSpc>
                <a:spcPct val="100000"/>
              </a:lnSpc>
              <a:spcBef>
                <a:spcPts val="994"/>
              </a:spcBef>
              <a:buChar char="•"/>
              <a:tabLst>
                <a:tab pos="603250" algn="l"/>
                <a:tab pos="603885" algn="l"/>
              </a:tabLst>
            </a:pPr>
            <a:r>
              <a:rPr sz="1800" spc="-35" dirty="0">
                <a:latin typeface="Times New Roman"/>
                <a:cs typeface="Times New Roman"/>
              </a:rPr>
              <a:t>Train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-15" dirty="0">
                <a:latin typeface="Times New Roman"/>
                <a:cs typeface="Times New Roman"/>
              </a:rPr>
              <a:t>model, improve </a:t>
            </a:r>
            <a:r>
              <a:rPr sz="1800" spc="-30" dirty="0">
                <a:latin typeface="Times New Roman"/>
                <a:cs typeface="Times New Roman"/>
              </a:rPr>
              <a:t>it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test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  <a:p>
            <a:pPr marL="603250" lvl="1" indent="-248285">
              <a:lnSpc>
                <a:spcPct val="100000"/>
              </a:lnSpc>
              <a:spcBef>
                <a:spcPts val="994"/>
              </a:spcBef>
              <a:buChar char="•"/>
              <a:tabLst>
                <a:tab pos="603250" algn="l"/>
                <a:tab pos="603885" algn="l"/>
              </a:tabLst>
            </a:pPr>
            <a:r>
              <a:rPr sz="1800" spc="-25" dirty="0">
                <a:latin typeface="Times New Roman"/>
                <a:cs typeface="Times New Roman"/>
              </a:rPr>
              <a:t>Lastly, </a:t>
            </a:r>
            <a:r>
              <a:rPr sz="1800" spc="-10" dirty="0">
                <a:latin typeface="Times New Roman"/>
                <a:cs typeface="Times New Roman"/>
              </a:rPr>
              <a:t>Deploy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-20" dirty="0">
                <a:latin typeface="Times New Roman"/>
                <a:cs typeface="Times New Roman"/>
              </a:rPr>
              <a:t>Service </a:t>
            </a:r>
            <a:r>
              <a:rPr sz="1800" spc="5" dirty="0">
                <a:latin typeface="Times New Roman"/>
                <a:cs typeface="Times New Roman"/>
              </a:rPr>
              <a:t>the end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4550" y="648588"/>
            <a:ext cx="22688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252525"/>
                </a:solidFill>
              </a:rPr>
              <a:t>Pert</a:t>
            </a:r>
            <a:r>
              <a:rPr sz="3600" spc="25" dirty="0">
                <a:solidFill>
                  <a:srgbClr val="252525"/>
                </a:solidFill>
              </a:rPr>
              <a:t> </a:t>
            </a:r>
            <a:r>
              <a:rPr sz="3600" spc="-10" dirty="0">
                <a:solidFill>
                  <a:srgbClr val="252525"/>
                </a:solidFill>
              </a:rPr>
              <a:t>Chart</a:t>
            </a:r>
            <a:endParaRPr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53F25-E34C-48A4-8DF7-F42472553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2371724"/>
            <a:ext cx="9617118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26" y="258063"/>
            <a:ext cx="20935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0" dirty="0">
                <a:solidFill>
                  <a:srgbClr val="252525"/>
                </a:solidFill>
              </a:rPr>
              <a:t>Use</a:t>
            </a:r>
            <a:r>
              <a:rPr sz="3600" spc="15" dirty="0">
                <a:solidFill>
                  <a:srgbClr val="252525"/>
                </a:solidFill>
              </a:rPr>
              <a:t> </a:t>
            </a:r>
            <a:r>
              <a:rPr sz="3600" spc="10" dirty="0">
                <a:solidFill>
                  <a:srgbClr val="252525"/>
                </a:solidFill>
              </a:rPr>
              <a:t>Case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067175" y="990600"/>
            <a:ext cx="5629275" cy="572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1530</Words>
  <Application>Microsoft Office PowerPoint</Application>
  <PresentationFormat>Widescreen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Gothic Uralic</vt:lpstr>
      <vt:lpstr>TeXGyreAdventor</vt:lpstr>
      <vt:lpstr>Times New Roman</vt:lpstr>
      <vt:lpstr>Trebuchet MS</vt:lpstr>
      <vt:lpstr>Office Theme</vt:lpstr>
      <vt:lpstr>PowerPoint Presentation</vt:lpstr>
      <vt:lpstr>CONTENTS</vt:lpstr>
      <vt:lpstr>Abstract</vt:lpstr>
      <vt:lpstr>Introduction</vt:lpstr>
      <vt:lpstr>Problem Statement</vt:lpstr>
      <vt:lpstr>Objective</vt:lpstr>
      <vt:lpstr>Methodology</vt:lpstr>
      <vt:lpstr>Pert Chart</vt:lpstr>
      <vt:lpstr>Use Case</vt:lpstr>
      <vt:lpstr>Flow Chart</vt:lpstr>
      <vt:lpstr>Algorithms</vt:lpstr>
      <vt:lpstr> Support Vector Machine</vt:lpstr>
      <vt:lpstr> Decision Tree</vt:lpstr>
      <vt:lpstr> Random Forest</vt:lpstr>
      <vt:lpstr> CNN</vt:lpstr>
      <vt:lpstr> define train</vt:lpstr>
      <vt:lpstr>Progress</vt:lpstr>
      <vt:lpstr>Frequency of Data</vt:lpstr>
      <vt:lpstr>PowerPoint Presentation</vt:lpstr>
      <vt:lpstr>Model Loss</vt:lpstr>
      <vt:lpstr>Confusion Matrix</vt:lpstr>
      <vt:lpstr>References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Utkarsh</dc:creator>
  <cp:lastModifiedBy>Utkarsh Sandeep Singh</cp:lastModifiedBy>
  <cp:revision>5</cp:revision>
  <dcterms:created xsi:type="dcterms:W3CDTF">2020-02-28T13:34:17Z</dcterms:created>
  <dcterms:modified xsi:type="dcterms:W3CDTF">2020-04-07T17:42:47Z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2020-02-26T00:00:00Z</vt:filetime>
  </property>
  <property fmtid="{D5CDD505-2E9C-101B-9397-08002B2CF9AE}" pid="3" name="LastSaved">
    <vt:filetime>2020-02-28T00:00:00Z</vt:filetime>
  </property>
</Properties>
</file>