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8" r:id="rId2"/>
    <p:sldId id="259" r:id="rId3"/>
    <p:sldId id="260" r:id="rId4"/>
    <p:sldId id="261" r:id="rId5"/>
    <p:sldId id="262" r:id="rId6"/>
    <p:sldId id="263" r:id="rId7"/>
    <p:sldId id="264" r:id="rId8"/>
    <p:sldId id="265" r:id="rId9"/>
    <p:sldId id="266" r:id="rId10"/>
    <p:sldId id="267" r:id="rId11"/>
    <p:sldId id="288" r:id="rId12"/>
    <p:sldId id="272" r:id="rId13"/>
    <p:sldId id="273" r:id="rId14"/>
    <p:sldId id="274" r:id="rId15"/>
    <p:sldId id="275" r:id="rId16"/>
    <p:sldId id="276" r:id="rId17"/>
    <p:sldId id="287" r:id="rId18"/>
    <p:sldId id="277" r:id="rId19"/>
    <p:sldId id="285" r:id="rId20"/>
    <p:sldId id="286"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Sandeep Singh" initials="USS" lastIdx="1" clrIdx="0">
    <p:extLst>
      <p:ext uri="{19B8F6BF-5375-455C-9EA6-DF929625EA0E}">
        <p15:presenceInfo xmlns:p15="http://schemas.microsoft.com/office/powerpoint/2012/main" userId="f419eec29d0ce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85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69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99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01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894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46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80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07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70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00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37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4921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10" Type="http://schemas.openxmlformats.org/officeDocument/2006/relationships/image" Target="../media/image2.png"/><Relationship Id="rId4" Type="http://schemas.openxmlformats.org/officeDocument/2006/relationships/image" Target="../media/image9.jpe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289" y="366297"/>
            <a:ext cx="9827403" cy="1274904"/>
          </a:xfrm>
        </p:spPr>
        <p:txBody>
          <a:bodyPr>
            <a:normAutofit/>
          </a:bodyPr>
          <a:lstStyle/>
          <a:p>
            <a:r>
              <a:rPr lang="en-US" sz="3200" b="1" baseline="-25000" dirty="0"/>
              <a:t>Major-II                 </a:t>
            </a:r>
            <a:br>
              <a:rPr lang="en-US" sz="3200" b="1" baseline="-25000" dirty="0"/>
            </a:br>
            <a:r>
              <a:rPr lang="en-US" sz="3200" b="1" baseline="-25000" dirty="0"/>
              <a:t>                                                School of Computer Science</a:t>
            </a:r>
            <a:br>
              <a:rPr lang="en-US" sz="3200" b="1" baseline="-25000" dirty="0"/>
            </a:br>
            <a:br>
              <a:rPr lang="en-IN" sz="3200" baseline="-25000" dirty="0"/>
            </a:br>
            <a:r>
              <a:rPr lang="en-IN" sz="3200" baseline="-25000" dirty="0"/>
              <a:t>                                          </a:t>
            </a:r>
            <a:r>
              <a:rPr lang="en-US" sz="1600" b="1" dirty="0"/>
              <a:t>University of Petroleum &amp; Energy Studies, Dehradun</a:t>
            </a:r>
            <a:endParaRPr lang="en-IN" sz="1600" dirty="0"/>
          </a:p>
        </p:txBody>
      </p:sp>
      <p:sp>
        <p:nvSpPr>
          <p:cNvPr id="3" name="Subtitle 2"/>
          <p:cNvSpPr>
            <a:spLocks noGrp="1"/>
          </p:cNvSpPr>
          <p:nvPr>
            <p:ph type="subTitle" idx="1"/>
          </p:nvPr>
        </p:nvSpPr>
        <p:spPr>
          <a:xfrm>
            <a:off x="1957032" y="1395345"/>
            <a:ext cx="9128657" cy="4684889"/>
          </a:xfrm>
        </p:spPr>
        <p:txBody>
          <a:bodyPr>
            <a:normAutofit fontScale="85000" lnSpcReduction="20000"/>
          </a:bodyPr>
          <a:lstStyle/>
          <a:p>
            <a:endParaRPr lang="en-IN" dirty="0"/>
          </a:p>
          <a:p>
            <a:pPr algn="ctr"/>
            <a:r>
              <a:rPr lang="en-IN" sz="2800" b="1" u="sng" dirty="0">
                <a:solidFill>
                  <a:schemeClr val="tx1"/>
                </a:solidFill>
                <a:latin typeface="Times New Roman" panose="02020603050405020304" pitchFamily="18" charset="0"/>
                <a:cs typeface="Times New Roman" panose="02020603050405020304" pitchFamily="18" charset="0"/>
              </a:rPr>
              <a:t>Project Title</a:t>
            </a:r>
          </a:p>
          <a:p>
            <a:pPr algn="ctr"/>
            <a:endParaRPr lang="en-IN" sz="2800" b="1" u="sng" dirty="0">
              <a:solidFill>
                <a:schemeClr val="tx1"/>
              </a:solidFill>
              <a:latin typeface="Times New Roman" panose="02020603050405020304" pitchFamily="18" charset="0"/>
              <a:cs typeface="Times New Roman" panose="02020603050405020304" pitchFamily="18" charset="0"/>
            </a:endParaRPr>
          </a:p>
          <a:p>
            <a:pPr algn="ctr"/>
            <a:r>
              <a:rPr lang="en-IN" sz="2000" dirty="0">
                <a:solidFill>
                  <a:schemeClr val="tx1"/>
                </a:solidFill>
              </a:rPr>
              <a:t> </a:t>
            </a:r>
            <a:r>
              <a:rPr lang="en-US" sz="2800" b="1" dirty="0">
                <a:solidFill>
                  <a:schemeClr val="tx1"/>
                </a:solidFill>
              </a:rPr>
              <a:t>Conversion Of Hand Written Text into Text Using Computer Vision</a:t>
            </a:r>
          </a:p>
          <a:p>
            <a:pPr algn="ctr"/>
            <a:endParaRPr lang="en-IN" dirty="0"/>
          </a:p>
          <a:p>
            <a:pPr algn="ctr"/>
            <a:endParaRPr lang="en-IN" dirty="0"/>
          </a:p>
          <a:p>
            <a:r>
              <a:rPr lang="en-IN" sz="1600" dirty="0">
                <a:solidFill>
                  <a:schemeClr val="tx1"/>
                </a:solidFill>
                <a:latin typeface="Times New Roman" panose="02020603050405020304" pitchFamily="18" charset="0"/>
                <a:cs typeface="Times New Roman" panose="02020603050405020304" pitchFamily="18" charset="0"/>
              </a:rPr>
              <a:t>Created by:-                                                                                                             Mentor:-</a:t>
            </a:r>
          </a:p>
          <a:p>
            <a:pPr marL="342900" indent="-342900">
              <a:buAutoNum type="arabicPeriod"/>
            </a:pPr>
            <a:r>
              <a:rPr lang="en-IN" sz="1600" dirty="0">
                <a:solidFill>
                  <a:schemeClr val="tx1"/>
                </a:solidFill>
                <a:latin typeface="Times New Roman" panose="02020603050405020304" pitchFamily="18" charset="0"/>
                <a:cs typeface="Times New Roman" panose="02020603050405020304" pitchFamily="18" charset="0"/>
              </a:rPr>
              <a:t>Adesh Kumar Gupta                                                                                </a:t>
            </a:r>
            <a:r>
              <a:rPr lang="en-IN" sz="1600" dirty="0" err="1">
                <a:solidFill>
                  <a:schemeClr val="tx1"/>
                </a:solidFill>
                <a:latin typeface="Times New Roman" panose="02020603050405020304" pitchFamily="18" charset="0"/>
                <a:cs typeface="Times New Roman" panose="02020603050405020304" pitchFamily="18" charset="0"/>
              </a:rPr>
              <a:t>Dr.</a:t>
            </a:r>
            <a:r>
              <a:rPr lang="en-IN" sz="1600" dirty="0">
                <a:solidFill>
                  <a:schemeClr val="tx1"/>
                </a:solidFill>
                <a:latin typeface="Times New Roman" panose="02020603050405020304" pitchFamily="18" charset="0"/>
                <a:cs typeface="Times New Roman" panose="02020603050405020304" pitchFamily="18" charset="0"/>
              </a:rPr>
              <a:t> Hitesh Kumar Sharma                                                                   </a:t>
            </a:r>
          </a:p>
          <a:p>
            <a:pPr marL="342900" indent="-342900">
              <a:buAutoNum type="arabicPeriod"/>
            </a:pPr>
            <a:r>
              <a:rPr lang="en-IN" sz="1600" dirty="0" err="1">
                <a:solidFill>
                  <a:schemeClr val="tx1"/>
                </a:solidFill>
                <a:latin typeface="Times New Roman" panose="02020603050405020304" pitchFamily="18" charset="0"/>
                <a:cs typeface="Times New Roman" panose="02020603050405020304" pitchFamily="18" charset="0"/>
              </a:rPr>
              <a:t>Shankey</a:t>
            </a:r>
            <a:r>
              <a:rPr lang="en-IN" sz="1600" dirty="0">
                <a:solidFill>
                  <a:schemeClr val="tx1"/>
                </a:solidFill>
                <a:latin typeface="Times New Roman" panose="02020603050405020304" pitchFamily="18" charset="0"/>
                <a:cs typeface="Times New Roman" panose="02020603050405020304" pitchFamily="18" charset="0"/>
              </a:rPr>
              <a:t> Gupta                                                                                         Assistant Professor-SS</a:t>
            </a:r>
          </a:p>
          <a:p>
            <a:pPr marL="342900" indent="-342900">
              <a:buAutoNum type="arabicPeriod"/>
            </a:pPr>
            <a:r>
              <a:rPr lang="en-IN" sz="1600" dirty="0">
                <a:solidFill>
                  <a:schemeClr val="tx1"/>
                </a:solidFill>
                <a:latin typeface="Times New Roman" panose="02020603050405020304" pitchFamily="18" charset="0"/>
                <a:cs typeface="Times New Roman" panose="02020603050405020304" pitchFamily="18" charset="0"/>
              </a:rPr>
              <a:t>Tushar Singh                                                                                            School of Computer Science</a:t>
            </a:r>
          </a:p>
          <a:p>
            <a:pPr marL="342900" indent="-342900">
              <a:buAutoNum type="arabicPeriod"/>
            </a:pPr>
            <a:r>
              <a:rPr lang="en-IN" sz="1600" dirty="0">
                <a:solidFill>
                  <a:schemeClr val="tx1"/>
                </a:solidFill>
                <a:latin typeface="Times New Roman" panose="02020603050405020304" pitchFamily="18" charset="0"/>
                <a:cs typeface="Times New Roman" panose="02020603050405020304" pitchFamily="18" charset="0"/>
              </a:rPr>
              <a:t>Utkarsh Sandeep Singh</a:t>
            </a:r>
          </a:p>
        </p:txBody>
      </p:sp>
      <p:pic>
        <p:nvPicPr>
          <p:cNvPr id="7" name="Picture 6">
            <a:extLst>
              <a:ext uri="{FF2B5EF4-FFF2-40B4-BE49-F238E27FC236}">
                <a16:creationId xmlns:a16="http://schemas.microsoft.com/office/drawing/2014/main" id="{1AFB32AA-B728-416D-B41A-7C4C4FB46F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161401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647" y="247464"/>
            <a:ext cx="8911687" cy="1280890"/>
          </a:xfrm>
        </p:spPr>
        <p:txBody>
          <a:bodyPr/>
          <a:lstStyle/>
          <a:p>
            <a:pPr algn="ctr"/>
            <a:r>
              <a:rPr lang="en-US" dirty="0"/>
              <a:t>Flow Chart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28943" y="1149532"/>
            <a:ext cx="4535093" cy="5473336"/>
          </a:xfrm>
          <a:prstGeom prst="rect">
            <a:avLst/>
          </a:prstGeom>
          <a:noFill/>
          <a:ln>
            <a:noFill/>
          </a:ln>
        </p:spPr>
      </p:pic>
      <p:pic>
        <p:nvPicPr>
          <p:cNvPr id="5" name="Picture 4">
            <a:extLst>
              <a:ext uri="{FF2B5EF4-FFF2-40B4-BE49-F238E27FC236}">
                <a16:creationId xmlns:a16="http://schemas.microsoft.com/office/drawing/2014/main" id="{E03A7741-B9E2-40B6-9BA6-8FB4B4AF6E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370370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51C1-F0DC-4F6F-8DBC-D4D607E83A03}"/>
              </a:ext>
            </a:extLst>
          </p:cNvPr>
          <p:cNvSpPr>
            <a:spLocks noGrp="1"/>
          </p:cNvSpPr>
          <p:nvPr>
            <p:ph type="title"/>
          </p:nvPr>
        </p:nvSpPr>
        <p:spPr/>
        <p:txBody>
          <a:bodyPr/>
          <a:lstStyle/>
          <a:p>
            <a:pPr algn="ctr"/>
            <a:r>
              <a:rPr lang="en-US" dirty="0"/>
              <a:t>CNN - Architecture</a:t>
            </a:r>
            <a:endParaRPr lang="en-IN" dirty="0"/>
          </a:p>
        </p:txBody>
      </p:sp>
      <p:pic>
        <p:nvPicPr>
          <p:cNvPr id="5" name="Content Placeholder 4">
            <a:extLst>
              <a:ext uri="{FF2B5EF4-FFF2-40B4-BE49-F238E27FC236}">
                <a16:creationId xmlns:a16="http://schemas.microsoft.com/office/drawing/2014/main" id="{9445AF66-0CEB-4B8A-B0C9-CE1AF5A517E4}"/>
              </a:ext>
            </a:extLst>
          </p:cNvPr>
          <p:cNvPicPr>
            <a:picLocks noGrp="1" noChangeAspect="1"/>
          </p:cNvPicPr>
          <p:nvPr>
            <p:ph idx="1"/>
          </p:nvPr>
        </p:nvPicPr>
        <p:blipFill>
          <a:blip r:embed="rId2"/>
          <a:stretch>
            <a:fillRect/>
          </a:stretch>
        </p:blipFill>
        <p:spPr>
          <a:xfrm>
            <a:off x="1450975" y="2118532"/>
            <a:ext cx="9968574" cy="3367868"/>
          </a:xfrm>
        </p:spPr>
      </p:pic>
    </p:spTree>
    <p:extLst>
      <p:ext uri="{BB962C8B-B14F-4D97-AF65-F5344CB8AC3E}">
        <p14:creationId xmlns:p14="http://schemas.microsoft.com/office/powerpoint/2010/main" val="31014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9BBE-131A-4FEB-8E37-76C242F8F894}"/>
              </a:ext>
            </a:extLst>
          </p:cNvPr>
          <p:cNvSpPr>
            <a:spLocks noGrp="1"/>
          </p:cNvSpPr>
          <p:nvPr>
            <p:ph type="title"/>
          </p:nvPr>
        </p:nvSpPr>
        <p:spPr>
          <a:xfrm>
            <a:off x="1794902" y="349250"/>
            <a:ext cx="8911687" cy="1280890"/>
          </a:xfrm>
        </p:spPr>
        <p:txBody>
          <a:bodyPr/>
          <a:lstStyle/>
          <a:p>
            <a:pPr algn="ctr"/>
            <a:r>
              <a:rPr lang="en-IN" dirty="0"/>
              <a:t>Algorithm</a:t>
            </a:r>
          </a:p>
        </p:txBody>
      </p:sp>
      <p:sp>
        <p:nvSpPr>
          <p:cNvPr id="3" name="Content Placeholder 2"/>
          <p:cNvSpPr>
            <a:spLocks noGrp="1"/>
          </p:cNvSpPr>
          <p:nvPr>
            <p:ph idx="4294967295"/>
          </p:nvPr>
        </p:nvSpPr>
        <p:spPr>
          <a:xfrm>
            <a:off x="2271744" y="939800"/>
            <a:ext cx="8526462" cy="5507038"/>
          </a:xfrm>
        </p:spPr>
        <p:txBody>
          <a:bodyPr>
            <a:normAutofit fontScale="92500" lnSpcReduction="20000"/>
          </a:bodyPr>
          <a:lstStyle/>
          <a:p>
            <a:r>
              <a:rPr lang="en-IN" b="1" dirty="0"/>
              <a:t>CNN </a:t>
            </a:r>
          </a:p>
          <a:p>
            <a:endParaRPr lang="en-US" sz="2800" b="1" dirty="0"/>
          </a:p>
          <a:p>
            <a:pPr lvl="0"/>
            <a:r>
              <a:rPr lang="en-US" sz="1900" dirty="0"/>
              <a:t>define </a:t>
            </a:r>
            <a:r>
              <a:rPr lang="en-US" sz="1900" dirty="0" err="1"/>
              <a:t>get_image_define</a:t>
            </a:r>
            <a:r>
              <a:rPr lang="en-US" sz="1900" dirty="0"/>
              <a:t> size() to get the image shape and size</a:t>
            </a:r>
          </a:p>
          <a:p>
            <a:pPr lvl="0"/>
            <a:r>
              <a:rPr lang="en-US" sz="1900" dirty="0"/>
              <a:t>define </a:t>
            </a:r>
            <a:r>
              <a:rPr lang="en-US" sz="1900" dirty="0" err="1"/>
              <a:t>get_num_of_classes</a:t>
            </a:r>
            <a:r>
              <a:rPr lang="en-US" sz="1900" dirty="0"/>
              <a:t>() to store the number of classes</a:t>
            </a:r>
          </a:p>
          <a:p>
            <a:pPr lvl="0"/>
            <a:r>
              <a:rPr lang="en-US" sz="1900" dirty="0"/>
              <a:t>define </a:t>
            </a:r>
            <a:r>
              <a:rPr lang="en-US" sz="1900" dirty="0" err="1"/>
              <a:t>cnn_model</a:t>
            </a:r>
            <a:r>
              <a:rPr lang="en-US" sz="1900" dirty="0"/>
              <a:t>()</a:t>
            </a:r>
          </a:p>
          <a:p>
            <a:pPr lvl="1"/>
            <a:r>
              <a:rPr lang="en-US" sz="1700" dirty="0"/>
              <a:t>get the number of classes</a:t>
            </a:r>
          </a:p>
          <a:p>
            <a:pPr lvl="1"/>
            <a:r>
              <a:rPr lang="en-US" sz="1700" dirty="0" err="1"/>
              <a:t>model.add</a:t>
            </a:r>
            <a:r>
              <a:rPr lang="en-US" sz="1700" dirty="0"/>
              <a:t>(conv2d(notes, filters, kernel size, activation function))</a:t>
            </a:r>
          </a:p>
          <a:p>
            <a:pPr lvl="1"/>
            <a:r>
              <a:rPr lang="en-US" sz="1700" dirty="0" err="1"/>
              <a:t>model.add</a:t>
            </a:r>
            <a:r>
              <a:rPr lang="en-US" sz="1700" dirty="0"/>
              <a:t> (maxpooling2D(</a:t>
            </a:r>
            <a:r>
              <a:rPr lang="en-US" sz="1700" dirty="0" err="1"/>
              <a:t>poolsize</a:t>
            </a:r>
            <a:r>
              <a:rPr lang="en-US" sz="1700" dirty="0"/>
              <a:t> ,strides))</a:t>
            </a:r>
          </a:p>
          <a:p>
            <a:pPr lvl="1"/>
            <a:r>
              <a:rPr lang="en-US" sz="1700" dirty="0" err="1"/>
              <a:t>model.add</a:t>
            </a:r>
            <a:r>
              <a:rPr lang="en-US" sz="1700" dirty="0"/>
              <a:t> (conv2d( filters, kernel size, activation function))</a:t>
            </a:r>
          </a:p>
          <a:p>
            <a:pPr lvl="1"/>
            <a:r>
              <a:rPr lang="en-US" sz="1700" dirty="0" err="1"/>
              <a:t>model.add</a:t>
            </a:r>
            <a:r>
              <a:rPr lang="en-US" sz="1700" dirty="0"/>
              <a:t> (maxpooling2D(</a:t>
            </a:r>
            <a:r>
              <a:rPr lang="en-US" sz="1700" dirty="0" err="1"/>
              <a:t>poolsize</a:t>
            </a:r>
            <a:r>
              <a:rPr lang="en-US" sz="1700" dirty="0"/>
              <a:t> ,strides))</a:t>
            </a:r>
          </a:p>
          <a:p>
            <a:pPr lvl="1"/>
            <a:r>
              <a:rPr lang="en-US" sz="1700" dirty="0" err="1"/>
              <a:t>model.add</a:t>
            </a:r>
            <a:r>
              <a:rPr lang="en-US" sz="1700" dirty="0"/>
              <a:t> (flatten())</a:t>
            </a:r>
          </a:p>
          <a:p>
            <a:pPr lvl="1"/>
            <a:r>
              <a:rPr lang="en-US" sz="1700" dirty="0" err="1"/>
              <a:t>model.add</a:t>
            </a:r>
            <a:r>
              <a:rPr lang="en-US" sz="1700" dirty="0"/>
              <a:t>(Dense(</a:t>
            </a:r>
            <a:r>
              <a:rPr lang="en-US" sz="1700" dirty="0" err="1"/>
              <a:t>num_of_classes</a:t>
            </a:r>
            <a:r>
              <a:rPr lang="en-US" sz="1700" dirty="0"/>
              <a:t>, activation='</a:t>
            </a:r>
            <a:r>
              <a:rPr lang="en-US" sz="1700" dirty="0" err="1"/>
              <a:t>softmax</a:t>
            </a:r>
            <a:r>
              <a:rPr lang="en-US" sz="1700" dirty="0"/>
              <a:t>'))</a:t>
            </a:r>
          </a:p>
          <a:p>
            <a:pPr lvl="1"/>
            <a:r>
              <a:rPr lang="en-US" sz="1700" dirty="0" err="1"/>
              <a:t>model.compile</a:t>
            </a:r>
            <a:r>
              <a:rPr lang="en-US" sz="1700" dirty="0"/>
              <a:t>(loss='</a:t>
            </a:r>
            <a:r>
              <a:rPr lang="en-US" sz="1700" dirty="0" err="1"/>
              <a:t>categorical_crossentropy</a:t>
            </a:r>
            <a:r>
              <a:rPr lang="en-US" sz="1700" dirty="0"/>
              <a:t>', optimizer, metrics=accuracy)</a:t>
            </a:r>
          </a:p>
          <a:p>
            <a:pPr lvl="1"/>
            <a:r>
              <a:rPr lang="en-US" sz="1700" dirty="0"/>
              <a:t>plot model</a:t>
            </a:r>
          </a:p>
          <a:p>
            <a:pPr lvl="1"/>
            <a:r>
              <a:rPr lang="en-US" sz="1700" dirty="0"/>
              <a:t>return model</a:t>
            </a:r>
          </a:p>
        </p:txBody>
      </p:sp>
      <p:pic>
        <p:nvPicPr>
          <p:cNvPr id="4" name="Picture 3">
            <a:extLst>
              <a:ext uri="{FF2B5EF4-FFF2-40B4-BE49-F238E27FC236}">
                <a16:creationId xmlns:a16="http://schemas.microsoft.com/office/drawing/2014/main" id="{1E9C34F8-AC59-4938-8EFA-22A7487B7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343807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955" y="1075508"/>
            <a:ext cx="8915400" cy="4071258"/>
          </a:xfrm>
        </p:spPr>
        <p:txBody>
          <a:bodyPr>
            <a:normAutofit/>
          </a:bodyPr>
          <a:lstStyle/>
          <a:p>
            <a:pPr lvl="0"/>
            <a:r>
              <a:rPr lang="en-US" dirty="0"/>
              <a:t>Model Fitting</a:t>
            </a:r>
          </a:p>
          <a:p>
            <a:pPr lvl="1"/>
            <a:r>
              <a:rPr lang="en-US" dirty="0" err="1"/>
              <a:t>model.fit</a:t>
            </a:r>
            <a:r>
              <a:rPr lang="en-US" dirty="0"/>
              <a:t>(</a:t>
            </a:r>
            <a:r>
              <a:rPr lang="en-US" dirty="0" err="1"/>
              <a:t>train_images</a:t>
            </a:r>
            <a:r>
              <a:rPr lang="en-US" dirty="0"/>
              <a:t>, </a:t>
            </a:r>
            <a:r>
              <a:rPr lang="en-US" dirty="0" err="1"/>
              <a:t>train_labels</a:t>
            </a:r>
            <a:r>
              <a:rPr lang="en-US" dirty="0"/>
              <a:t>, </a:t>
            </a:r>
            <a:r>
              <a:rPr lang="en-US" dirty="0" err="1"/>
              <a:t>validation_data</a:t>
            </a:r>
            <a:r>
              <a:rPr lang="en-US" dirty="0"/>
              <a:t>=(</a:t>
            </a:r>
            <a:r>
              <a:rPr lang="en-US" dirty="0" err="1"/>
              <a:t>val_images</a:t>
            </a:r>
            <a:r>
              <a:rPr lang="en-US" dirty="0"/>
              <a:t>, </a:t>
            </a:r>
            <a:r>
              <a:rPr lang="en-US" dirty="0" err="1"/>
              <a:t>val_labels</a:t>
            </a:r>
            <a:r>
              <a:rPr lang="en-US" dirty="0"/>
              <a:t>), epochs=10, </a:t>
            </a:r>
            <a:r>
              <a:rPr lang="en-US" dirty="0" err="1"/>
              <a:t>batch_size</a:t>
            </a:r>
            <a:r>
              <a:rPr lang="en-US" dirty="0"/>
              <a:t>=500, callbacks=</a:t>
            </a:r>
            <a:r>
              <a:rPr lang="en-US" dirty="0" err="1"/>
              <a:t>callbacks_list</a:t>
            </a:r>
            <a:r>
              <a:rPr lang="en-US" dirty="0"/>
              <a:t>)</a:t>
            </a:r>
          </a:p>
          <a:p>
            <a:pPr lvl="1"/>
            <a:r>
              <a:rPr lang="en-US" dirty="0"/>
              <a:t>scores = </a:t>
            </a:r>
            <a:r>
              <a:rPr lang="en-US" dirty="0" err="1"/>
              <a:t>model.evaluate</a:t>
            </a:r>
            <a:r>
              <a:rPr lang="en-US" dirty="0"/>
              <a:t>(</a:t>
            </a:r>
            <a:r>
              <a:rPr lang="en-US" dirty="0" err="1"/>
              <a:t>val_images</a:t>
            </a:r>
            <a:r>
              <a:rPr lang="en-US" dirty="0"/>
              <a:t>, </a:t>
            </a:r>
            <a:r>
              <a:rPr lang="en-US" dirty="0" err="1"/>
              <a:t>val_labels</a:t>
            </a:r>
            <a:r>
              <a:rPr lang="en-US" dirty="0"/>
              <a:t>, verbose=0)</a:t>
            </a:r>
          </a:p>
          <a:p>
            <a:pPr lvl="1"/>
            <a:r>
              <a:rPr lang="en-US" dirty="0"/>
              <a:t>print(CNN Error)</a:t>
            </a:r>
          </a:p>
          <a:p>
            <a:pPr lvl="0"/>
            <a:r>
              <a:rPr lang="en-US" dirty="0"/>
              <a:t>call train()</a:t>
            </a:r>
          </a:p>
          <a:p>
            <a:endParaRPr lang="en-US" dirty="0"/>
          </a:p>
        </p:txBody>
      </p:sp>
      <p:pic>
        <p:nvPicPr>
          <p:cNvPr id="4" name="Picture 3">
            <a:extLst>
              <a:ext uri="{FF2B5EF4-FFF2-40B4-BE49-F238E27FC236}">
                <a16:creationId xmlns:a16="http://schemas.microsoft.com/office/drawing/2014/main" id="{59D8E7E7-59E9-48A2-A3AA-AF98D42F1B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116923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1038"/>
            <a:ext cx="8911687" cy="1280890"/>
          </a:xfrm>
        </p:spPr>
        <p:txBody>
          <a:bodyPr/>
          <a:lstStyle/>
          <a:p>
            <a:pPr algn="ctr"/>
            <a:r>
              <a:rPr lang="en-US" dirty="0"/>
              <a:t>Progress</a:t>
            </a:r>
          </a:p>
        </p:txBody>
      </p:sp>
      <p:sp>
        <p:nvSpPr>
          <p:cNvPr id="6" name="Rectangle 5"/>
          <p:cNvSpPr>
            <a:spLocks noChangeArrowheads="1"/>
          </p:cNvSpPr>
          <p:nvPr/>
        </p:nvSpPr>
        <p:spPr bwMode="auto">
          <a:xfrm>
            <a:off x="2592925" y="1481287"/>
            <a:ext cx="127353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Data Image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259441" y="6002655"/>
            <a:ext cx="127353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F0BC1715-C32F-420E-B813-DF87B65A4D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601" y="2280197"/>
            <a:ext cx="1005840" cy="1398905"/>
          </a:xfrm>
          <a:prstGeom prst="rect">
            <a:avLst/>
          </a:prstGeom>
          <a:noFill/>
          <a:ln>
            <a:noFill/>
          </a:ln>
        </p:spPr>
      </p:pic>
      <p:pic>
        <p:nvPicPr>
          <p:cNvPr id="11" name="Picture 10">
            <a:extLst>
              <a:ext uri="{FF2B5EF4-FFF2-40B4-BE49-F238E27FC236}">
                <a16:creationId xmlns:a16="http://schemas.microsoft.com/office/drawing/2014/main" id="{2E453C94-F9E9-49C6-9707-008595E33DA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3359" y="2188757"/>
            <a:ext cx="1269365" cy="1363980"/>
          </a:xfrm>
          <a:prstGeom prst="rect">
            <a:avLst/>
          </a:prstGeom>
          <a:noFill/>
          <a:ln>
            <a:noFill/>
          </a:ln>
        </p:spPr>
      </p:pic>
      <p:pic>
        <p:nvPicPr>
          <p:cNvPr id="12" name="Picture 11">
            <a:extLst>
              <a:ext uri="{FF2B5EF4-FFF2-40B4-BE49-F238E27FC236}">
                <a16:creationId xmlns:a16="http://schemas.microsoft.com/office/drawing/2014/main" id="{FA11826C-D6C8-4E7E-9FE0-3035AB04E0E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7427" y="2188757"/>
            <a:ext cx="1287780" cy="1490345"/>
          </a:xfrm>
          <a:prstGeom prst="rect">
            <a:avLst/>
          </a:prstGeom>
          <a:noFill/>
          <a:ln>
            <a:noFill/>
          </a:ln>
        </p:spPr>
      </p:pic>
      <p:pic>
        <p:nvPicPr>
          <p:cNvPr id="13" name="Picture 12">
            <a:extLst>
              <a:ext uri="{FF2B5EF4-FFF2-40B4-BE49-F238E27FC236}">
                <a16:creationId xmlns:a16="http://schemas.microsoft.com/office/drawing/2014/main" id="{20A2E1E9-4389-480A-8AC6-E48BD14B317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6549" y="2188757"/>
            <a:ext cx="1264920" cy="1419225"/>
          </a:xfrm>
          <a:prstGeom prst="rect">
            <a:avLst/>
          </a:prstGeom>
          <a:noFill/>
          <a:ln>
            <a:noFill/>
          </a:ln>
        </p:spPr>
      </p:pic>
      <p:pic>
        <p:nvPicPr>
          <p:cNvPr id="14" name="Picture 13">
            <a:extLst>
              <a:ext uri="{FF2B5EF4-FFF2-40B4-BE49-F238E27FC236}">
                <a16:creationId xmlns:a16="http://schemas.microsoft.com/office/drawing/2014/main" id="{2A2EEB4E-BEA6-4684-9BF1-CBCE20A6D6E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276843" y="4504462"/>
            <a:ext cx="1005840" cy="1624558"/>
          </a:xfrm>
          <a:prstGeom prst="rect">
            <a:avLst/>
          </a:prstGeom>
          <a:noFill/>
          <a:ln>
            <a:noFill/>
          </a:ln>
        </p:spPr>
      </p:pic>
      <p:pic>
        <p:nvPicPr>
          <p:cNvPr id="15" name="Picture 14">
            <a:extLst>
              <a:ext uri="{FF2B5EF4-FFF2-40B4-BE49-F238E27FC236}">
                <a16:creationId xmlns:a16="http://schemas.microsoft.com/office/drawing/2014/main" id="{102B883F-C588-491F-9D2A-405081B93B4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196840" y="4542561"/>
            <a:ext cx="899160" cy="1490345"/>
          </a:xfrm>
          <a:prstGeom prst="rect">
            <a:avLst/>
          </a:prstGeom>
          <a:noFill/>
          <a:ln>
            <a:noFill/>
          </a:ln>
        </p:spPr>
      </p:pic>
      <p:pic>
        <p:nvPicPr>
          <p:cNvPr id="16" name="Picture 15">
            <a:extLst>
              <a:ext uri="{FF2B5EF4-FFF2-40B4-BE49-F238E27FC236}">
                <a16:creationId xmlns:a16="http://schemas.microsoft.com/office/drawing/2014/main" id="{0FB9488D-B66B-47FF-8CBD-4BD39EFB4CB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203084" y="4542561"/>
            <a:ext cx="929640" cy="1460093"/>
          </a:xfrm>
          <a:prstGeom prst="rect">
            <a:avLst/>
          </a:prstGeom>
          <a:noFill/>
          <a:ln>
            <a:noFill/>
          </a:ln>
        </p:spPr>
      </p:pic>
      <p:pic>
        <p:nvPicPr>
          <p:cNvPr id="17" name="Picture 16">
            <a:extLst>
              <a:ext uri="{FF2B5EF4-FFF2-40B4-BE49-F238E27FC236}">
                <a16:creationId xmlns:a16="http://schemas.microsoft.com/office/drawing/2014/main" id="{C9187F41-D60A-4F54-A12E-8A77E930423E}"/>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9211329" y="4404380"/>
            <a:ext cx="975360" cy="1419224"/>
          </a:xfrm>
          <a:prstGeom prst="rect">
            <a:avLst/>
          </a:prstGeom>
          <a:noFill/>
          <a:ln>
            <a:noFill/>
          </a:ln>
        </p:spPr>
      </p:pic>
      <p:pic>
        <p:nvPicPr>
          <p:cNvPr id="18" name="Picture 17">
            <a:extLst>
              <a:ext uri="{FF2B5EF4-FFF2-40B4-BE49-F238E27FC236}">
                <a16:creationId xmlns:a16="http://schemas.microsoft.com/office/drawing/2014/main" id="{B86AA889-5C44-4311-803C-4632AB126371}"/>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316327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550" y="193035"/>
            <a:ext cx="8911687" cy="1280890"/>
          </a:xfrm>
        </p:spPr>
        <p:txBody>
          <a:bodyPr>
            <a:normAutofit/>
          </a:bodyPr>
          <a:lstStyle/>
          <a:p>
            <a:pPr algn="ctr"/>
            <a:r>
              <a:rPr lang="en-US" sz="2400" b="1" dirty="0"/>
              <a:t>Model Loss</a:t>
            </a:r>
          </a:p>
        </p:txBody>
      </p:sp>
      <p:pic>
        <p:nvPicPr>
          <p:cNvPr id="4" name="Picture 3">
            <a:extLst>
              <a:ext uri="{FF2B5EF4-FFF2-40B4-BE49-F238E27FC236}">
                <a16:creationId xmlns:a16="http://schemas.microsoft.com/office/drawing/2014/main" id="{00F1E82F-2156-4667-8CB8-C919328EF2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pic>
        <p:nvPicPr>
          <p:cNvPr id="1026" name="Picture 2">
            <a:extLst>
              <a:ext uri="{FF2B5EF4-FFF2-40B4-BE49-F238E27FC236}">
                <a16:creationId xmlns:a16="http://schemas.microsoft.com/office/drawing/2014/main" id="{D8D46030-B6DC-485B-A667-DEC8C0B30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2043113"/>
            <a:ext cx="5477477" cy="36474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9EB40E-29F4-400C-A279-9CEB33FCFFD7}"/>
              </a:ext>
            </a:extLst>
          </p:cNvPr>
          <p:cNvSpPr txBox="1"/>
          <p:nvPr/>
        </p:nvSpPr>
        <p:spPr>
          <a:xfrm>
            <a:off x="2974770" y="3497517"/>
            <a:ext cx="966916" cy="369332"/>
          </a:xfrm>
          <a:prstGeom prst="rect">
            <a:avLst/>
          </a:prstGeom>
          <a:noFill/>
        </p:spPr>
        <p:txBody>
          <a:bodyPr wrap="square" rtlCol="0">
            <a:spAutoFit/>
          </a:bodyPr>
          <a:lstStyle/>
          <a:p>
            <a:pPr algn="ctr"/>
            <a:r>
              <a:rPr lang="en-US" dirty="0"/>
              <a:t>Loss</a:t>
            </a:r>
            <a:endParaRPr lang="en-IN" dirty="0"/>
          </a:p>
        </p:txBody>
      </p:sp>
      <p:sp>
        <p:nvSpPr>
          <p:cNvPr id="7" name="TextBox 6">
            <a:extLst>
              <a:ext uri="{FF2B5EF4-FFF2-40B4-BE49-F238E27FC236}">
                <a16:creationId xmlns:a16="http://schemas.microsoft.com/office/drawing/2014/main" id="{4EE0DD05-614E-4027-BCE9-33F5B3DA8B59}"/>
              </a:ext>
            </a:extLst>
          </p:cNvPr>
          <p:cNvSpPr txBox="1"/>
          <p:nvPr/>
        </p:nvSpPr>
        <p:spPr>
          <a:xfrm>
            <a:off x="6165974" y="5753925"/>
            <a:ext cx="1270838" cy="369332"/>
          </a:xfrm>
          <a:prstGeom prst="rect">
            <a:avLst/>
          </a:prstGeom>
          <a:noFill/>
        </p:spPr>
        <p:txBody>
          <a:bodyPr wrap="square" rtlCol="0">
            <a:spAutoFit/>
          </a:bodyPr>
          <a:lstStyle/>
          <a:p>
            <a:pPr algn="ctr"/>
            <a:r>
              <a:rPr lang="en-US" dirty="0"/>
              <a:t>Epochs</a:t>
            </a:r>
            <a:endParaRPr lang="en-IN" dirty="0"/>
          </a:p>
        </p:txBody>
      </p:sp>
    </p:spTree>
    <p:extLst>
      <p:ext uri="{BB962C8B-B14F-4D97-AF65-F5344CB8AC3E}">
        <p14:creationId xmlns:p14="http://schemas.microsoft.com/office/powerpoint/2010/main" val="375985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360" y="553988"/>
            <a:ext cx="8911687" cy="1280890"/>
          </a:xfrm>
        </p:spPr>
        <p:txBody>
          <a:bodyPr>
            <a:normAutofit/>
          </a:bodyPr>
          <a:lstStyle/>
          <a:p>
            <a:pPr algn="ctr"/>
            <a:r>
              <a:rPr lang="en-US" sz="1800" b="1" dirty="0"/>
              <a:t>Model Accuracy</a:t>
            </a:r>
          </a:p>
        </p:txBody>
      </p:sp>
      <p:pic>
        <p:nvPicPr>
          <p:cNvPr id="4" name="Picture 3">
            <a:extLst>
              <a:ext uri="{FF2B5EF4-FFF2-40B4-BE49-F238E27FC236}">
                <a16:creationId xmlns:a16="http://schemas.microsoft.com/office/drawing/2014/main" id="{BAD3ADB2-A6BD-45B4-B89E-B7CBF5CE4D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
        <p:nvSpPr>
          <p:cNvPr id="6" name="TextBox 5">
            <a:extLst>
              <a:ext uri="{FF2B5EF4-FFF2-40B4-BE49-F238E27FC236}">
                <a16:creationId xmlns:a16="http://schemas.microsoft.com/office/drawing/2014/main" id="{643DF3DA-81A6-4650-8AA8-2FD47F83B71F}"/>
              </a:ext>
            </a:extLst>
          </p:cNvPr>
          <p:cNvSpPr txBox="1"/>
          <p:nvPr/>
        </p:nvSpPr>
        <p:spPr>
          <a:xfrm>
            <a:off x="2814221" y="3564666"/>
            <a:ext cx="1091954" cy="369332"/>
          </a:xfrm>
          <a:prstGeom prst="rect">
            <a:avLst/>
          </a:prstGeom>
          <a:noFill/>
        </p:spPr>
        <p:txBody>
          <a:bodyPr wrap="square" rtlCol="0">
            <a:spAutoFit/>
          </a:bodyPr>
          <a:lstStyle/>
          <a:p>
            <a:pPr algn="ctr"/>
            <a:r>
              <a:rPr lang="en-US" dirty="0"/>
              <a:t>Accuracy</a:t>
            </a:r>
            <a:endParaRPr lang="en-IN" dirty="0"/>
          </a:p>
        </p:txBody>
      </p:sp>
      <p:sp>
        <p:nvSpPr>
          <p:cNvPr id="7" name="TextBox 6">
            <a:extLst>
              <a:ext uri="{FF2B5EF4-FFF2-40B4-BE49-F238E27FC236}">
                <a16:creationId xmlns:a16="http://schemas.microsoft.com/office/drawing/2014/main" id="{8AC08BFD-48AF-4753-9795-BA559EA04569}"/>
              </a:ext>
            </a:extLst>
          </p:cNvPr>
          <p:cNvSpPr txBox="1"/>
          <p:nvPr/>
        </p:nvSpPr>
        <p:spPr>
          <a:xfrm>
            <a:off x="6295784" y="5810596"/>
            <a:ext cx="1270838" cy="369332"/>
          </a:xfrm>
          <a:prstGeom prst="rect">
            <a:avLst/>
          </a:prstGeom>
          <a:noFill/>
        </p:spPr>
        <p:txBody>
          <a:bodyPr wrap="square" rtlCol="0">
            <a:spAutoFit/>
          </a:bodyPr>
          <a:lstStyle/>
          <a:p>
            <a:pPr algn="ctr"/>
            <a:r>
              <a:rPr lang="en-US" dirty="0"/>
              <a:t>Epochs</a:t>
            </a:r>
            <a:endParaRPr lang="en-IN" dirty="0"/>
          </a:p>
        </p:txBody>
      </p:sp>
      <p:pic>
        <p:nvPicPr>
          <p:cNvPr id="2050" name="Picture 2">
            <a:extLst>
              <a:ext uri="{FF2B5EF4-FFF2-40B4-BE49-F238E27FC236}">
                <a16:creationId xmlns:a16="http://schemas.microsoft.com/office/drawing/2014/main" id="{84AC7124-627B-4700-B863-BA2A6B3A5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8" y="2133600"/>
            <a:ext cx="5437156" cy="368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627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B4E7-7535-49E1-9461-9FDDFC137F8D}"/>
              </a:ext>
            </a:extLst>
          </p:cNvPr>
          <p:cNvSpPr>
            <a:spLocks noGrp="1"/>
          </p:cNvSpPr>
          <p:nvPr>
            <p:ph type="title"/>
          </p:nvPr>
        </p:nvSpPr>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id="{24D38BD2-7450-4874-987F-4CB59047D953}"/>
              </a:ext>
            </a:extLst>
          </p:cNvPr>
          <p:cNvSpPr>
            <a:spLocks noGrp="1"/>
          </p:cNvSpPr>
          <p:nvPr>
            <p:ph idx="1"/>
          </p:nvPr>
        </p:nvSpPr>
        <p:spPr>
          <a:xfrm>
            <a:off x="1513723" y="2015731"/>
            <a:ext cx="9603275" cy="3450613"/>
          </a:xfrm>
        </p:spPr>
        <p:txBody>
          <a:bodyPr/>
          <a:lstStyle/>
          <a:p>
            <a:r>
              <a:rPr lang="en-IN" dirty="0"/>
              <a:t>CNN Score: 89% (after 10 epochs)</a:t>
            </a:r>
          </a:p>
          <a:p>
            <a:endParaRPr lang="en-IN" dirty="0"/>
          </a:p>
        </p:txBody>
      </p:sp>
      <p:pic>
        <p:nvPicPr>
          <p:cNvPr id="3074" name="Picture 2">
            <a:extLst>
              <a:ext uri="{FF2B5EF4-FFF2-40B4-BE49-F238E27FC236}">
                <a16:creationId xmlns:a16="http://schemas.microsoft.com/office/drawing/2014/main" id="{2001363B-7AE0-4099-9FDD-73C1B63C3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743" y="2512704"/>
            <a:ext cx="9063546" cy="349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8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 Recognization</a:t>
            </a:r>
          </a:p>
        </p:txBody>
      </p:sp>
      <p:pic>
        <p:nvPicPr>
          <p:cNvPr id="5" name="Picture 4">
            <a:extLst>
              <a:ext uri="{FF2B5EF4-FFF2-40B4-BE49-F238E27FC236}">
                <a16:creationId xmlns:a16="http://schemas.microsoft.com/office/drawing/2014/main" id="{AFBD9C75-B711-4BA1-A6D3-3478F17E64A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57" y="1939513"/>
            <a:ext cx="8494643" cy="4174433"/>
          </a:xfrm>
          <a:prstGeom prst="rect">
            <a:avLst/>
          </a:prstGeom>
          <a:noFill/>
          <a:ln>
            <a:noFill/>
          </a:ln>
        </p:spPr>
      </p:pic>
      <p:pic>
        <p:nvPicPr>
          <p:cNvPr id="4" name="Picture 3">
            <a:extLst>
              <a:ext uri="{FF2B5EF4-FFF2-40B4-BE49-F238E27FC236}">
                <a16:creationId xmlns:a16="http://schemas.microsoft.com/office/drawing/2014/main" id="{31905509-BF86-4D2E-82BF-B6853FD730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292069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 Recognization</a:t>
            </a:r>
          </a:p>
        </p:txBody>
      </p:sp>
      <p:pic>
        <p:nvPicPr>
          <p:cNvPr id="6" name="Picture 5">
            <a:extLst>
              <a:ext uri="{FF2B5EF4-FFF2-40B4-BE49-F238E27FC236}">
                <a16:creationId xmlns:a16="http://schemas.microsoft.com/office/drawing/2014/main" id="{F28056CB-39DB-4467-ABD0-50D4B4E73F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313" y="2014330"/>
            <a:ext cx="8680174" cy="4081670"/>
          </a:xfrm>
          <a:prstGeom prst="rect">
            <a:avLst/>
          </a:prstGeom>
          <a:noFill/>
          <a:ln>
            <a:noFill/>
          </a:ln>
        </p:spPr>
      </p:pic>
      <p:pic>
        <p:nvPicPr>
          <p:cNvPr id="4" name="Picture 3">
            <a:extLst>
              <a:ext uri="{FF2B5EF4-FFF2-40B4-BE49-F238E27FC236}">
                <a16:creationId xmlns:a16="http://schemas.microsoft.com/office/drawing/2014/main" id="{A63D55B9-B50F-41F8-A637-DF76274104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361454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285" y="634270"/>
            <a:ext cx="8911687" cy="1280890"/>
          </a:xfrm>
        </p:spPr>
        <p:txBody>
          <a:bodyPr/>
          <a:lstStyle/>
          <a:p>
            <a:r>
              <a:rPr lang="en-US" dirty="0"/>
              <a:t>                    CONTENTS</a:t>
            </a:r>
          </a:p>
        </p:txBody>
      </p:sp>
      <p:sp>
        <p:nvSpPr>
          <p:cNvPr id="3" name="Content Placeholder 2"/>
          <p:cNvSpPr>
            <a:spLocks noGrp="1"/>
          </p:cNvSpPr>
          <p:nvPr>
            <p:ph idx="1"/>
          </p:nvPr>
        </p:nvSpPr>
        <p:spPr>
          <a:xfrm>
            <a:off x="1498837" y="1915160"/>
            <a:ext cx="8915400" cy="4445565"/>
          </a:xfrm>
        </p:spPr>
        <p:txBody>
          <a:bodyPr>
            <a:normAutofit fontScale="70000" lnSpcReduction="20000"/>
          </a:bodyPr>
          <a:lstStyle/>
          <a:p>
            <a:r>
              <a:rPr lang="en-US" dirty="0">
                <a:latin typeface="+mj-lt"/>
                <a:cs typeface="Times New Roman" panose="02020603050405020304" pitchFamily="18" charset="0"/>
              </a:rPr>
              <a:t>ABSTRACT</a:t>
            </a:r>
          </a:p>
          <a:p>
            <a:r>
              <a:rPr lang="en-US" dirty="0">
                <a:latin typeface="+mj-lt"/>
                <a:cs typeface="Times New Roman" panose="02020603050405020304" pitchFamily="18" charset="0"/>
              </a:rPr>
              <a:t>INTRODUCTION</a:t>
            </a:r>
          </a:p>
          <a:p>
            <a:r>
              <a:rPr lang="en-US" dirty="0">
                <a:latin typeface="+mj-lt"/>
                <a:cs typeface="Times New Roman" panose="02020603050405020304" pitchFamily="18" charset="0"/>
              </a:rPr>
              <a:t>PROBLEM STATEMENT</a:t>
            </a:r>
          </a:p>
          <a:p>
            <a:r>
              <a:rPr lang="en-US" dirty="0">
                <a:latin typeface="+mj-lt"/>
                <a:cs typeface="Times New Roman" panose="02020603050405020304" pitchFamily="18" charset="0"/>
              </a:rPr>
              <a:t>OBJECTIVE</a:t>
            </a:r>
          </a:p>
          <a:p>
            <a:r>
              <a:rPr lang="en-US" dirty="0">
                <a:latin typeface="+mj-lt"/>
                <a:cs typeface="Times New Roman" panose="02020603050405020304" pitchFamily="18" charset="0"/>
              </a:rPr>
              <a:t>METHODOLOGY</a:t>
            </a:r>
          </a:p>
          <a:p>
            <a:r>
              <a:rPr lang="en-US" dirty="0">
                <a:latin typeface="+mj-lt"/>
                <a:cs typeface="Times New Roman" panose="02020603050405020304" pitchFamily="18" charset="0"/>
              </a:rPr>
              <a:t>PERT CHART</a:t>
            </a:r>
          </a:p>
          <a:p>
            <a:r>
              <a:rPr lang="en-US" dirty="0">
                <a:latin typeface="+mj-lt"/>
                <a:cs typeface="Times New Roman" panose="02020603050405020304" pitchFamily="18" charset="0"/>
              </a:rPr>
              <a:t>USE CASE</a:t>
            </a:r>
          </a:p>
          <a:p>
            <a:r>
              <a:rPr lang="en-US" dirty="0">
                <a:latin typeface="+mj-lt"/>
                <a:cs typeface="Times New Roman" panose="02020603050405020304" pitchFamily="18" charset="0"/>
              </a:rPr>
              <a:t>FLOW CHART</a:t>
            </a:r>
          </a:p>
          <a:p>
            <a:r>
              <a:rPr lang="en-US" dirty="0">
                <a:latin typeface="+mj-lt"/>
                <a:cs typeface="Times New Roman" panose="02020603050405020304" pitchFamily="18" charset="0"/>
              </a:rPr>
              <a:t>CNN ARCHITECTURE</a:t>
            </a:r>
          </a:p>
          <a:p>
            <a:r>
              <a:rPr lang="en-US" dirty="0">
                <a:latin typeface="+mj-lt"/>
                <a:cs typeface="Times New Roman" panose="02020603050405020304" pitchFamily="18" charset="0"/>
              </a:rPr>
              <a:t>ALGORITHM</a:t>
            </a:r>
          </a:p>
          <a:p>
            <a:r>
              <a:rPr lang="en-US" dirty="0">
                <a:latin typeface="+mj-lt"/>
                <a:cs typeface="Times New Roman" panose="02020603050405020304" pitchFamily="18" charset="0"/>
              </a:rPr>
              <a:t>PROGRESS</a:t>
            </a:r>
          </a:p>
          <a:p>
            <a:r>
              <a:rPr lang="en-US" dirty="0">
                <a:latin typeface="+mj-lt"/>
                <a:cs typeface="Times New Roman" panose="02020603050405020304" pitchFamily="18" charset="0"/>
              </a:rPr>
              <a:t>RESULTS</a:t>
            </a:r>
          </a:p>
          <a:p>
            <a:r>
              <a:rPr lang="en-US" dirty="0">
                <a:latin typeface="+mj-lt"/>
                <a:cs typeface="Times New Roman" panose="02020603050405020304" pitchFamily="18" charset="0"/>
              </a:rPr>
              <a:t>REFRENCES</a:t>
            </a:r>
          </a:p>
          <a:p>
            <a:endParaRPr lang="en-US"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812E7C2F-0AB6-4741-945E-939B8811BE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407704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 Recognization</a:t>
            </a:r>
          </a:p>
        </p:txBody>
      </p:sp>
      <p:pic>
        <p:nvPicPr>
          <p:cNvPr id="4" name="Picture 3">
            <a:extLst>
              <a:ext uri="{FF2B5EF4-FFF2-40B4-BE49-F238E27FC236}">
                <a16:creationId xmlns:a16="http://schemas.microsoft.com/office/drawing/2014/main" id="{9CEF3202-241F-4DAD-B2A1-B20BD61A39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7266" y="1948010"/>
            <a:ext cx="8371900" cy="4105471"/>
          </a:xfrm>
          <a:prstGeom prst="rect">
            <a:avLst/>
          </a:prstGeom>
          <a:noFill/>
          <a:ln>
            <a:noFill/>
          </a:ln>
        </p:spPr>
      </p:pic>
      <p:pic>
        <p:nvPicPr>
          <p:cNvPr id="5" name="Picture 4">
            <a:extLst>
              <a:ext uri="{FF2B5EF4-FFF2-40B4-BE49-F238E27FC236}">
                <a16:creationId xmlns:a16="http://schemas.microsoft.com/office/drawing/2014/main" id="{23A4DECC-1DE7-4F59-A5D6-04E60E125E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86057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849" y="967174"/>
            <a:ext cx="8911687" cy="1280890"/>
          </a:xfrm>
        </p:spPr>
        <p:txBody>
          <a:bodyPr/>
          <a:lstStyle/>
          <a:p>
            <a:pPr algn="ctr"/>
            <a:r>
              <a:rPr lang="en-US" dirty="0"/>
              <a:t>References</a:t>
            </a:r>
          </a:p>
        </p:txBody>
      </p:sp>
      <p:sp>
        <p:nvSpPr>
          <p:cNvPr id="3" name="Content Placeholder 2"/>
          <p:cNvSpPr>
            <a:spLocks noGrp="1"/>
          </p:cNvSpPr>
          <p:nvPr>
            <p:ph idx="1"/>
          </p:nvPr>
        </p:nvSpPr>
        <p:spPr>
          <a:xfrm>
            <a:off x="1412194" y="1882066"/>
            <a:ext cx="8911687" cy="4119239"/>
          </a:xfrm>
        </p:spPr>
        <p:txBody>
          <a:bodyPr>
            <a:normAutofit fontScale="77500" lnSpcReduction="20000"/>
          </a:bodyPr>
          <a:lstStyle/>
          <a:p>
            <a:r>
              <a:rPr lang="en-US" sz="1900" dirty="0" err="1"/>
              <a:t>Isha</a:t>
            </a:r>
            <a:r>
              <a:rPr lang="en-US" sz="1900" dirty="0"/>
              <a:t> Vats, </a:t>
            </a:r>
            <a:r>
              <a:rPr lang="en-US" sz="1900" dirty="0" err="1"/>
              <a:t>Shamandeep</a:t>
            </a:r>
            <a:r>
              <a:rPr lang="en-US" sz="1900" dirty="0"/>
              <a:t> Singh, </a:t>
            </a:r>
            <a:r>
              <a:rPr lang="en-US" sz="1900" i="1" dirty="0"/>
              <a:t>“Offline Handwritten English Numerals Recognition using</a:t>
            </a:r>
            <a:r>
              <a:rPr lang="en-US" sz="1900" dirty="0"/>
              <a:t> </a:t>
            </a:r>
            <a:r>
              <a:rPr lang="en-US" sz="1900" i="1" dirty="0"/>
              <a:t>Correlation Method”</a:t>
            </a:r>
            <a:r>
              <a:rPr lang="en-US" sz="1900" dirty="0"/>
              <a:t>, International Journal of Engineering Research and Technology (IJERT): ISSN: 2278-0181 Vol. 3 Issue 6, June 2014. Access Date: 09/07/2015.</a:t>
            </a:r>
          </a:p>
          <a:p>
            <a:r>
              <a:rPr lang="en-US" sz="1900" dirty="0" err="1"/>
              <a:t>Gunjan</a:t>
            </a:r>
            <a:r>
              <a:rPr lang="en-US" sz="1900" dirty="0"/>
              <a:t> </a:t>
            </a:r>
            <a:r>
              <a:rPr lang="en-US" sz="1900" dirty="0" err="1"/>
              <a:t>Singh,Sushma</a:t>
            </a:r>
            <a:r>
              <a:rPr lang="en-US" sz="1900" dirty="0"/>
              <a:t> </a:t>
            </a:r>
            <a:r>
              <a:rPr lang="en-US" sz="1900" dirty="0" err="1"/>
              <a:t>Lehri</a:t>
            </a:r>
            <a:r>
              <a:rPr lang="en-US" sz="1900" dirty="0"/>
              <a:t>, </a:t>
            </a:r>
            <a:r>
              <a:rPr lang="en-US" sz="1900" i="1" dirty="0"/>
              <a:t>“ Recognition of Handwritten Hindi Characters using</a:t>
            </a:r>
            <a:r>
              <a:rPr lang="en-US" sz="1900" dirty="0"/>
              <a:t> </a:t>
            </a:r>
            <a:r>
              <a:rPr lang="en-US" sz="1900" i="1" dirty="0"/>
              <a:t>Back propagation Neural Network”</a:t>
            </a:r>
            <a:r>
              <a:rPr lang="en-US" sz="1900" dirty="0"/>
              <a:t>, International Journal of Computer Science and Information Technologies ISSN 0975-9646, Vol. 3 (4) , 2012,4892-4895. Access Date:09/07/2015.</a:t>
            </a:r>
          </a:p>
          <a:p>
            <a:r>
              <a:rPr lang="en-US" sz="1900" dirty="0"/>
              <a:t>S </a:t>
            </a:r>
            <a:r>
              <a:rPr lang="en-US" sz="1900" dirty="0" err="1"/>
              <a:t>S</a:t>
            </a:r>
            <a:r>
              <a:rPr lang="en-US" sz="1900" dirty="0"/>
              <a:t> Sayyad, </a:t>
            </a:r>
            <a:r>
              <a:rPr lang="en-US" sz="1900" dirty="0" err="1"/>
              <a:t>Abhay</a:t>
            </a:r>
            <a:r>
              <a:rPr lang="en-US" sz="1900" dirty="0"/>
              <a:t> </a:t>
            </a:r>
            <a:r>
              <a:rPr lang="en-US" sz="1900" dirty="0" err="1"/>
              <a:t>Jadhav</a:t>
            </a:r>
            <a:r>
              <a:rPr lang="en-US" sz="1900" dirty="0"/>
              <a:t>, </a:t>
            </a:r>
            <a:r>
              <a:rPr lang="en-US" sz="1900" dirty="0" err="1"/>
              <a:t>Manoj</a:t>
            </a:r>
            <a:r>
              <a:rPr lang="en-US" sz="1900" dirty="0"/>
              <a:t> </a:t>
            </a:r>
            <a:r>
              <a:rPr lang="en-US" sz="1900" dirty="0" err="1"/>
              <a:t>Jadhav</a:t>
            </a:r>
            <a:r>
              <a:rPr lang="en-US" sz="1900" dirty="0"/>
              <a:t>, </a:t>
            </a:r>
            <a:r>
              <a:rPr lang="en-US" sz="1900" dirty="0" err="1"/>
              <a:t>Smita</a:t>
            </a:r>
            <a:r>
              <a:rPr lang="en-US" sz="1900" dirty="0"/>
              <a:t> </a:t>
            </a:r>
            <a:r>
              <a:rPr lang="en-US" sz="1900" dirty="0" err="1"/>
              <a:t>Miraje</a:t>
            </a:r>
            <a:r>
              <a:rPr lang="en-US" sz="1900" dirty="0"/>
              <a:t>, </a:t>
            </a:r>
            <a:r>
              <a:rPr lang="en-US" sz="1900" dirty="0" err="1"/>
              <a:t>Pradip</a:t>
            </a:r>
            <a:r>
              <a:rPr lang="en-US" sz="1900" dirty="0"/>
              <a:t> </a:t>
            </a:r>
            <a:r>
              <a:rPr lang="en-US" sz="1900" dirty="0" err="1"/>
              <a:t>Bele</a:t>
            </a:r>
            <a:r>
              <a:rPr lang="en-US" sz="1900" dirty="0"/>
              <a:t>, </a:t>
            </a:r>
            <a:r>
              <a:rPr lang="en-US" sz="1900" dirty="0" err="1"/>
              <a:t>Avinash</a:t>
            </a:r>
            <a:r>
              <a:rPr lang="en-US" sz="1900" dirty="0"/>
              <a:t> </a:t>
            </a:r>
            <a:r>
              <a:rPr lang="en-US" sz="1900" dirty="0" err="1"/>
              <a:t>Pandhare</a:t>
            </a:r>
            <a:r>
              <a:rPr lang="en-US" sz="1900" dirty="0"/>
              <a:t>, </a:t>
            </a:r>
            <a:r>
              <a:rPr lang="en-US" sz="1900" i="1" dirty="0"/>
              <a:t>‘</a:t>
            </a:r>
            <a:r>
              <a:rPr lang="en-US" sz="1900" i="1" dirty="0" err="1"/>
              <a:t>Devnagiri</a:t>
            </a:r>
            <a:r>
              <a:rPr lang="en-US" sz="1900" i="1" dirty="0"/>
              <a:t> Character Recognition Using Neural Networks” </a:t>
            </a:r>
            <a:r>
              <a:rPr lang="en-US" sz="1900" dirty="0"/>
              <a:t>,International Journal of Engineering and Innovative Technology (IJEIT)Volume 3, Issue 1, July 2013. Access Date: 09/07/2015.</a:t>
            </a:r>
          </a:p>
          <a:p>
            <a:r>
              <a:rPr lang="en-US" sz="1900" dirty="0" err="1"/>
              <a:t>Shabana</a:t>
            </a:r>
            <a:r>
              <a:rPr lang="en-US" sz="1900" dirty="0"/>
              <a:t> </a:t>
            </a:r>
            <a:r>
              <a:rPr lang="en-US" sz="1900" dirty="0" err="1"/>
              <a:t>Mehfuz,Gauri</a:t>
            </a:r>
            <a:r>
              <a:rPr lang="en-US" sz="1900" dirty="0"/>
              <a:t> </a:t>
            </a:r>
            <a:r>
              <a:rPr lang="en-US" sz="1900" dirty="0" err="1"/>
              <a:t>katiyar</a:t>
            </a:r>
            <a:r>
              <a:rPr lang="en-US" sz="1900" dirty="0"/>
              <a:t>, </a:t>
            </a:r>
            <a:r>
              <a:rPr lang="en-US" sz="1900" i="1" dirty="0"/>
              <a:t>‘Intelligent Systems for Off-Line Handwritten Character</a:t>
            </a:r>
            <a:r>
              <a:rPr lang="en-US" sz="1900" dirty="0"/>
              <a:t> </a:t>
            </a:r>
            <a:r>
              <a:rPr lang="en-US" sz="1900" i="1" dirty="0"/>
              <a:t>Recognition: A Review” </a:t>
            </a:r>
            <a:r>
              <a:rPr lang="en-US" sz="1900" dirty="0"/>
              <a:t>,International Journal of Emerging Technology and Advanced Engineering Volume 2, Issue 4, April 2012. Access Date: 09/07/2015.</a:t>
            </a:r>
          </a:p>
          <a:p>
            <a:r>
              <a:rPr lang="en-US" sz="1900" dirty="0"/>
              <a:t>Prof. </a:t>
            </a:r>
            <a:r>
              <a:rPr lang="en-US" sz="1900" dirty="0" err="1"/>
              <a:t>Swapna</a:t>
            </a:r>
            <a:r>
              <a:rPr lang="en-US" sz="1900" dirty="0"/>
              <a:t> </a:t>
            </a:r>
            <a:r>
              <a:rPr lang="en-US" sz="1900" dirty="0" err="1"/>
              <a:t>Borde</a:t>
            </a:r>
            <a:r>
              <a:rPr lang="en-US" sz="1900" dirty="0"/>
              <a:t>, Ms. </a:t>
            </a:r>
            <a:r>
              <a:rPr lang="en-US" sz="1900" dirty="0" err="1"/>
              <a:t>Ekta</a:t>
            </a:r>
            <a:r>
              <a:rPr lang="en-US" sz="1900" dirty="0"/>
              <a:t> Shah, Ms. </a:t>
            </a:r>
            <a:r>
              <a:rPr lang="en-US" sz="1900" dirty="0" err="1"/>
              <a:t>Priti</a:t>
            </a:r>
            <a:r>
              <a:rPr lang="en-US" sz="1900" dirty="0"/>
              <a:t> </a:t>
            </a:r>
            <a:r>
              <a:rPr lang="en-US" sz="1900" dirty="0" err="1"/>
              <a:t>Rawat</a:t>
            </a:r>
            <a:r>
              <a:rPr lang="en-US" sz="1900" dirty="0"/>
              <a:t>, Ms. </a:t>
            </a:r>
            <a:r>
              <a:rPr lang="en-US" sz="1900" dirty="0" err="1"/>
              <a:t>Vinaya</a:t>
            </a:r>
            <a:r>
              <a:rPr lang="en-US" sz="1900" dirty="0"/>
              <a:t> </a:t>
            </a:r>
            <a:r>
              <a:rPr lang="en-US" sz="1900" dirty="0" err="1"/>
              <a:t>Patil</a:t>
            </a:r>
            <a:r>
              <a:rPr lang="en-US" sz="1900" dirty="0"/>
              <a:t>, </a:t>
            </a:r>
            <a:r>
              <a:rPr lang="en-US" sz="1900" i="1" dirty="0"/>
              <a:t>“Fuzzy Based</a:t>
            </a:r>
            <a:r>
              <a:rPr lang="en-US" sz="1900" dirty="0"/>
              <a:t> </a:t>
            </a:r>
            <a:r>
              <a:rPr lang="en-US" sz="1900" i="1" dirty="0"/>
              <a:t>Handwritten Character Recognition System” </a:t>
            </a:r>
            <a:r>
              <a:rPr lang="en-US" sz="1900" dirty="0"/>
              <a:t>,International Journal of Engineering Research and Applications (IJERA) ISSN: 2248-9622,VNCET 30 Mar’12. Access Date: 09/07/2015.</a:t>
            </a:r>
          </a:p>
          <a:p>
            <a:endParaRPr lang="en-US" dirty="0"/>
          </a:p>
        </p:txBody>
      </p:sp>
      <p:pic>
        <p:nvPicPr>
          <p:cNvPr id="4" name="Picture 3">
            <a:extLst>
              <a:ext uri="{FF2B5EF4-FFF2-40B4-BE49-F238E27FC236}">
                <a16:creationId xmlns:a16="http://schemas.microsoft.com/office/drawing/2014/main" id="{C819F740-FF53-427E-868E-CAF7B51397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316715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851" y="2492098"/>
            <a:ext cx="8911687" cy="1280890"/>
          </a:xfrm>
        </p:spPr>
        <p:txBody>
          <a:bodyPr>
            <a:normAutofit/>
          </a:bodyPr>
          <a:lstStyle/>
          <a:p>
            <a:pPr algn="ctr"/>
            <a:r>
              <a:rPr lang="en-US" sz="7200" dirty="0"/>
              <a:t>THANKYOU</a:t>
            </a:r>
          </a:p>
        </p:txBody>
      </p:sp>
      <p:pic>
        <p:nvPicPr>
          <p:cNvPr id="3" name="Picture 2">
            <a:extLst>
              <a:ext uri="{FF2B5EF4-FFF2-40B4-BE49-F238E27FC236}">
                <a16:creationId xmlns:a16="http://schemas.microsoft.com/office/drawing/2014/main" id="{FEF5AE93-E4A4-4412-9FEE-AA1E4E9819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28942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a:t>
            </a:r>
          </a:p>
        </p:txBody>
      </p:sp>
      <p:sp>
        <p:nvSpPr>
          <p:cNvPr id="3" name="Content Placeholder 2"/>
          <p:cNvSpPr>
            <a:spLocks noGrp="1"/>
          </p:cNvSpPr>
          <p:nvPr>
            <p:ph idx="1"/>
          </p:nvPr>
        </p:nvSpPr>
        <p:spPr/>
        <p:txBody>
          <a:bodyPr/>
          <a:lstStyle/>
          <a:p>
            <a:pPr algn="just"/>
            <a:r>
              <a:rPr lang="en-US" dirty="0"/>
              <a:t>This tool is useful for recognizing all alphabets (English) given as in input image. Once input image of character is given to proposed system, then it will recognize input character which is given in image. Recognition and classification of characters are done by Neural Network. The main aim of this project is to effectively recognize a particular character of type format using the Artificial Neural Network approach.</a:t>
            </a:r>
          </a:p>
        </p:txBody>
      </p:sp>
      <p:pic>
        <p:nvPicPr>
          <p:cNvPr id="4" name="Picture 3">
            <a:extLst>
              <a:ext uri="{FF2B5EF4-FFF2-40B4-BE49-F238E27FC236}">
                <a16:creationId xmlns:a16="http://schemas.microsoft.com/office/drawing/2014/main" id="{29C1EF85-64AE-4E36-BB18-E529AF55C4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56359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pPr algn="just"/>
            <a:r>
              <a:rPr lang="en-US" dirty="0"/>
              <a:t>The system will be developed in the python language which is the go-to language when it comes to ML/DL application as it provides ample number of libraries to develop an end to end tool which takes grayscale image of a letter as input according to its pixel values and converts it into computer text.</a:t>
            </a:r>
          </a:p>
          <a:p>
            <a:pPr algn="just"/>
            <a:r>
              <a:rPr lang="en-US" dirty="0"/>
              <a:t>We have also measured and compared the accuracy of different machine learning classification algorithm. </a:t>
            </a:r>
          </a:p>
          <a:p>
            <a:endParaRPr lang="en-US" dirty="0"/>
          </a:p>
        </p:txBody>
      </p:sp>
      <p:pic>
        <p:nvPicPr>
          <p:cNvPr id="4" name="Picture 3">
            <a:extLst>
              <a:ext uri="{FF2B5EF4-FFF2-40B4-BE49-F238E27FC236}">
                <a16:creationId xmlns:a16="http://schemas.microsoft.com/office/drawing/2014/main" id="{FA73AE69-292C-4456-8A81-278C9A05FB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271231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Content Placeholder 2"/>
          <p:cNvSpPr>
            <a:spLocks noGrp="1"/>
          </p:cNvSpPr>
          <p:nvPr>
            <p:ph idx="1"/>
          </p:nvPr>
        </p:nvSpPr>
        <p:spPr/>
        <p:txBody>
          <a:bodyPr/>
          <a:lstStyle/>
          <a:p>
            <a:pPr algn="just"/>
            <a:r>
              <a:rPr lang="en-US" dirty="0"/>
              <a:t>Existing hand writing recognition systems use complex architecture which are not beginner friendly and are modified in a way such that they can be used with only their specific software therefore this project was to develop an easy to understand hand writing recognition system which is easy to use and understand and is compatible in all environment.</a:t>
            </a:r>
          </a:p>
        </p:txBody>
      </p:sp>
      <p:pic>
        <p:nvPicPr>
          <p:cNvPr id="4" name="Picture 3">
            <a:extLst>
              <a:ext uri="{FF2B5EF4-FFF2-40B4-BE49-F238E27FC236}">
                <a16:creationId xmlns:a16="http://schemas.microsoft.com/office/drawing/2014/main" id="{3091DB6F-BA61-489F-A89E-056E30B7FF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123861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idx="1"/>
          </p:nvPr>
        </p:nvSpPr>
        <p:spPr/>
        <p:txBody>
          <a:bodyPr/>
          <a:lstStyle/>
          <a:p>
            <a:pPr marL="0" indent="0">
              <a:buNone/>
            </a:pPr>
            <a:r>
              <a:rPr lang="en-US" dirty="0"/>
              <a:t>Here we are delivering an end-to-end tool which will used to identify the characters of text given by end-user and help him/her convert it into </a:t>
            </a:r>
            <a:r>
              <a:rPr lang="en-US"/>
              <a:t>text.</a:t>
            </a:r>
            <a:endParaRPr lang="en-US" dirty="0"/>
          </a:p>
          <a:p>
            <a:r>
              <a:rPr lang="en-US" dirty="0"/>
              <a:t>To construct suitable neural network and train it properly to recognize characters.</a:t>
            </a:r>
          </a:p>
          <a:p>
            <a:r>
              <a:rPr lang="en-US" dirty="0"/>
              <a:t> Reduce man-power to convert text into digitized form manually.</a:t>
            </a:r>
          </a:p>
        </p:txBody>
      </p:sp>
      <p:pic>
        <p:nvPicPr>
          <p:cNvPr id="4" name="Picture 3">
            <a:extLst>
              <a:ext uri="{FF2B5EF4-FFF2-40B4-BE49-F238E27FC236}">
                <a16:creationId xmlns:a16="http://schemas.microsoft.com/office/drawing/2014/main" id="{C3763F4B-A1D0-4A84-9CD4-148736437F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417632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Methodology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latin typeface="Times New Roman" panose="02020603050405020304" pitchFamily="18" charset="0"/>
                <a:cs typeface="Times New Roman" panose="02020603050405020304" pitchFamily="18" charset="0"/>
              </a:rPr>
              <a:t>Machine Learning Techniques like Logistic Regression, SVM, Decision Tree, Random Forest and CNN are very powerful classification techniques when it comes to finding a trend between the variables and classify them under a category. Generally, all Machine Learning techniques follow a similar procedure-</a:t>
            </a:r>
          </a:p>
          <a:p>
            <a:pPr marL="0" indent="0">
              <a:buNone/>
            </a:pPr>
            <a:r>
              <a:rPr lang="en-US" dirty="0">
                <a:solidFill>
                  <a:schemeClr val="tx1"/>
                </a:solidFill>
                <a:latin typeface="Times New Roman" panose="02020603050405020304" pitchFamily="18" charset="0"/>
                <a:cs typeface="Times New Roman" panose="02020603050405020304" pitchFamily="18" charset="0"/>
              </a:rPr>
              <a:t>      •   Get Data for different Sources etc.</a:t>
            </a:r>
          </a:p>
          <a:p>
            <a:pPr marL="0" indent="0">
              <a:buNone/>
            </a:pPr>
            <a:r>
              <a:rPr lang="en-US" dirty="0">
                <a:solidFill>
                  <a:schemeClr val="tx1"/>
                </a:solidFill>
                <a:latin typeface="Times New Roman" panose="02020603050405020304" pitchFamily="18" charset="0"/>
                <a:cs typeface="Times New Roman" panose="02020603050405020304" pitchFamily="18" charset="0"/>
              </a:rPr>
              <a:t>      •   Extract Important Features to work on.</a:t>
            </a:r>
          </a:p>
          <a:p>
            <a:pPr marL="0" indent="0">
              <a:buNone/>
            </a:pPr>
            <a:r>
              <a:rPr lang="en-US" dirty="0">
                <a:solidFill>
                  <a:schemeClr val="tx1"/>
                </a:solidFill>
                <a:latin typeface="Times New Roman" panose="02020603050405020304" pitchFamily="18" charset="0"/>
                <a:cs typeface="Times New Roman" panose="02020603050405020304" pitchFamily="18" charset="0"/>
              </a:rPr>
              <a:t>      •   Choose a Machine Learning Model.</a:t>
            </a:r>
          </a:p>
          <a:p>
            <a:pPr marL="0" indent="0">
              <a:buNone/>
            </a:pPr>
            <a:r>
              <a:rPr lang="en-US" dirty="0">
                <a:solidFill>
                  <a:schemeClr val="tx1"/>
                </a:solidFill>
                <a:latin typeface="Times New Roman" panose="02020603050405020304" pitchFamily="18" charset="0"/>
                <a:cs typeface="Times New Roman" panose="02020603050405020304" pitchFamily="18" charset="0"/>
              </a:rPr>
              <a:t>      •   Train the model, improve it and test it.</a:t>
            </a:r>
          </a:p>
          <a:p>
            <a:pPr marL="0" indent="0">
              <a:buNone/>
            </a:pPr>
            <a:r>
              <a:rPr lang="en-US" dirty="0">
                <a:solidFill>
                  <a:schemeClr val="tx1"/>
                </a:solidFill>
                <a:latin typeface="Times New Roman" panose="02020603050405020304" pitchFamily="18" charset="0"/>
                <a:cs typeface="Times New Roman" panose="02020603050405020304" pitchFamily="18" charset="0"/>
              </a:rPr>
              <a:t>      •   Lastly, Deploy and Service the end user.</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04FAC6-9D0F-41AF-BCB7-26B59577FD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80665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Pert Chart</a:t>
            </a:r>
          </a:p>
        </p:txBody>
      </p:sp>
      <p:pic>
        <p:nvPicPr>
          <p:cNvPr id="6" name="Content Placeholder 5">
            <a:extLst>
              <a:ext uri="{FF2B5EF4-FFF2-40B4-BE49-F238E27FC236}">
                <a16:creationId xmlns:a16="http://schemas.microsoft.com/office/drawing/2014/main" id="{A3053F25-E34C-48A4-8DF7-F4247255353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03444" y="2252870"/>
            <a:ext cx="8062982" cy="2827130"/>
          </a:xfrm>
          <a:prstGeom prst="rect">
            <a:avLst/>
          </a:prstGeom>
        </p:spPr>
      </p:pic>
      <p:pic>
        <p:nvPicPr>
          <p:cNvPr id="4" name="Picture 3">
            <a:extLst>
              <a:ext uri="{FF2B5EF4-FFF2-40B4-BE49-F238E27FC236}">
                <a16:creationId xmlns:a16="http://schemas.microsoft.com/office/drawing/2014/main" id="{39C35266-2AED-49FF-B655-0AFB79364F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104669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473" y="234401"/>
            <a:ext cx="8911687" cy="1280890"/>
          </a:xfrm>
        </p:spPr>
        <p:txBody>
          <a:bodyPr/>
          <a:lstStyle/>
          <a:p>
            <a:pPr algn="ctr"/>
            <a:r>
              <a:rPr lang="en-US" dirty="0"/>
              <a:t>Use Case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2549" y="992777"/>
            <a:ext cx="5630091" cy="5721532"/>
          </a:xfrm>
          <a:prstGeom prst="rect">
            <a:avLst/>
          </a:prstGeom>
          <a:noFill/>
          <a:ln>
            <a:noFill/>
          </a:ln>
        </p:spPr>
      </p:pic>
      <p:pic>
        <p:nvPicPr>
          <p:cNvPr id="5" name="Picture 4">
            <a:extLst>
              <a:ext uri="{FF2B5EF4-FFF2-40B4-BE49-F238E27FC236}">
                <a16:creationId xmlns:a16="http://schemas.microsoft.com/office/drawing/2014/main" id="{7876BB6D-ACB7-45C7-8F74-621914EB72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60851" y="274801"/>
            <a:ext cx="1800225" cy="590550"/>
          </a:xfrm>
          <a:prstGeom prst="rect">
            <a:avLst/>
          </a:prstGeom>
          <a:noFill/>
          <a:ln>
            <a:noFill/>
          </a:ln>
        </p:spPr>
      </p:pic>
    </p:spTree>
    <p:extLst>
      <p:ext uri="{BB962C8B-B14F-4D97-AF65-F5344CB8AC3E}">
        <p14:creationId xmlns:p14="http://schemas.microsoft.com/office/powerpoint/2010/main" val="17800988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156</TotalTime>
  <Words>909</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Times New Roman</vt:lpstr>
      <vt:lpstr>Gallery</vt:lpstr>
      <vt:lpstr>Major-II                                                                  School of Computer Science                                            University of Petroleum &amp; Energy Studies, Dehradun</vt:lpstr>
      <vt:lpstr>                    CONTENTS</vt:lpstr>
      <vt:lpstr>Abstract</vt:lpstr>
      <vt:lpstr>Introduction</vt:lpstr>
      <vt:lpstr>Problem Statement</vt:lpstr>
      <vt:lpstr>Objective</vt:lpstr>
      <vt:lpstr>Methodology</vt:lpstr>
      <vt:lpstr>Pert Chart</vt:lpstr>
      <vt:lpstr>Use Case</vt:lpstr>
      <vt:lpstr>Flow Chart</vt:lpstr>
      <vt:lpstr>CNN - Architecture</vt:lpstr>
      <vt:lpstr>Algorithm</vt:lpstr>
      <vt:lpstr>PowerPoint Presentation</vt:lpstr>
      <vt:lpstr>Progress</vt:lpstr>
      <vt:lpstr>Model Loss</vt:lpstr>
      <vt:lpstr>Model Accuracy</vt:lpstr>
      <vt:lpstr>Results</vt:lpstr>
      <vt:lpstr>Character Recognization</vt:lpstr>
      <vt:lpstr>Character Recognization</vt:lpstr>
      <vt:lpstr>Character Recognization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Major-I                                                                   School of Computer Science                                            University of Petroleum &amp; Energy Studies, Dehradun</dc:title>
  <dc:creator>Shivam</dc:creator>
  <cp:lastModifiedBy>Utkarsh Sandeep Singh</cp:lastModifiedBy>
  <cp:revision>18</cp:revision>
  <dcterms:created xsi:type="dcterms:W3CDTF">2019-10-15T20:10:38Z</dcterms:created>
  <dcterms:modified xsi:type="dcterms:W3CDTF">2020-04-20T09:19:08Z</dcterms:modified>
</cp:coreProperties>
</file>