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72" r:id="rId3"/>
    <p:sldId id="257" r:id="rId4"/>
    <p:sldId id="258" r:id="rId5"/>
    <p:sldId id="259" r:id="rId6"/>
    <p:sldId id="265" r:id="rId7"/>
    <p:sldId id="266" r:id="rId8"/>
    <p:sldId id="267" r:id="rId9"/>
    <p:sldId id="260" r:id="rId10"/>
    <p:sldId id="261" r:id="rId11"/>
    <p:sldId id="262" r:id="rId12"/>
    <p:sldId id="263" r:id="rId13"/>
    <p:sldId id="264" r:id="rId14"/>
    <p:sldId id="269" r:id="rId15"/>
    <p:sldId id="270" r:id="rId16"/>
    <p:sldId id="271" r:id="rId17"/>
    <p:sldId id="274" r:id="rId18"/>
    <p:sldId id="275" r:id="rId19"/>
    <p:sldId id="276" r:id="rId20"/>
    <p:sldId id="277" r:id="rId21"/>
    <p:sldId id="278" r:id="rId22"/>
    <p:sldId id="273"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B53A2E9-1D27-4470-BE40-2914D19084A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82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709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4636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02097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68813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58104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66BC5-4ED6-4B85-8293-0D1AAE72F558}"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3076591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66BC5-4ED6-4B85-8293-0D1AAE72F558}" type="datetimeFigureOut">
              <a:rPr lang="en-US" smtClean="0"/>
              <a:t>12/17/2018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168511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66BC5-4ED6-4B85-8293-0D1AAE72F558}" type="datetimeFigureOut">
              <a:rPr lang="en-US" smtClean="0"/>
              <a:t>12/17/2018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959046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66BC5-4ED6-4B85-8293-0D1AAE72F558}" type="datetimeFigureOut">
              <a:rPr lang="en-US" smtClean="0"/>
              <a:t>12/17/2018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793340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64073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8194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4064024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7981397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6451657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32399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12950380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36901876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241737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3406851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52008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C66BC5-4ED6-4B85-8293-0D1AAE72F558}" type="datetimeFigureOut">
              <a:rPr lang="en-US" smtClean="0"/>
              <a:t>12/17/2018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3A2E9-1D27-4470-BE40-2914D19084A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558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66BC5-4ED6-4B85-8293-0D1AAE72F558}"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583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66BC5-4ED6-4B85-8293-0D1AAE72F558}" type="datetimeFigureOut">
              <a:rPr lang="en-US" smtClean="0"/>
              <a:t>12/17/2018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3A2E9-1D27-4470-BE40-2914D19084A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759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66BC5-4ED6-4B85-8293-0D1AAE72F558}" type="datetimeFigureOut">
              <a:rPr lang="en-US" smtClean="0"/>
              <a:t>12/17/2018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3A2E9-1D27-4470-BE40-2914D19084A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69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66BC5-4ED6-4B85-8293-0D1AAE72F558}" type="datetimeFigureOut">
              <a:rPr lang="en-US" smtClean="0"/>
              <a:t>12/17/2018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3A2E9-1D27-4470-BE40-2914D19084AD}" type="slidenum">
              <a:rPr lang="en-US" smtClean="0"/>
              <a:t>‹#›</a:t>
            </a:fld>
            <a:endParaRPr lang="en-US"/>
          </a:p>
        </p:txBody>
      </p:sp>
    </p:spTree>
    <p:extLst>
      <p:ext uri="{BB962C8B-B14F-4D97-AF65-F5344CB8AC3E}">
        <p14:creationId xmlns:p14="http://schemas.microsoft.com/office/powerpoint/2010/main" val="2376835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C66BC5-4ED6-4B85-8293-0D1AAE72F558}" type="datetimeFigureOut">
              <a:rPr lang="en-US" smtClean="0"/>
              <a:t>12/17/2018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692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2C66BC5-4ED6-4B85-8293-0D1AAE72F558}" type="datetimeFigureOut">
              <a:rPr lang="en-US" smtClean="0"/>
              <a:t>12/17/2018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B53A2E9-1D27-4470-BE40-2914D19084A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180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2C66BC5-4ED6-4B85-8293-0D1AAE72F558}" type="datetimeFigureOut">
              <a:rPr lang="en-US" smtClean="0"/>
              <a:t>12/17/2018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B53A2E9-1D27-4470-BE40-2914D19084A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601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C66BC5-4ED6-4B85-8293-0D1AAE72F558}" type="datetimeFigureOut">
              <a:rPr lang="en-US" smtClean="0"/>
              <a:t>12/17/2018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53A2E9-1D27-4470-BE40-2914D19084AD}" type="slidenum">
              <a:rPr lang="en-US" smtClean="0"/>
              <a:t>‹#›</a:t>
            </a:fld>
            <a:endParaRPr lang="en-US"/>
          </a:p>
        </p:txBody>
      </p:sp>
    </p:spTree>
    <p:extLst>
      <p:ext uri="{BB962C8B-B14F-4D97-AF65-F5344CB8AC3E}">
        <p14:creationId xmlns:p14="http://schemas.microsoft.com/office/powerpoint/2010/main" val="17407465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A70D82-2728-4F9A-95E9-E5CCA1BB8882}"/>
              </a:ext>
            </a:extLst>
          </p:cNvPr>
          <p:cNvSpPr>
            <a:spLocks noGrp="1"/>
          </p:cNvSpPr>
          <p:nvPr>
            <p:ph type="title"/>
          </p:nvPr>
        </p:nvSpPr>
        <p:spPr>
          <a:xfrm>
            <a:off x="1447331" y="513723"/>
            <a:ext cx="9605635" cy="1059305"/>
          </a:xfrm>
        </p:spPr>
        <p:txBody>
          <a:bodyPr>
            <a:normAutofit fontScale="90000"/>
          </a:bodyPr>
          <a:lstStyle/>
          <a:p>
            <a:pPr algn="ctr"/>
            <a:r>
              <a:rPr lang="en-US" sz="4400" dirty="0">
                <a:ln w="0"/>
                <a:effectLst>
                  <a:outerShdw blurRad="38100" dist="19050" dir="2700000" algn="tl" rotWithShape="0">
                    <a:schemeClr val="dk1">
                      <a:alpha val="40000"/>
                    </a:schemeClr>
                  </a:outerShdw>
                </a:effectLst>
                <a:latin typeface="Algerian" panose="04020705040A02060702" pitchFamily="82" charset="0"/>
              </a:rPr>
              <a:t>Customer  Satisfaction  using </a:t>
            </a:r>
            <a:br>
              <a:rPr lang="en-US" sz="4400" dirty="0">
                <a:ln w="0"/>
                <a:effectLst>
                  <a:outerShdw blurRad="38100" dist="19050" dir="2700000" algn="tl" rotWithShape="0">
                    <a:schemeClr val="dk1">
                      <a:alpha val="40000"/>
                    </a:schemeClr>
                  </a:outerShdw>
                </a:effectLst>
                <a:latin typeface="Algerian" panose="04020705040A02060702" pitchFamily="82" charset="0"/>
              </a:rPr>
            </a:br>
            <a:r>
              <a:rPr lang="en-US" sz="4400" dirty="0">
                <a:ln w="0"/>
                <a:effectLst>
                  <a:outerShdw blurRad="38100" dist="19050" dir="2700000" algn="tl" rotWithShape="0">
                    <a:schemeClr val="dk1">
                      <a:alpha val="40000"/>
                    </a:schemeClr>
                  </a:outerShdw>
                </a:effectLst>
                <a:latin typeface="Algerian" panose="04020705040A02060702" pitchFamily="82" charset="0"/>
              </a:rPr>
              <a:t>Market  Basket  Analysis</a:t>
            </a:r>
          </a:p>
        </p:txBody>
      </p:sp>
      <p:sp>
        <p:nvSpPr>
          <p:cNvPr id="7" name="Content Placeholder 6">
            <a:extLst>
              <a:ext uri="{FF2B5EF4-FFF2-40B4-BE49-F238E27FC236}">
                <a16:creationId xmlns:a16="http://schemas.microsoft.com/office/drawing/2014/main" id="{21E13758-02EE-4DF5-A3E7-2B2FC7C14AE6}"/>
              </a:ext>
            </a:extLst>
          </p:cNvPr>
          <p:cNvSpPr>
            <a:spLocks noGrp="1"/>
          </p:cNvSpPr>
          <p:nvPr>
            <p:ph sz="half" idx="1"/>
          </p:nvPr>
        </p:nvSpPr>
        <p:spPr>
          <a:xfrm>
            <a:off x="1447331" y="2178303"/>
            <a:ext cx="4645152" cy="3448595"/>
          </a:xfrm>
        </p:spPr>
        <p:txBody>
          <a:bodyPr>
            <a:normAutofit/>
          </a:bodyPr>
          <a:lstStyle/>
          <a:p>
            <a:pPr marL="0" indent="0">
              <a:buNone/>
            </a:pPr>
            <a:r>
              <a:rPr lang="en-IN" sz="3600" dirty="0">
                <a:latin typeface="Algerian" panose="04020705040A02060702" pitchFamily="82" charset="0"/>
              </a:rPr>
              <a:t>Faculty Mentor</a:t>
            </a:r>
          </a:p>
          <a:p>
            <a:r>
              <a:rPr lang="en-IN" dirty="0"/>
              <a:t>Dr Hitesh Kumar Sharma</a:t>
            </a:r>
          </a:p>
        </p:txBody>
      </p:sp>
      <p:sp>
        <p:nvSpPr>
          <p:cNvPr id="8" name="Content Placeholder 7">
            <a:extLst>
              <a:ext uri="{FF2B5EF4-FFF2-40B4-BE49-F238E27FC236}">
                <a16:creationId xmlns:a16="http://schemas.microsoft.com/office/drawing/2014/main" id="{223A0E0A-4204-497D-AA67-3B390F73DDCD}"/>
              </a:ext>
            </a:extLst>
          </p:cNvPr>
          <p:cNvSpPr>
            <a:spLocks noGrp="1"/>
          </p:cNvSpPr>
          <p:nvPr>
            <p:ph sz="half" idx="2"/>
          </p:nvPr>
        </p:nvSpPr>
        <p:spPr>
          <a:xfrm>
            <a:off x="6407814" y="2178303"/>
            <a:ext cx="4645152" cy="3441520"/>
          </a:xfrm>
        </p:spPr>
        <p:txBody>
          <a:bodyPr>
            <a:normAutofit/>
          </a:bodyPr>
          <a:lstStyle/>
          <a:p>
            <a:pPr marL="0" indent="0">
              <a:buNone/>
            </a:pPr>
            <a:r>
              <a:rPr lang="en-IN" sz="3600" dirty="0">
                <a:latin typeface="Algerian" panose="04020705040A02060702" pitchFamily="82" charset="0"/>
              </a:rPr>
              <a:t> Members</a:t>
            </a:r>
          </a:p>
          <a:p>
            <a:r>
              <a:rPr lang="en-IN" dirty="0"/>
              <a:t>Utkarsh Sandeep Singh</a:t>
            </a:r>
          </a:p>
          <a:p>
            <a:r>
              <a:rPr lang="en-IN" dirty="0"/>
              <a:t>Tushar Singh</a:t>
            </a:r>
          </a:p>
          <a:p>
            <a:r>
              <a:rPr lang="en-IN" dirty="0"/>
              <a:t>Adesh Kumar Gupta</a:t>
            </a:r>
          </a:p>
          <a:p>
            <a:r>
              <a:rPr lang="en-IN" dirty="0" err="1"/>
              <a:t>Shankey</a:t>
            </a:r>
            <a:r>
              <a:rPr lang="en-IN" dirty="0"/>
              <a:t> Gupta</a:t>
            </a:r>
          </a:p>
        </p:txBody>
      </p:sp>
    </p:spTree>
    <p:extLst>
      <p:ext uri="{BB962C8B-B14F-4D97-AF65-F5344CB8AC3E}">
        <p14:creationId xmlns:p14="http://schemas.microsoft.com/office/powerpoint/2010/main" val="1494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087855-0A32-4CC1-B7EA-8CF9E991EFF2}"/>
              </a:ext>
            </a:extLst>
          </p:cNvPr>
          <p:cNvPicPr>
            <a:picLocks noChangeAspect="1"/>
          </p:cNvPicPr>
          <p:nvPr/>
        </p:nvPicPr>
        <p:blipFill>
          <a:blip r:embed="rId2"/>
          <a:stretch>
            <a:fillRect/>
          </a:stretch>
        </p:blipFill>
        <p:spPr>
          <a:xfrm>
            <a:off x="2519362" y="0"/>
            <a:ext cx="7153275" cy="6829425"/>
          </a:xfrm>
          <a:prstGeom prst="rect">
            <a:avLst/>
          </a:prstGeom>
        </p:spPr>
      </p:pic>
    </p:spTree>
    <p:extLst>
      <p:ext uri="{BB962C8B-B14F-4D97-AF65-F5344CB8AC3E}">
        <p14:creationId xmlns:p14="http://schemas.microsoft.com/office/powerpoint/2010/main" val="200340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3F6819-D9B2-4851-B7F1-B5A56DCC44DD}"/>
              </a:ext>
            </a:extLst>
          </p:cNvPr>
          <p:cNvSpPr/>
          <p:nvPr/>
        </p:nvSpPr>
        <p:spPr>
          <a:xfrm>
            <a:off x="4635504" y="0"/>
            <a:ext cx="2920991" cy="830997"/>
          </a:xfrm>
          <a:prstGeom prst="rect">
            <a:avLst/>
          </a:prstGeom>
          <a:noFill/>
        </p:spPr>
        <p:txBody>
          <a:bodyPr wrap="none" lIns="91440" tIns="45720" rIns="91440" bIns="45720">
            <a:spAutoFit/>
          </a:bodyPr>
          <a:lstStyle/>
          <a:p>
            <a:pPr algn="ctr"/>
            <a:r>
              <a:rPr lang="en-US" sz="4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Algorithm</a:t>
            </a:r>
          </a:p>
        </p:txBody>
      </p:sp>
      <p:sp>
        <p:nvSpPr>
          <p:cNvPr id="5" name="Rectangle 4">
            <a:extLst>
              <a:ext uri="{FF2B5EF4-FFF2-40B4-BE49-F238E27FC236}">
                <a16:creationId xmlns:a16="http://schemas.microsoft.com/office/drawing/2014/main" id="{FCEBCD59-A181-48C4-A6F1-95C504750824}"/>
              </a:ext>
            </a:extLst>
          </p:cNvPr>
          <p:cNvSpPr/>
          <p:nvPr/>
        </p:nvSpPr>
        <p:spPr>
          <a:xfrm>
            <a:off x="2232339" y="1232025"/>
            <a:ext cx="9036676" cy="5262979"/>
          </a:xfrm>
          <a:prstGeom prst="rect">
            <a:avLst/>
          </a:prstGeom>
        </p:spPr>
        <p:txBody>
          <a:bodyPr wrap="square">
            <a:spAutoFit/>
          </a:bodyPr>
          <a:lstStyle/>
          <a:p>
            <a:pPr marL="457200" indent="-457200">
              <a:buAutoNum type="arabicPeriod"/>
            </a:pPr>
            <a:r>
              <a:rPr lang="en-US" sz="1600" dirty="0">
                <a:latin typeface="Times New Roman" panose="02020603050405020304" pitchFamily="18" charset="0"/>
                <a:cs typeface="Times New Roman" panose="02020603050405020304" pitchFamily="18" charset="0"/>
              </a:rPr>
              <a:t>Start</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2"/>
            </a:pPr>
            <a:r>
              <a:rPr lang="en-US" sz="1600" dirty="0">
                <a:latin typeface="Times New Roman" panose="02020603050405020304" pitchFamily="18" charset="0"/>
                <a:cs typeface="Times New Roman" panose="02020603050405020304" pitchFamily="18" charset="0"/>
              </a:rPr>
              <a:t>Read Transactional Data</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3"/>
            </a:pPr>
            <a:r>
              <a:rPr lang="en-US" sz="1600" dirty="0">
                <a:latin typeface="Times New Roman" panose="02020603050405020304" pitchFamily="18" charset="0"/>
                <a:cs typeface="Times New Roman" panose="02020603050405020304" pitchFamily="18" charset="0"/>
              </a:rPr>
              <a:t>Store unique items</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4"/>
            </a:pPr>
            <a:r>
              <a:rPr lang="en-US" sz="1600" dirty="0">
                <a:latin typeface="Times New Roman" panose="02020603050405020304" pitchFamily="18" charset="0"/>
                <a:cs typeface="Times New Roman" panose="02020603050405020304" pitchFamily="18" charset="0"/>
              </a:rPr>
              <a:t>Input minimum support and minimum confidence</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5"/>
            </a:pPr>
            <a:r>
              <a:rPr lang="en-US" sz="1600" dirty="0">
                <a:latin typeface="Times New Roman" panose="02020603050405020304" pitchFamily="18" charset="0"/>
                <a:cs typeface="Times New Roman" panose="02020603050405020304" pitchFamily="18" charset="0"/>
              </a:rPr>
              <a:t>Calculate support for </a:t>
            </a:r>
            <a:r>
              <a:rPr lang="en-US" sz="1600" dirty="0" err="1">
                <a:latin typeface="Times New Roman" panose="02020603050405020304" pitchFamily="18" charset="0"/>
                <a:cs typeface="Times New Roman" panose="02020603050405020304" pitchFamily="18" charset="0"/>
              </a:rPr>
              <a:t>itemsets</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6"/>
            </a:pPr>
            <a:r>
              <a:rPr lang="en-US" sz="1600" dirty="0">
                <a:latin typeface="Times New Roman" panose="02020603050405020304" pitchFamily="18" charset="0"/>
                <a:cs typeface="Times New Roman" panose="02020603050405020304" pitchFamily="18" charset="0"/>
              </a:rPr>
              <a:t>Remove </a:t>
            </a:r>
            <a:r>
              <a:rPr lang="en-US" sz="1600" dirty="0" err="1">
                <a:latin typeface="Times New Roman" panose="02020603050405020304" pitchFamily="18" charset="0"/>
                <a:cs typeface="Times New Roman" panose="02020603050405020304" pitchFamily="18" charset="0"/>
              </a:rPr>
              <a:t>itemsets</a:t>
            </a:r>
            <a:r>
              <a:rPr lang="en-US" sz="1600" dirty="0">
                <a:latin typeface="Times New Roman" panose="02020603050405020304" pitchFamily="18" charset="0"/>
                <a:cs typeface="Times New Roman" panose="02020603050405020304" pitchFamily="18" charset="0"/>
              </a:rPr>
              <a:t> whose support &lt; minimum support</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7"/>
            </a:pPr>
            <a:r>
              <a:rPr lang="en-US" sz="1600" dirty="0">
                <a:latin typeface="Times New Roman" panose="02020603050405020304" pitchFamily="18" charset="0"/>
                <a:cs typeface="Times New Roman" panose="02020603050405020304" pitchFamily="18" charset="0"/>
              </a:rPr>
              <a:t>Calculate confidence of remaining </a:t>
            </a:r>
            <a:r>
              <a:rPr lang="en-US" sz="1600" dirty="0" err="1">
                <a:latin typeface="Times New Roman" panose="02020603050405020304" pitchFamily="18" charset="0"/>
                <a:cs typeface="Times New Roman" panose="02020603050405020304" pitchFamily="18" charset="0"/>
              </a:rPr>
              <a:t>itemsets</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8"/>
            </a:pPr>
            <a:r>
              <a:rPr lang="en-US" sz="1600" dirty="0">
                <a:latin typeface="Times New Roman" panose="02020603050405020304" pitchFamily="18" charset="0"/>
                <a:cs typeface="Times New Roman" panose="02020603050405020304" pitchFamily="18" charset="0"/>
              </a:rPr>
              <a:t>Remove </a:t>
            </a:r>
            <a:r>
              <a:rPr lang="en-US" sz="1600" dirty="0" err="1">
                <a:latin typeface="Times New Roman" panose="02020603050405020304" pitchFamily="18" charset="0"/>
                <a:cs typeface="Times New Roman" panose="02020603050405020304" pitchFamily="18" charset="0"/>
              </a:rPr>
              <a:t>itemsets</a:t>
            </a:r>
            <a:r>
              <a:rPr lang="en-US" sz="1600" dirty="0">
                <a:latin typeface="Times New Roman" panose="02020603050405020304" pitchFamily="18" charset="0"/>
                <a:cs typeface="Times New Roman" panose="02020603050405020304" pitchFamily="18" charset="0"/>
              </a:rPr>
              <a:t> whose confidence &lt; minimum confidence</a:t>
            </a:r>
          </a:p>
          <a:p>
            <a:endParaRPr lang="en-US" sz="1600" dirty="0">
              <a:latin typeface="Times New Roman" panose="02020603050405020304" pitchFamily="18" charset="0"/>
              <a:cs typeface="Times New Roman" panose="02020603050405020304" pitchFamily="18" charset="0"/>
            </a:endParaRPr>
          </a:p>
          <a:p>
            <a:pPr marL="457200" indent="-457200">
              <a:buAutoNum type="arabicPeriod" startAt="9"/>
            </a:pPr>
            <a:r>
              <a:rPr lang="en-US" sz="1600" dirty="0">
                <a:latin typeface="Times New Roman" panose="02020603050405020304" pitchFamily="18" charset="0"/>
                <a:cs typeface="Times New Roman" panose="02020603050405020304" pitchFamily="18" charset="0"/>
              </a:rPr>
              <a:t>Add remaining </a:t>
            </a:r>
            <a:r>
              <a:rPr lang="en-US" sz="1600" dirty="0" err="1">
                <a:latin typeface="Times New Roman" panose="02020603050405020304" pitchFamily="18" charset="0"/>
                <a:cs typeface="Times New Roman" panose="02020603050405020304" pitchFamily="18" charset="0"/>
              </a:rPr>
              <a:t>itemsets</a:t>
            </a:r>
            <a:r>
              <a:rPr lang="en-US" sz="1600" dirty="0">
                <a:latin typeface="Times New Roman" panose="02020603050405020304" pitchFamily="18" charset="0"/>
                <a:cs typeface="Times New Roman" panose="02020603050405020304" pitchFamily="18" charset="0"/>
              </a:rPr>
              <a:t> to association rule.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10.    Make combination of </a:t>
            </a:r>
            <a:r>
              <a:rPr lang="en-US" sz="1600" dirty="0" err="1">
                <a:latin typeface="Times New Roman" panose="02020603050405020304" pitchFamily="18" charset="0"/>
                <a:cs typeface="Times New Roman" panose="02020603050405020304" pitchFamily="18" charset="0"/>
              </a:rPr>
              <a:t>itemsets</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11.    Repeat from step 5 to step 11 until all possible combinations of items are formed. </a:t>
            </a:r>
          </a:p>
        </p:txBody>
      </p:sp>
    </p:spTree>
    <p:extLst>
      <p:ext uri="{BB962C8B-B14F-4D97-AF65-F5344CB8AC3E}">
        <p14:creationId xmlns:p14="http://schemas.microsoft.com/office/powerpoint/2010/main" val="73141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9A36BE-6C36-4EE7-A02C-C6604B12E8B6}"/>
              </a:ext>
            </a:extLst>
          </p:cNvPr>
          <p:cNvSpPr/>
          <p:nvPr/>
        </p:nvSpPr>
        <p:spPr>
          <a:xfrm>
            <a:off x="4701227" y="0"/>
            <a:ext cx="2789546"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Progress</a:t>
            </a:r>
          </a:p>
        </p:txBody>
      </p:sp>
      <p:pic>
        <p:nvPicPr>
          <p:cNvPr id="6" name="Picture 5">
            <a:extLst>
              <a:ext uri="{FF2B5EF4-FFF2-40B4-BE49-F238E27FC236}">
                <a16:creationId xmlns:a16="http://schemas.microsoft.com/office/drawing/2014/main" id="{80EBA5B7-5964-4FEF-B1B6-C7981B553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160" y="1141164"/>
            <a:ext cx="9461679" cy="4575671"/>
          </a:xfrm>
          <a:prstGeom prst="rect">
            <a:avLst/>
          </a:prstGeom>
        </p:spPr>
      </p:pic>
      <p:sp>
        <p:nvSpPr>
          <p:cNvPr id="7" name="TextBox 6">
            <a:extLst>
              <a:ext uri="{FF2B5EF4-FFF2-40B4-BE49-F238E27FC236}">
                <a16:creationId xmlns:a16="http://schemas.microsoft.com/office/drawing/2014/main" id="{A0CAD1BD-92F5-459B-A20E-229AF783FA76}"/>
              </a:ext>
            </a:extLst>
          </p:cNvPr>
          <p:cNvSpPr txBox="1"/>
          <p:nvPr/>
        </p:nvSpPr>
        <p:spPr>
          <a:xfrm>
            <a:off x="3940935" y="5716835"/>
            <a:ext cx="396669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Raw Data</a:t>
            </a:r>
          </a:p>
        </p:txBody>
      </p:sp>
    </p:spTree>
    <p:extLst>
      <p:ext uri="{BB962C8B-B14F-4D97-AF65-F5344CB8AC3E}">
        <p14:creationId xmlns:p14="http://schemas.microsoft.com/office/powerpoint/2010/main" val="162819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5C0D99-3B21-4588-AB4F-EAEDFBCAA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079" y="266259"/>
            <a:ext cx="6735651" cy="5773934"/>
          </a:xfrm>
          <a:prstGeom prst="rect">
            <a:avLst/>
          </a:prstGeom>
        </p:spPr>
      </p:pic>
      <p:sp>
        <p:nvSpPr>
          <p:cNvPr id="6" name="Rectangle 5">
            <a:extLst>
              <a:ext uri="{FF2B5EF4-FFF2-40B4-BE49-F238E27FC236}">
                <a16:creationId xmlns:a16="http://schemas.microsoft.com/office/drawing/2014/main" id="{AE7386A5-B304-43E8-A626-BB1CA9FB38C6}"/>
              </a:ext>
            </a:extLst>
          </p:cNvPr>
          <p:cNvSpPr/>
          <p:nvPr/>
        </p:nvSpPr>
        <p:spPr>
          <a:xfrm>
            <a:off x="4754853" y="6040193"/>
            <a:ext cx="2270173" cy="523220"/>
          </a:xfrm>
          <a:prstGeom prst="rect">
            <a:avLst/>
          </a:prstGeom>
        </p:spPr>
        <p:txBody>
          <a:bodyPr wrap="none">
            <a:spAutoFit/>
          </a:bodyPr>
          <a:lstStyle/>
          <a:p>
            <a:pPr algn="ctr"/>
            <a:r>
              <a:rPr lang="en-US" sz="2800" b="1" dirty="0">
                <a:latin typeface="Times New Roman" panose="02020603050405020304" pitchFamily="18" charset="0"/>
                <a:cs typeface="Times New Roman" panose="02020603050405020304" pitchFamily="18" charset="0"/>
              </a:rPr>
              <a:t>Cleaned Data</a:t>
            </a:r>
          </a:p>
        </p:txBody>
      </p:sp>
    </p:spTree>
    <p:extLst>
      <p:ext uri="{BB962C8B-B14F-4D97-AF65-F5344CB8AC3E}">
        <p14:creationId xmlns:p14="http://schemas.microsoft.com/office/powerpoint/2010/main" val="288863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DC1947-BDC7-4095-AAA6-0021FBF0A1AB}"/>
              </a:ext>
            </a:extLst>
          </p:cNvPr>
          <p:cNvSpPr txBox="1"/>
          <p:nvPr/>
        </p:nvSpPr>
        <p:spPr>
          <a:xfrm>
            <a:off x="2125014" y="1030310"/>
            <a:ext cx="846142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From the cleaned data we get the following unique elements</a:t>
            </a:r>
          </a:p>
        </p:txBody>
      </p:sp>
      <p:pic>
        <p:nvPicPr>
          <p:cNvPr id="7" name="Picture 6">
            <a:extLst>
              <a:ext uri="{FF2B5EF4-FFF2-40B4-BE49-F238E27FC236}">
                <a16:creationId xmlns:a16="http://schemas.microsoft.com/office/drawing/2014/main" id="{3E2805D0-7AEA-48D1-BC92-7F7F0CC8F218}"/>
              </a:ext>
            </a:extLst>
          </p:cNvPr>
          <p:cNvPicPr>
            <a:picLocks noChangeAspect="1"/>
          </p:cNvPicPr>
          <p:nvPr/>
        </p:nvPicPr>
        <p:blipFill>
          <a:blip r:embed="rId2"/>
          <a:stretch>
            <a:fillRect/>
          </a:stretch>
        </p:blipFill>
        <p:spPr>
          <a:xfrm>
            <a:off x="2884496" y="1934246"/>
            <a:ext cx="7468356" cy="3713140"/>
          </a:xfrm>
          <a:prstGeom prst="rect">
            <a:avLst/>
          </a:prstGeom>
        </p:spPr>
      </p:pic>
    </p:spTree>
    <p:extLst>
      <p:ext uri="{BB962C8B-B14F-4D97-AF65-F5344CB8AC3E}">
        <p14:creationId xmlns:p14="http://schemas.microsoft.com/office/powerpoint/2010/main" val="178319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CE72F6-F778-40AA-A24B-FFB14C4A0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389" y="0"/>
            <a:ext cx="4198512" cy="5570113"/>
          </a:xfrm>
          <a:prstGeom prst="rect">
            <a:avLst/>
          </a:prstGeom>
        </p:spPr>
      </p:pic>
      <p:sp>
        <p:nvSpPr>
          <p:cNvPr id="6" name="Rectangle 5">
            <a:extLst>
              <a:ext uri="{FF2B5EF4-FFF2-40B4-BE49-F238E27FC236}">
                <a16:creationId xmlns:a16="http://schemas.microsoft.com/office/drawing/2014/main" id="{47567A92-41C2-45B1-95FE-72DDDAB19D1B}"/>
              </a:ext>
            </a:extLst>
          </p:cNvPr>
          <p:cNvSpPr/>
          <p:nvPr/>
        </p:nvSpPr>
        <p:spPr>
          <a:xfrm>
            <a:off x="4375169" y="5570113"/>
            <a:ext cx="3020955" cy="523220"/>
          </a:xfrm>
          <a:prstGeom prst="rect">
            <a:avLst/>
          </a:prstGeom>
        </p:spPr>
        <p:txBody>
          <a:bodyPr wrap="none">
            <a:spAutoFit/>
          </a:bodyPr>
          <a:lstStyle/>
          <a:p>
            <a:pPr algn="ctr"/>
            <a:r>
              <a:rPr lang="en-US" sz="2800" b="1" dirty="0">
                <a:latin typeface="Times New Roman" panose="02020603050405020304" pitchFamily="18" charset="0"/>
                <a:cs typeface="Times New Roman" panose="02020603050405020304" pitchFamily="18" charset="0"/>
              </a:rPr>
              <a:t>Transformed Data</a:t>
            </a:r>
          </a:p>
        </p:txBody>
      </p:sp>
    </p:spTree>
    <p:extLst>
      <p:ext uri="{BB962C8B-B14F-4D97-AF65-F5344CB8AC3E}">
        <p14:creationId xmlns:p14="http://schemas.microsoft.com/office/powerpoint/2010/main" val="66072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01BEE0-F192-42B7-9629-9F2E214EBF0B}"/>
              </a:ext>
            </a:extLst>
          </p:cNvPr>
          <p:cNvSpPr>
            <a:spLocks noGrp="1"/>
          </p:cNvSpPr>
          <p:nvPr>
            <p:ph type="title"/>
          </p:nvPr>
        </p:nvSpPr>
        <p:spPr>
          <a:xfrm>
            <a:off x="1522948" y="209282"/>
            <a:ext cx="10018713" cy="1207394"/>
          </a:xfrm>
        </p:spPr>
        <p:txBody>
          <a:bodyPr/>
          <a:lstStyle/>
          <a:p>
            <a:r>
              <a:rPr lang="en-US" b="1" u="sng" dirty="0"/>
              <a:t>Output Screen</a:t>
            </a:r>
          </a:p>
        </p:txBody>
      </p:sp>
      <p:pic>
        <p:nvPicPr>
          <p:cNvPr id="5" name="Picture 4">
            <a:extLst>
              <a:ext uri="{FF2B5EF4-FFF2-40B4-BE49-F238E27FC236}">
                <a16:creationId xmlns:a16="http://schemas.microsoft.com/office/drawing/2014/main" id="{6AD311B3-8501-4FFB-BF3F-070F0F54B54A}"/>
              </a:ext>
            </a:extLst>
          </p:cNvPr>
          <p:cNvPicPr/>
          <p:nvPr/>
        </p:nvPicPr>
        <p:blipFill>
          <a:blip r:embed="rId2"/>
          <a:stretch>
            <a:fillRect/>
          </a:stretch>
        </p:blipFill>
        <p:spPr>
          <a:xfrm>
            <a:off x="1130670" y="1243634"/>
            <a:ext cx="10018713" cy="5131408"/>
          </a:xfrm>
          <a:prstGeom prst="rect">
            <a:avLst/>
          </a:prstGeom>
        </p:spPr>
      </p:pic>
    </p:spTree>
    <p:extLst>
      <p:ext uri="{BB962C8B-B14F-4D97-AF65-F5344CB8AC3E}">
        <p14:creationId xmlns:p14="http://schemas.microsoft.com/office/powerpoint/2010/main" val="1525352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BFA159-816C-4271-A15E-1CCFE9C5C9D6}"/>
              </a:ext>
            </a:extLst>
          </p:cNvPr>
          <p:cNvPicPr/>
          <p:nvPr/>
        </p:nvPicPr>
        <p:blipFill>
          <a:blip r:embed="rId2"/>
          <a:stretch>
            <a:fillRect/>
          </a:stretch>
        </p:blipFill>
        <p:spPr>
          <a:xfrm>
            <a:off x="1233701" y="349885"/>
            <a:ext cx="10202738" cy="5922126"/>
          </a:xfrm>
          <a:prstGeom prst="rect">
            <a:avLst/>
          </a:prstGeom>
        </p:spPr>
      </p:pic>
    </p:spTree>
    <p:extLst>
      <p:ext uri="{BB962C8B-B14F-4D97-AF65-F5344CB8AC3E}">
        <p14:creationId xmlns:p14="http://schemas.microsoft.com/office/powerpoint/2010/main" val="211818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69CCF6-56DD-4FF8-8521-1F683201EA1B}"/>
              </a:ext>
            </a:extLst>
          </p:cNvPr>
          <p:cNvPicPr/>
          <p:nvPr/>
        </p:nvPicPr>
        <p:blipFill>
          <a:blip r:embed="rId2"/>
          <a:stretch>
            <a:fillRect/>
          </a:stretch>
        </p:blipFill>
        <p:spPr>
          <a:xfrm>
            <a:off x="1259460" y="400050"/>
            <a:ext cx="10022433" cy="5640142"/>
          </a:xfrm>
          <a:prstGeom prst="rect">
            <a:avLst/>
          </a:prstGeom>
        </p:spPr>
      </p:pic>
    </p:spTree>
    <p:extLst>
      <p:ext uri="{BB962C8B-B14F-4D97-AF65-F5344CB8AC3E}">
        <p14:creationId xmlns:p14="http://schemas.microsoft.com/office/powerpoint/2010/main" val="2855594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D3ECE4-CD52-4C87-9C7F-4FC7FCBF4685}"/>
              </a:ext>
            </a:extLst>
          </p:cNvPr>
          <p:cNvPicPr/>
          <p:nvPr/>
        </p:nvPicPr>
        <p:blipFill>
          <a:blip r:embed="rId2"/>
          <a:stretch>
            <a:fillRect/>
          </a:stretch>
        </p:blipFill>
        <p:spPr>
          <a:xfrm>
            <a:off x="1414006" y="349133"/>
            <a:ext cx="9751977" cy="5510753"/>
          </a:xfrm>
          <a:prstGeom prst="rect">
            <a:avLst/>
          </a:prstGeom>
        </p:spPr>
      </p:pic>
    </p:spTree>
    <p:extLst>
      <p:ext uri="{BB962C8B-B14F-4D97-AF65-F5344CB8AC3E}">
        <p14:creationId xmlns:p14="http://schemas.microsoft.com/office/powerpoint/2010/main" val="187531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8017C1-B912-479C-8369-298F1BF5C349}"/>
              </a:ext>
            </a:extLst>
          </p:cNvPr>
          <p:cNvSpPr/>
          <p:nvPr/>
        </p:nvSpPr>
        <p:spPr>
          <a:xfrm>
            <a:off x="3470056" y="0"/>
            <a:ext cx="5251887" cy="830997"/>
          </a:xfrm>
          <a:prstGeom prst="rect">
            <a:avLst/>
          </a:prstGeom>
          <a:noFill/>
        </p:spPr>
        <p:txBody>
          <a:bodyPr wrap="none" lIns="91440" tIns="45720" rIns="91440" bIns="45720">
            <a:spAutoFit/>
          </a:bodyPr>
          <a:lstStyle/>
          <a:p>
            <a:pPr algn="ctr"/>
            <a:r>
              <a:rPr lang="en-US" sz="4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p>
        </p:txBody>
      </p:sp>
      <p:sp>
        <p:nvSpPr>
          <p:cNvPr id="5" name="Rectangle 4">
            <a:extLst>
              <a:ext uri="{FF2B5EF4-FFF2-40B4-BE49-F238E27FC236}">
                <a16:creationId xmlns:a16="http://schemas.microsoft.com/office/drawing/2014/main" id="{82D4E948-DB88-47E4-B893-DD706DA5F6DB}"/>
              </a:ext>
            </a:extLst>
          </p:cNvPr>
          <p:cNvSpPr/>
          <p:nvPr/>
        </p:nvSpPr>
        <p:spPr>
          <a:xfrm>
            <a:off x="1828800" y="2034862"/>
            <a:ext cx="9646276" cy="2246769"/>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Nowadays people buy daily goods from super market and marts. The problem which many retailers face is the arrangement of items in their store. They don’t know what item should be put at what place in their store so that all the associated products are available nearby.</a:t>
            </a:r>
          </a:p>
        </p:txBody>
      </p:sp>
    </p:spTree>
    <p:extLst>
      <p:ext uri="{BB962C8B-B14F-4D97-AF65-F5344CB8AC3E}">
        <p14:creationId xmlns:p14="http://schemas.microsoft.com/office/powerpoint/2010/main" val="417559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F83B77-79E5-49FE-9F2F-1C8BE8F00187}"/>
              </a:ext>
            </a:extLst>
          </p:cNvPr>
          <p:cNvPicPr/>
          <p:nvPr/>
        </p:nvPicPr>
        <p:blipFill rotWithShape="1">
          <a:blip r:embed="rId2"/>
          <a:srcRect t="37317" b="30338"/>
          <a:stretch/>
        </p:blipFill>
        <p:spPr bwMode="auto">
          <a:xfrm>
            <a:off x="1471433" y="2006778"/>
            <a:ext cx="10132431" cy="2384917"/>
          </a:xfrm>
          <a:prstGeom prst="rect">
            <a:avLst/>
          </a:prstGeom>
          <a:ln>
            <a:noFill/>
          </a:ln>
          <a:extLst>
            <a:ext uri="{53640926-AAD7-44D8-BBD7-CCE9431645EC}">
              <a14:shadowObscured xmlns:a14="http://schemas.microsoft.com/office/drawing/2010/main"/>
            </a:ext>
          </a:extLst>
        </p:spPr>
      </p:pic>
      <p:sp>
        <p:nvSpPr>
          <p:cNvPr id="3" name="Title 2">
            <a:extLst>
              <a:ext uri="{FF2B5EF4-FFF2-40B4-BE49-F238E27FC236}">
                <a16:creationId xmlns:a16="http://schemas.microsoft.com/office/drawing/2014/main" id="{0F124369-0F12-4369-84E1-A791FECECB45}"/>
              </a:ext>
            </a:extLst>
          </p:cNvPr>
          <p:cNvSpPr>
            <a:spLocks noGrp="1"/>
          </p:cNvSpPr>
          <p:nvPr>
            <p:ph type="title"/>
          </p:nvPr>
        </p:nvSpPr>
        <p:spPr>
          <a:xfrm>
            <a:off x="1471433" y="389586"/>
            <a:ext cx="10018713" cy="1041401"/>
          </a:xfrm>
        </p:spPr>
        <p:txBody>
          <a:bodyPr/>
          <a:lstStyle/>
          <a:p>
            <a:r>
              <a:rPr lang="en-US" b="1" u="sng" dirty="0"/>
              <a:t>Result</a:t>
            </a:r>
          </a:p>
        </p:txBody>
      </p:sp>
    </p:spTree>
    <p:extLst>
      <p:ext uri="{BB962C8B-B14F-4D97-AF65-F5344CB8AC3E}">
        <p14:creationId xmlns:p14="http://schemas.microsoft.com/office/powerpoint/2010/main" val="375074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0E3F-79B8-412E-BD0A-B81C9DEDA2EE}"/>
              </a:ext>
            </a:extLst>
          </p:cNvPr>
          <p:cNvSpPr>
            <a:spLocks noGrp="1"/>
          </p:cNvSpPr>
          <p:nvPr>
            <p:ph type="title"/>
          </p:nvPr>
        </p:nvSpPr>
        <p:spPr>
          <a:xfrm>
            <a:off x="1469797" y="106362"/>
            <a:ext cx="10018713" cy="1752599"/>
          </a:xfrm>
        </p:spPr>
        <p:txBody>
          <a:bodyPr/>
          <a:lstStyle/>
          <a:p>
            <a:r>
              <a:rPr lang="en-IN" b="1" u="sng" dirty="0">
                <a:latin typeface="Times New Roman" panose="02020603050405020304" pitchFamily="18" charset="0"/>
                <a:cs typeface="Times New Roman" panose="02020603050405020304" pitchFamily="18" charset="0"/>
              </a:rPr>
              <a:t>Schedule(Pert Chart)</a:t>
            </a:r>
          </a:p>
        </p:txBody>
      </p:sp>
      <p:pic>
        <p:nvPicPr>
          <p:cNvPr id="5" name="Content Placeholder 4">
            <a:extLst>
              <a:ext uri="{FF2B5EF4-FFF2-40B4-BE49-F238E27FC236}">
                <a16:creationId xmlns:a16="http://schemas.microsoft.com/office/drawing/2014/main" id="{1143A011-3A37-444F-BA98-31584F6B3056}"/>
              </a:ext>
            </a:extLst>
          </p:cNvPr>
          <p:cNvPicPr>
            <a:picLocks noGrp="1" noChangeAspect="1"/>
          </p:cNvPicPr>
          <p:nvPr>
            <p:ph idx="1"/>
          </p:nvPr>
        </p:nvPicPr>
        <p:blipFill>
          <a:blip r:embed="rId2"/>
          <a:stretch>
            <a:fillRect/>
          </a:stretch>
        </p:blipFill>
        <p:spPr>
          <a:xfrm>
            <a:off x="1688007" y="1858961"/>
            <a:ext cx="9975250" cy="4208010"/>
          </a:xfrm>
        </p:spPr>
      </p:pic>
    </p:spTree>
    <p:extLst>
      <p:ext uri="{BB962C8B-B14F-4D97-AF65-F5344CB8AC3E}">
        <p14:creationId xmlns:p14="http://schemas.microsoft.com/office/powerpoint/2010/main" val="1194696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711C44-0E78-429B-81D6-4661D7F952CE}"/>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18536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1CEE41-AD98-40C7-B3F5-B3C4AF9CB061}"/>
              </a:ext>
            </a:extLst>
          </p:cNvPr>
          <p:cNvSpPr/>
          <p:nvPr/>
        </p:nvSpPr>
        <p:spPr>
          <a:xfrm>
            <a:off x="4290056" y="0"/>
            <a:ext cx="3611887" cy="923330"/>
          </a:xfrm>
          <a:prstGeom prst="rect">
            <a:avLst/>
          </a:prstGeom>
          <a:noFill/>
        </p:spPr>
        <p:txBody>
          <a:bodyPr wrap="none" lIns="91440" tIns="45720" rIns="91440" bIns="45720">
            <a:spAutoFit/>
          </a:bodyPr>
          <a:lstStyle/>
          <a:p>
            <a:pPr algn="ctr"/>
            <a:r>
              <a:rPr lang="en-US" sz="5400" b="1" u="sng" cap="none" spc="0" dirty="0">
                <a:ln w="0"/>
                <a:solidFill>
                  <a:schemeClr val="tx1"/>
                </a:solidFill>
                <a:latin typeface="Times New Roman" panose="02020603050405020304" pitchFamily="18"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EE8A9FF-DF86-4435-8578-3CD44FD8CC42}"/>
              </a:ext>
            </a:extLst>
          </p:cNvPr>
          <p:cNvSpPr/>
          <p:nvPr/>
        </p:nvSpPr>
        <p:spPr>
          <a:xfrm>
            <a:off x="1287887" y="1720840"/>
            <a:ext cx="10522040" cy="3416320"/>
          </a:xfrm>
          <a:prstGeom prst="rect">
            <a:avLst/>
          </a:prstGeom>
        </p:spPr>
        <p:txBody>
          <a:bodyPr wrap="square">
            <a:spAutoFit/>
          </a:bodyPr>
          <a:lstStyle/>
          <a:p>
            <a:pPr marL="285750" indent="-285750">
              <a:buFont typeface="Wingdings" panose="05000000000000000000" pitchFamily="2" charset="2"/>
              <a:buChar char="v"/>
            </a:pPr>
            <a:r>
              <a:rPr lang="en-US" dirty="0">
                <a:latin typeface="Baskerville Old Face" panose="02020602080505020303" pitchFamily="18" charset="0"/>
              </a:rPr>
              <a:t>In today’s generation many marts and wholesalers are competing with each other to provide more and more satisfaction to their customers. As the needs of the customers are being fulfilled by the retailers and managers with less efforts, it creates a chance of shopping more different products by the customer.</a:t>
            </a:r>
          </a:p>
          <a:p>
            <a:pPr marL="285750" indent="-285750">
              <a:buFont typeface="Wingdings" panose="05000000000000000000" pitchFamily="2" charset="2"/>
              <a:buChar char="v"/>
            </a:pPr>
            <a:endParaRPr lang="en-US" dirty="0">
              <a:latin typeface="Baskerville Old Face" panose="02020602080505020303" pitchFamily="18" charset="0"/>
            </a:endParaRPr>
          </a:p>
          <a:p>
            <a:pPr marL="285750" indent="-285750">
              <a:buFont typeface="Wingdings" panose="05000000000000000000" pitchFamily="2" charset="2"/>
              <a:buChar char="v"/>
            </a:pPr>
            <a:endParaRPr lang="en-US" dirty="0">
              <a:latin typeface="Baskerville Old Face" panose="02020602080505020303" pitchFamily="18" charset="0"/>
            </a:endParaRPr>
          </a:p>
          <a:p>
            <a:pPr marL="285750" indent="-285750">
              <a:buFont typeface="Wingdings" panose="05000000000000000000" pitchFamily="2" charset="2"/>
              <a:buChar char="v"/>
            </a:pPr>
            <a:r>
              <a:rPr lang="en-US" dirty="0">
                <a:latin typeface="Baskerville Old Face" panose="02020602080505020303" pitchFamily="18" charset="0"/>
              </a:rPr>
              <a:t>To understand how to analyze this pattern we will be implementing a Data Mining technique called </a:t>
            </a:r>
            <a:r>
              <a:rPr lang="en-US" dirty="0">
                <a:solidFill>
                  <a:srgbClr val="FF0000"/>
                </a:solidFill>
                <a:latin typeface="Baskerville Old Face" panose="02020602080505020303" pitchFamily="18" charset="0"/>
              </a:rPr>
              <a:t>MARKET BASKET ANALYSIS</a:t>
            </a:r>
            <a:r>
              <a:rPr lang="en-US" dirty="0">
                <a:latin typeface="Baskerville Old Face" panose="02020602080505020303" pitchFamily="18" charset="0"/>
              </a:rPr>
              <a:t> with the help of </a:t>
            </a:r>
            <a:r>
              <a:rPr lang="en-US" dirty="0" err="1">
                <a:latin typeface="Baskerville Old Face" panose="02020602080505020303" pitchFamily="18" charset="0"/>
              </a:rPr>
              <a:t>Apriori</a:t>
            </a:r>
            <a:r>
              <a:rPr lang="en-US" dirty="0">
                <a:latin typeface="Baskerville Old Face" panose="02020602080505020303" pitchFamily="18" charset="0"/>
              </a:rPr>
              <a:t> Algorithm.</a:t>
            </a:r>
          </a:p>
          <a:p>
            <a:pPr marL="285750" indent="-285750">
              <a:buFont typeface="Wingdings" panose="05000000000000000000" pitchFamily="2" charset="2"/>
              <a:buChar char="v"/>
            </a:pPr>
            <a:endParaRPr lang="en-US" dirty="0">
              <a:latin typeface="Baskerville Old Face" panose="02020602080505020303" pitchFamily="18" charset="0"/>
            </a:endParaRPr>
          </a:p>
          <a:p>
            <a:pPr marL="285750" indent="-285750">
              <a:buFont typeface="Wingdings" panose="05000000000000000000" pitchFamily="2" charset="2"/>
              <a:buChar char="v"/>
            </a:pPr>
            <a:endParaRPr lang="en-US" dirty="0">
              <a:latin typeface="Baskerville Old Face" panose="02020602080505020303" pitchFamily="18" charset="0"/>
            </a:endParaRPr>
          </a:p>
          <a:p>
            <a:pPr marL="285750" indent="-285750">
              <a:buFont typeface="Wingdings" panose="05000000000000000000" pitchFamily="2" charset="2"/>
              <a:buChar char="v"/>
            </a:pPr>
            <a:r>
              <a:rPr lang="en-US" dirty="0">
                <a:latin typeface="Baskerville Old Face" panose="02020602080505020303" pitchFamily="18" charset="0"/>
              </a:rPr>
              <a:t>Through this technique we are able to understand how the products are arranged in a mall , store, or a shopping complex such that less efforts of the customer will result them in purchasing most of the products of their needs even if they didn’t planned to buy it.</a:t>
            </a:r>
          </a:p>
        </p:txBody>
      </p:sp>
    </p:spTree>
    <p:extLst>
      <p:ext uri="{BB962C8B-B14F-4D97-AF65-F5344CB8AC3E}">
        <p14:creationId xmlns:p14="http://schemas.microsoft.com/office/powerpoint/2010/main" val="188041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303953-6C13-475D-83A2-A00E9B4B7AA6}"/>
              </a:ext>
            </a:extLst>
          </p:cNvPr>
          <p:cNvSpPr/>
          <p:nvPr/>
        </p:nvSpPr>
        <p:spPr>
          <a:xfrm>
            <a:off x="4278123" y="0"/>
            <a:ext cx="3300905" cy="923330"/>
          </a:xfrm>
          <a:prstGeom prst="rect">
            <a:avLst/>
          </a:prstGeom>
          <a:noFill/>
        </p:spPr>
        <p:txBody>
          <a:bodyPr wrap="none" lIns="91440" tIns="45720" rIns="91440" bIns="45720">
            <a:spAutoFit/>
          </a:bodyPr>
          <a:lstStyle/>
          <a:p>
            <a:pPr algn="ctr"/>
            <a:r>
              <a:rPr lang="en-US" sz="5400" b="1" u="sng" cap="none" spc="0" dirty="0">
                <a:ln w="0"/>
                <a:solidFill>
                  <a:schemeClr val="tx1"/>
                </a:solidFill>
                <a:latin typeface="Times New Roman" panose="02020603050405020304" pitchFamily="18" charset="0"/>
                <a:cs typeface="Times New Roman" panose="02020603050405020304" pitchFamily="18" charset="0"/>
              </a:rPr>
              <a:t>Objectives</a:t>
            </a:r>
          </a:p>
        </p:txBody>
      </p:sp>
      <p:sp>
        <p:nvSpPr>
          <p:cNvPr id="2" name="Rectangle 1">
            <a:extLst>
              <a:ext uri="{FF2B5EF4-FFF2-40B4-BE49-F238E27FC236}">
                <a16:creationId xmlns:a16="http://schemas.microsoft.com/office/drawing/2014/main" id="{2825D0FE-669F-4438-ADDE-96EC02C27275}"/>
              </a:ext>
            </a:extLst>
          </p:cNvPr>
          <p:cNvSpPr/>
          <p:nvPr/>
        </p:nvSpPr>
        <p:spPr>
          <a:xfrm>
            <a:off x="1407885" y="2336595"/>
            <a:ext cx="10305143" cy="1815882"/>
          </a:xfrm>
          <a:prstGeom prst="rect">
            <a:avLst/>
          </a:prstGeom>
        </p:spPr>
        <p:txBody>
          <a:bodyPr wrap="square">
            <a:spAutoFit/>
          </a:bodyPr>
          <a:lstStyle/>
          <a:p>
            <a:pPr marL="342900" indent="-342900">
              <a:buAutoNum type="alphaLcParenR"/>
            </a:pPr>
            <a:r>
              <a:rPr lang="en-US" sz="2800" dirty="0">
                <a:latin typeface="Times New Roman" panose="02020603050405020304" pitchFamily="18" charset="0"/>
                <a:cs typeface="Times New Roman" panose="02020603050405020304" pitchFamily="18" charset="0"/>
              </a:rPr>
              <a:t>To identify the frequent items from the transaction on the basis of support &amp; confidence.</a:t>
            </a:r>
          </a:p>
          <a:p>
            <a:pPr marL="342900" indent="-342900">
              <a:buAutoNum type="alphaLcParenR"/>
            </a:pPr>
            <a:endParaRPr lang="en-US" sz="2800" dirty="0">
              <a:latin typeface="Times New Roman" panose="02020603050405020304" pitchFamily="18" charset="0"/>
              <a:cs typeface="Times New Roman" panose="02020603050405020304" pitchFamily="18" charset="0"/>
            </a:endParaRPr>
          </a:p>
          <a:p>
            <a:pPr marL="342900" indent="-342900">
              <a:buAutoNum type="alphaLcParenR"/>
            </a:pPr>
            <a:r>
              <a:rPr lang="en-US" sz="2800" dirty="0">
                <a:latin typeface="Times New Roman" panose="02020603050405020304" pitchFamily="18" charset="0"/>
                <a:cs typeface="Times New Roman" panose="02020603050405020304" pitchFamily="18" charset="0"/>
              </a:rPr>
              <a:t>To generate the association rule from the frequent item sets. </a:t>
            </a:r>
          </a:p>
        </p:txBody>
      </p:sp>
    </p:spTree>
    <p:extLst>
      <p:ext uri="{BB962C8B-B14F-4D97-AF65-F5344CB8AC3E}">
        <p14:creationId xmlns:p14="http://schemas.microsoft.com/office/powerpoint/2010/main" val="393389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91ED2-D6E7-4B19-831C-F897F4F45032}"/>
              </a:ext>
            </a:extLst>
          </p:cNvPr>
          <p:cNvSpPr/>
          <p:nvPr/>
        </p:nvSpPr>
        <p:spPr>
          <a:xfrm>
            <a:off x="3829011" y="0"/>
            <a:ext cx="4070346"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p>
        </p:txBody>
      </p:sp>
      <p:sp>
        <p:nvSpPr>
          <p:cNvPr id="5" name="Rectangle 4">
            <a:extLst>
              <a:ext uri="{FF2B5EF4-FFF2-40B4-BE49-F238E27FC236}">
                <a16:creationId xmlns:a16="http://schemas.microsoft.com/office/drawing/2014/main" id="{71A52DB9-72E0-43F3-AD9D-3E0BC59FBFF9}"/>
              </a:ext>
            </a:extLst>
          </p:cNvPr>
          <p:cNvSpPr/>
          <p:nvPr/>
        </p:nvSpPr>
        <p:spPr>
          <a:xfrm>
            <a:off x="1569076" y="1720840"/>
            <a:ext cx="9053847" cy="2862322"/>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Theory:</a:t>
            </a:r>
          </a:p>
          <a:p>
            <a:r>
              <a:rPr lang="en-IN" dirty="0">
                <a:latin typeface="Times New Roman" panose="02020603050405020304" pitchFamily="18" charset="0"/>
                <a:cs typeface="Times New Roman" panose="02020603050405020304" pitchFamily="18" charset="0"/>
              </a:rPr>
              <a:t>Market Basket Analysis is a technique which works on the principle that if a customer</a:t>
            </a:r>
          </a:p>
          <a:p>
            <a:r>
              <a:rPr lang="en-IN" dirty="0">
                <a:latin typeface="Times New Roman" panose="02020603050405020304" pitchFamily="18" charset="0"/>
                <a:cs typeface="Times New Roman" panose="02020603050405020304" pitchFamily="18" charset="0"/>
              </a:rPr>
              <a:t>buys a product, he is more likely to buy some more specific set of products along with it.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 the implementation of this technique, we need to have some sort of requirements: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 DATASET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ALGORITHM:</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Apriori</a:t>
            </a:r>
            <a:r>
              <a:rPr lang="en-IN" dirty="0">
                <a:latin typeface="Times New Roman" panose="02020603050405020304" pitchFamily="18" charset="0"/>
                <a:cs typeface="Times New Roman" panose="02020603050405020304" pitchFamily="18" charset="0"/>
              </a:rPr>
              <a:t> Algorithm</a:t>
            </a:r>
          </a:p>
        </p:txBody>
      </p:sp>
    </p:spTree>
    <p:extLst>
      <p:ext uri="{BB962C8B-B14F-4D97-AF65-F5344CB8AC3E}">
        <p14:creationId xmlns:p14="http://schemas.microsoft.com/office/powerpoint/2010/main" val="130732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6168C3-4262-4ADE-826C-174F54AE29B7}"/>
              </a:ext>
            </a:extLst>
          </p:cNvPr>
          <p:cNvSpPr/>
          <p:nvPr/>
        </p:nvSpPr>
        <p:spPr>
          <a:xfrm>
            <a:off x="1532586" y="1184856"/>
            <a:ext cx="10161431" cy="3170099"/>
          </a:xfrm>
          <a:prstGeom prst="rect">
            <a:avLst/>
          </a:prstGeom>
        </p:spPr>
        <p:txBody>
          <a:bodyPr wrap="square">
            <a:spAutoFit/>
          </a:bodyPr>
          <a:lstStyle/>
          <a:p>
            <a:r>
              <a:rPr lang="en-IN" sz="2000" b="1" dirty="0" err="1">
                <a:latin typeface="Times New Roman" panose="02020603050405020304" pitchFamily="18" charset="0"/>
                <a:cs typeface="Times New Roman" panose="02020603050405020304" pitchFamily="18" charset="0"/>
              </a:rPr>
              <a:t>Apriori</a:t>
            </a:r>
            <a:r>
              <a:rPr lang="en-IN" sz="2000" b="1" dirty="0">
                <a:latin typeface="Times New Roman" panose="02020603050405020304" pitchFamily="18" charset="0"/>
                <a:cs typeface="Times New Roman" panose="02020603050405020304" pitchFamily="18" charset="0"/>
              </a:rPr>
              <a:t> Algorithm</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By applying </a:t>
            </a:r>
            <a:r>
              <a:rPr lang="en-IN" dirty="0" err="1">
                <a:latin typeface="Times New Roman" panose="02020603050405020304" pitchFamily="18" charset="0"/>
                <a:cs typeface="Times New Roman" panose="02020603050405020304" pitchFamily="18" charset="0"/>
              </a:rPr>
              <a:t>Apriori</a:t>
            </a:r>
            <a:r>
              <a:rPr lang="en-IN" dirty="0">
                <a:latin typeface="Times New Roman" panose="02020603050405020304" pitchFamily="18" charset="0"/>
                <a:cs typeface="Times New Roman" panose="02020603050405020304" pitchFamily="18" charset="0"/>
              </a:rPr>
              <a:t> Algorithm onto a dataset, we will be having 2 factors: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 </a:t>
            </a:r>
            <a:r>
              <a:rPr lang="en-IN" b="1" dirty="0">
                <a:latin typeface="Times New Roman" panose="02020603050405020304" pitchFamily="18" charset="0"/>
                <a:cs typeface="Times New Roman" panose="02020603050405020304" pitchFamily="18" charset="0"/>
              </a:rPr>
              <a:t>Support:</a:t>
            </a:r>
          </a:p>
          <a:p>
            <a:r>
              <a:rPr lang="en-IN" dirty="0">
                <a:latin typeface="Times New Roman" panose="02020603050405020304" pitchFamily="18" charset="0"/>
                <a:cs typeface="Times New Roman" panose="02020603050405020304" pitchFamily="18" charset="0"/>
              </a:rPr>
              <a:t>A support is a parameter which is used in </a:t>
            </a:r>
            <a:r>
              <a:rPr lang="en-IN" dirty="0" err="1">
                <a:latin typeface="Times New Roman" panose="02020603050405020304" pitchFamily="18" charset="0"/>
                <a:cs typeface="Times New Roman" panose="02020603050405020304" pitchFamily="18" charset="0"/>
              </a:rPr>
              <a:t>Apriori</a:t>
            </a:r>
            <a:r>
              <a:rPr lang="en-IN" dirty="0">
                <a:latin typeface="Times New Roman" panose="02020603050405020304" pitchFamily="18" charset="0"/>
                <a:cs typeface="Times New Roman" panose="02020603050405020304" pitchFamily="18" charset="0"/>
              </a:rPr>
              <a:t> Algorithm to determine how frequent the item appears in dataset.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Confidence:</a:t>
            </a:r>
          </a:p>
          <a:p>
            <a:r>
              <a:rPr lang="en-IN" dirty="0">
                <a:latin typeface="Times New Roman" panose="02020603050405020304" pitchFamily="18" charset="0"/>
                <a:cs typeface="Times New Roman" panose="02020603050405020304" pitchFamily="18" charset="0"/>
              </a:rPr>
              <a:t>Confidence indicates the number of times the if/then statements have been found to be true</a:t>
            </a:r>
            <a:r>
              <a:rPr lang="en-IN" dirty="0"/>
              <a:t>.</a:t>
            </a:r>
          </a:p>
          <a:p>
            <a:endParaRPr lang="en-US" dirty="0"/>
          </a:p>
        </p:txBody>
      </p:sp>
    </p:spTree>
    <p:extLst>
      <p:ext uri="{BB962C8B-B14F-4D97-AF65-F5344CB8AC3E}">
        <p14:creationId xmlns:p14="http://schemas.microsoft.com/office/powerpoint/2010/main" val="318138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BE882-F9DF-44BC-B67D-7583C063810B}"/>
              </a:ext>
            </a:extLst>
          </p:cNvPr>
          <p:cNvSpPr/>
          <p:nvPr/>
        </p:nvSpPr>
        <p:spPr>
          <a:xfrm>
            <a:off x="1854556" y="428178"/>
            <a:ext cx="9865217" cy="6001643"/>
          </a:xfrm>
          <a:prstGeom prst="rect">
            <a:avLst/>
          </a:prstGeom>
        </p:spPr>
        <p:txBody>
          <a:bodyPr wrap="square">
            <a:spAutoFit/>
          </a:bodyPr>
          <a:lstStyle/>
          <a:p>
            <a:r>
              <a:rPr lang="en-IN" sz="2400" b="1" dirty="0">
                <a:latin typeface="Times New Roman" panose="02020603050405020304" pitchFamily="18" charset="0"/>
                <a:cs typeface="Times New Roman" panose="02020603050405020304" pitchFamily="18" charset="0"/>
              </a:rPr>
              <a:t> Mathematical Model: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Calculate Support/frequency of individual item from total set of items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Reject those items, whose support&lt;2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Combine it further into duplets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Calculate support/frequency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Reject those group of items, whose support&lt;2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Do it again by combining it to triplets, quadruplets and so 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Again, reject those group of items, whose support&lt;2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the last, we will get those set of items, which are having high support or which is</a:t>
            </a:r>
          </a:p>
          <a:p>
            <a:r>
              <a:rPr lang="en-IN" dirty="0">
                <a:latin typeface="Times New Roman" panose="02020603050405020304" pitchFamily="18" charset="0"/>
                <a:cs typeface="Times New Roman" panose="02020603050405020304" pitchFamily="18" charset="0"/>
              </a:rPr>
              <a:t>bought more frequently.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To calculate Confidence,</a:t>
            </a:r>
          </a:p>
          <a:p>
            <a:r>
              <a:rPr lang="en-IN" dirty="0">
                <a:latin typeface="Times New Roman" panose="02020603050405020304" pitchFamily="18" charset="0"/>
                <a:cs typeface="Times New Roman" panose="02020603050405020304" pitchFamily="18" charset="0"/>
              </a:rPr>
              <a:t>  Confidence=Support of Combined Products / Support of Prescribed Product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84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4DAA90-FEDE-427B-9335-D24BC91800F8}"/>
              </a:ext>
            </a:extLst>
          </p:cNvPr>
          <p:cNvSpPr/>
          <p:nvPr/>
        </p:nvSpPr>
        <p:spPr>
          <a:xfrm>
            <a:off x="3779500" y="0"/>
            <a:ext cx="4632999" cy="769441"/>
          </a:xfrm>
          <a:prstGeom prst="rect">
            <a:avLst/>
          </a:prstGeom>
          <a:noFill/>
        </p:spPr>
        <p:txBody>
          <a:bodyPr wrap="none" lIns="91440" tIns="45720" rIns="91440" bIns="45720">
            <a:spAutoFit/>
          </a:bodyPr>
          <a:lstStyle/>
          <a:p>
            <a:pPr algn="ctr"/>
            <a:r>
              <a:rPr lang="en-US" sz="44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 Case Diagram</a:t>
            </a:r>
          </a:p>
        </p:txBody>
      </p:sp>
      <p:pic>
        <p:nvPicPr>
          <p:cNvPr id="3" name="Picture 2">
            <a:extLst>
              <a:ext uri="{FF2B5EF4-FFF2-40B4-BE49-F238E27FC236}">
                <a16:creationId xmlns:a16="http://schemas.microsoft.com/office/drawing/2014/main" id="{8CD52868-B337-4656-A423-C5FB40E71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055" y="884024"/>
            <a:ext cx="6091887" cy="5973976"/>
          </a:xfrm>
          <a:prstGeom prst="rect">
            <a:avLst/>
          </a:prstGeom>
        </p:spPr>
      </p:pic>
    </p:spTree>
    <p:extLst>
      <p:ext uri="{BB962C8B-B14F-4D97-AF65-F5344CB8AC3E}">
        <p14:creationId xmlns:p14="http://schemas.microsoft.com/office/powerpoint/2010/main" val="124430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BC65A2-562F-4B7E-8A16-28BB739D16F4}"/>
              </a:ext>
            </a:extLst>
          </p:cNvPr>
          <p:cNvPicPr>
            <a:picLocks noChangeAspect="1"/>
          </p:cNvPicPr>
          <p:nvPr/>
        </p:nvPicPr>
        <p:blipFill>
          <a:blip r:embed="rId2"/>
          <a:stretch>
            <a:fillRect/>
          </a:stretch>
        </p:blipFill>
        <p:spPr>
          <a:xfrm>
            <a:off x="2911865" y="1392515"/>
            <a:ext cx="6368267" cy="5465485"/>
          </a:xfrm>
          <a:prstGeom prst="rect">
            <a:avLst/>
          </a:prstGeom>
        </p:spPr>
      </p:pic>
      <p:sp>
        <p:nvSpPr>
          <p:cNvPr id="5" name="Rectangle 4">
            <a:extLst>
              <a:ext uri="{FF2B5EF4-FFF2-40B4-BE49-F238E27FC236}">
                <a16:creationId xmlns:a16="http://schemas.microsoft.com/office/drawing/2014/main" id="{474EB02B-04E4-4C9C-B8EB-7ABE48BB2636}"/>
              </a:ext>
            </a:extLst>
          </p:cNvPr>
          <p:cNvSpPr/>
          <p:nvPr/>
        </p:nvSpPr>
        <p:spPr>
          <a:xfrm>
            <a:off x="4653137" y="0"/>
            <a:ext cx="2885725" cy="830997"/>
          </a:xfrm>
          <a:prstGeom prst="rect">
            <a:avLst/>
          </a:prstGeom>
          <a:noFill/>
        </p:spPr>
        <p:txBody>
          <a:bodyPr wrap="none" lIns="91440" tIns="45720" rIns="91440" bIns="45720">
            <a:spAutoFit/>
          </a:bodyPr>
          <a:lstStyle/>
          <a:p>
            <a:pPr algn="ctr"/>
            <a:r>
              <a:rPr lang="en-US" sz="48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Flowchart</a:t>
            </a:r>
          </a:p>
        </p:txBody>
      </p:sp>
    </p:spTree>
    <p:extLst>
      <p:ext uri="{BB962C8B-B14F-4D97-AF65-F5344CB8AC3E}">
        <p14:creationId xmlns:p14="http://schemas.microsoft.com/office/powerpoint/2010/main" val="317969797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TM10001114[[fn=Gallery]]</Template>
  <TotalTime>773</TotalTime>
  <Words>576</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Algerian</vt:lpstr>
      <vt:lpstr>Arial</vt:lpstr>
      <vt:lpstr>Baskerville Old Face</vt:lpstr>
      <vt:lpstr>Corbel</vt:lpstr>
      <vt:lpstr>Gill Sans MT</vt:lpstr>
      <vt:lpstr>Times New Roman</vt:lpstr>
      <vt:lpstr>Wingdings</vt:lpstr>
      <vt:lpstr>Gallery</vt:lpstr>
      <vt:lpstr>Parallax</vt:lpstr>
      <vt:lpstr>Customer  Satisfaction  using  Market  Basket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Screen</vt:lpstr>
      <vt:lpstr>PowerPoint Presentation</vt:lpstr>
      <vt:lpstr>PowerPoint Presentation</vt:lpstr>
      <vt:lpstr>PowerPoint Presentation</vt:lpstr>
      <vt:lpstr>Result</vt:lpstr>
      <vt:lpstr>Schedule(Pert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Singh</dc:creator>
  <cp:lastModifiedBy>Tushar Singh</cp:lastModifiedBy>
  <cp:revision>22</cp:revision>
  <dcterms:created xsi:type="dcterms:W3CDTF">2018-10-30T10:27:17Z</dcterms:created>
  <dcterms:modified xsi:type="dcterms:W3CDTF">2018-12-17T03:44:21Z</dcterms:modified>
</cp:coreProperties>
</file>