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16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511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14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790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734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962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524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126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156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132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0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805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5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0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67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88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07936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1233909" TargetMode="External"/><Relationship Id="rId2" Type="http://schemas.openxmlformats.org/officeDocument/2006/relationships/hyperlink" Target="http://citeseerx.ist.psu.edu/viewdoc/download?doi=10.1.1.645.7492&amp;rep=rep1&amp;type=pdf"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towardsdatascience.com/simple-surveillance-system-with-the-tensorflow-object-detection-api-125e04d36446" TargetMode="External"/><Relationship Id="rId4" Type="http://schemas.openxmlformats.org/officeDocument/2006/relationships/hyperlink" Target="https://dl.acm.org/citation.cfm?id=957017"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6E54-B4D5-4BCE-91F2-16948F6297C5}"/>
              </a:ext>
            </a:extLst>
          </p:cNvPr>
          <p:cNvSpPr>
            <a:spLocks noGrp="1"/>
          </p:cNvSpPr>
          <p:nvPr>
            <p:ph type="ctrTitle"/>
          </p:nvPr>
        </p:nvSpPr>
        <p:spPr>
          <a:xfrm>
            <a:off x="1822033" y="1433745"/>
            <a:ext cx="8689976" cy="1004654"/>
          </a:xfrm>
        </p:spPr>
        <p:txBody>
          <a:bodyPr>
            <a:normAutofit fontScale="90000"/>
          </a:bodyPr>
          <a:lstStyle/>
          <a:p>
            <a:pPr algn="ctr"/>
            <a:r>
              <a:rPr lang="en-US" dirty="0"/>
              <a:t>Video Surveillance System</a:t>
            </a:r>
            <a:endParaRPr lang="en-IN" dirty="0"/>
          </a:p>
        </p:txBody>
      </p:sp>
      <p:sp>
        <p:nvSpPr>
          <p:cNvPr id="3" name="Subtitle 2">
            <a:extLst>
              <a:ext uri="{FF2B5EF4-FFF2-40B4-BE49-F238E27FC236}">
                <a16:creationId xmlns:a16="http://schemas.microsoft.com/office/drawing/2014/main" id="{DB74DABD-D3A4-4F1C-B53F-46B9FADAF7EA}"/>
              </a:ext>
            </a:extLst>
          </p:cNvPr>
          <p:cNvSpPr>
            <a:spLocks noGrp="1"/>
          </p:cNvSpPr>
          <p:nvPr>
            <p:ph type="subTitle" idx="1"/>
          </p:nvPr>
        </p:nvSpPr>
        <p:spPr>
          <a:xfrm>
            <a:off x="1751012" y="2438399"/>
            <a:ext cx="8689976" cy="1371599"/>
          </a:xfrm>
        </p:spPr>
        <p:txBody>
          <a:bodyPr>
            <a:normAutofit/>
          </a:bodyPr>
          <a:lstStyle/>
          <a:p>
            <a:pPr algn="ctr"/>
            <a:r>
              <a:rPr lang="en-US" sz="3200" dirty="0"/>
              <a:t>using</a:t>
            </a:r>
            <a:endParaRPr lang="en-IN" sz="3200" dirty="0"/>
          </a:p>
        </p:txBody>
      </p:sp>
      <p:pic>
        <p:nvPicPr>
          <p:cNvPr id="4" name="Picture 3">
            <a:extLst>
              <a:ext uri="{FF2B5EF4-FFF2-40B4-BE49-F238E27FC236}">
                <a16:creationId xmlns:a16="http://schemas.microsoft.com/office/drawing/2014/main" id="{EA2F6101-21FB-46AC-B9E1-7F202CD443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8119" y="3124198"/>
            <a:ext cx="2855762" cy="2548261"/>
          </a:xfrm>
          <a:prstGeom prst="rect">
            <a:avLst/>
          </a:prstGeom>
          <a:noFill/>
          <a:ln>
            <a:noFill/>
          </a:ln>
        </p:spPr>
      </p:pic>
      <p:pic>
        <p:nvPicPr>
          <p:cNvPr id="5" name="Picture 4">
            <a:extLst>
              <a:ext uri="{FF2B5EF4-FFF2-40B4-BE49-F238E27FC236}">
                <a16:creationId xmlns:a16="http://schemas.microsoft.com/office/drawing/2014/main" id="{1AFB32AA-B728-416D-B41A-7C4C4FB46F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40749" y="157396"/>
            <a:ext cx="1800225" cy="590550"/>
          </a:xfrm>
          <a:prstGeom prst="rect">
            <a:avLst/>
          </a:prstGeom>
          <a:noFill/>
          <a:ln>
            <a:noFill/>
          </a:ln>
        </p:spPr>
      </p:pic>
    </p:spTree>
    <p:extLst>
      <p:ext uri="{BB962C8B-B14F-4D97-AF65-F5344CB8AC3E}">
        <p14:creationId xmlns:p14="http://schemas.microsoft.com/office/powerpoint/2010/main" val="258365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E338-3841-4122-BF60-606002EE8DE7}"/>
              </a:ext>
            </a:extLst>
          </p:cNvPr>
          <p:cNvSpPr>
            <a:spLocks noGrp="1"/>
          </p:cNvSpPr>
          <p:nvPr>
            <p:ph type="title"/>
          </p:nvPr>
        </p:nvSpPr>
        <p:spPr/>
        <p:txBody>
          <a:bodyPr/>
          <a:lstStyle/>
          <a:p>
            <a:r>
              <a:rPr lang="en-US" dirty="0"/>
              <a:t>Example</a:t>
            </a:r>
            <a:endParaRPr lang="en-IN" dirty="0"/>
          </a:p>
        </p:txBody>
      </p:sp>
      <p:pic>
        <p:nvPicPr>
          <p:cNvPr id="1026" name="Picture 2" descr="Image result for object detection picture.">
            <a:extLst>
              <a:ext uri="{FF2B5EF4-FFF2-40B4-BE49-F238E27FC236}">
                <a16:creationId xmlns:a16="http://schemas.microsoft.com/office/drawing/2014/main" id="{54950115-C757-4F18-BC5F-F0814B3A8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2920" y="1565944"/>
            <a:ext cx="8554065" cy="466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13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ED5A-3F35-47F2-830A-0A5FDFFAAAD4}"/>
              </a:ext>
            </a:extLst>
          </p:cNvPr>
          <p:cNvSpPr>
            <a:spLocks noGrp="1"/>
          </p:cNvSpPr>
          <p:nvPr>
            <p:ph type="title"/>
          </p:nvPr>
        </p:nvSpPr>
        <p:spPr/>
        <p:txBody>
          <a:bodyPr/>
          <a:lstStyle/>
          <a:p>
            <a:r>
              <a:rPr lang="en-US" b="1" dirty="0"/>
              <a:t>System Requirements: (Software/Hardware)</a:t>
            </a:r>
            <a:endParaRPr lang="en-IN" dirty="0"/>
          </a:p>
        </p:txBody>
      </p:sp>
      <p:sp>
        <p:nvSpPr>
          <p:cNvPr id="3" name="Content Placeholder 2">
            <a:extLst>
              <a:ext uri="{FF2B5EF4-FFF2-40B4-BE49-F238E27FC236}">
                <a16:creationId xmlns:a16="http://schemas.microsoft.com/office/drawing/2014/main" id="{9F37BA7C-7D96-43C2-AB7B-0C7E69C941A4}"/>
              </a:ext>
            </a:extLst>
          </p:cNvPr>
          <p:cNvSpPr>
            <a:spLocks noGrp="1"/>
          </p:cNvSpPr>
          <p:nvPr>
            <p:ph idx="1"/>
          </p:nvPr>
        </p:nvSpPr>
        <p:spPr/>
        <p:txBody>
          <a:bodyPr/>
          <a:lstStyle/>
          <a:p>
            <a:r>
              <a:rPr lang="en-US" b="1" dirty="0"/>
              <a:t>Hardware:</a:t>
            </a:r>
            <a:endParaRPr lang="en-IN" dirty="0"/>
          </a:p>
          <a:p>
            <a:pPr lvl="1"/>
            <a:r>
              <a:rPr lang="en-US" dirty="0"/>
              <a:t>RAM- 8GB</a:t>
            </a:r>
            <a:endParaRPr lang="en-IN" dirty="0"/>
          </a:p>
          <a:p>
            <a:pPr lvl="1"/>
            <a:r>
              <a:rPr lang="en-US" dirty="0"/>
              <a:t>Processors- Intel Core i3/i5/i7</a:t>
            </a:r>
            <a:endParaRPr lang="en-IN" dirty="0"/>
          </a:p>
          <a:p>
            <a:pPr lvl="1"/>
            <a:r>
              <a:rPr lang="en-US" dirty="0"/>
              <a:t>HDD- 2GB</a:t>
            </a:r>
            <a:endParaRPr lang="en-IN" dirty="0"/>
          </a:p>
          <a:p>
            <a:r>
              <a:rPr lang="en-US" b="1" dirty="0"/>
              <a:t>Software:</a:t>
            </a:r>
            <a:endParaRPr lang="en-IN" dirty="0"/>
          </a:p>
          <a:p>
            <a:pPr lvl="1"/>
            <a:r>
              <a:rPr lang="en-US" dirty="0"/>
              <a:t>Operating System- Windows 10/8.1/8/7/XP | Ubuntu| RedHat</a:t>
            </a:r>
            <a:endParaRPr lang="en-IN" dirty="0"/>
          </a:p>
          <a:p>
            <a:pPr lvl="1"/>
            <a:r>
              <a:rPr lang="en-US" dirty="0"/>
              <a:t>Programming Language- Python</a:t>
            </a:r>
            <a:endParaRPr lang="en-IN" dirty="0"/>
          </a:p>
          <a:p>
            <a:endParaRPr lang="en-IN" dirty="0"/>
          </a:p>
        </p:txBody>
      </p:sp>
      <p:pic>
        <p:nvPicPr>
          <p:cNvPr id="4" name="Picture 3">
            <a:extLst>
              <a:ext uri="{FF2B5EF4-FFF2-40B4-BE49-F238E27FC236}">
                <a16:creationId xmlns:a16="http://schemas.microsoft.com/office/drawing/2014/main" id="{854730C1-6EF1-441B-9B5D-A66C36FF6E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380894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D049-F2E3-4260-9C92-82656FD94DA8}"/>
              </a:ext>
            </a:extLst>
          </p:cNvPr>
          <p:cNvSpPr>
            <a:spLocks noGrp="1"/>
          </p:cNvSpPr>
          <p:nvPr>
            <p:ph type="title"/>
          </p:nvPr>
        </p:nvSpPr>
        <p:spPr/>
        <p:txBody>
          <a:bodyPr/>
          <a:lstStyle/>
          <a:p>
            <a:r>
              <a:rPr lang="en-US" b="1" dirty="0"/>
              <a:t>Schedule: (PERT Chart)</a:t>
            </a:r>
            <a:br>
              <a:rPr lang="en-IN" dirty="0"/>
            </a:br>
            <a:endParaRPr lang="en-IN" dirty="0"/>
          </a:p>
        </p:txBody>
      </p:sp>
      <p:pic>
        <p:nvPicPr>
          <p:cNvPr id="4" name="Content Placeholder 3">
            <a:extLst>
              <a:ext uri="{FF2B5EF4-FFF2-40B4-BE49-F238E27FC236}">
                <a16:creationId xmlns:a16="http://schemas.microsoft.com/office/drawing/2014/main" id="{C68D0B57-7721-4FC2-9B45-0B69739F1B0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3996" y="1627572"/>
            <a:ext cx="8911687" cy="3983115"/>
          </a:xfrm>
          <a:prstGeom prst="rect">
            <a:avLst/>
          </a:prstGeom>
          <a:noFill/>
          <a:ln>
            <a:noFill/>
          </a:ln>
        </p:spPr>
      </p:pic>
      <p:pic>
        <p:nvPicPr>
          <p:cNvPr id="5" name="Picture 4">
            <a:extLst>
              <a:ext uri="{FF2B5EF4-FFF2-40B4-BE49-F238E27FC236}">
                <a16:creationId xmlns:a16="http://schemas.microsoft.com/office/drawing/2014/main" id="{54B50151-0B84-47E0-890A-6E76392F01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62499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365B-21E6-4B74-90FC-906D0E53552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8690F72-95A9-4A85-87D0-02909F90584F}"/>
              </a:ext>
            </a:extLst>
          </p:cNvPr>
          <p:cNvSpPr>
            <a:spLocks noGrp="1"/>
          </p:cNvSpPr>
          <p:nvPr>
            <p:ph idx="1"/>
          </p:nvPr>
        </p:nvSpPr>
        <p:spPr/>
        <p:txBody>
          <a:bodyPr>
            <a:normAutofit fontScale="92500" lnSpcReduction="20000"/>
          </a:bodyPr>
          <a:lstStyle/>
          <a:p>
            <a:r>
              <a:rPr lang="en-US" dirty="0"/>
              <a:t>A Survey on Moving Object Detection and Tracking in Video Surveillance System </a:t>
            </a:r>
            <a:r>
              <a:rPr lang="en-US" u="sng" dirty="0">
                <a:hlinkClick r:id="rId2"/>
              </a:rPr>
              <a:t>http://citeseerx.ist.psu.edu/viewdoc/download?doi=10.1.1.645.7492&amp;rep=rep1&amp;type=pdf</a:t>
            </a:r>
            <a:endParaRPr lang="en-IN" dirty="0"/>
          </a:p>
          <a:p>
            <a:pPr marL="0" indent="0">
              <a:buNone/>
            </a:pPr>
            <a:r>
              <a:rPr lang="en-US" dirty="0"/>
              <a:t> </a:t>
            </a:r>
            <a:endParaRPr lang="en-IN" dirty="0"/>
          </a:p>
          <a:p>
            <a:r>
              <a:rPr lang="en-IN" dirty="0"/>
              <a:t>Detecting moving objects, ghosts, and shadows in video streams</a:t>
            </a:r>
            <a:endParaRPr lang="en-IN" b="1" dirty="0"/>
          </a:p>
          <a:p>
            <a:pPr marL="0" indent="0">
              <a:buNone/>
            </a:pPr>
            <a:r>
              <a:rPr lang="en-US" dirty="0">
                <a:hlinkClick r:id="rId3"/>
              </a:rPr>
              <a:t>        </a:t>
            </a:r>
            <a:r>
              <a:rPr lang="en-US" u="sng" dirty="0">
                <a:hlinkClick r:id="rId3"/>
              </a:rPr>
              <a:t>https://ieeexplore.ieee.org/abstract/document/1233909</a:t>
            </a:r>
            <a:endParaRPr lang="en-IN" dirty="0"/>
          </a:p>
          <a:p>
            <a:r>
              <a:rPr lang="en-US" dirty="0"/>
              <a:t> </a:t>
            </a:r>
            <a:r>
              <a:rPr lang="en-IN" dirty="0"/>
              <a:t>Foreground object detection from videos containing complex background</a:t>
            </a:r>
            <a:endParaRPr lang="en-IN" b="1" dirty="0"/>
          </a:p>
          <a:p>
            <a:pPr marL="0" indent="0">
              <a:buNone/>
            </a:pPr>
            <a:r>
              <a:rPr lang="en-IN" u="sng" dirty="0">
                <a:hlinkClick r:id="rId4"/>
              </a:rPr>
              <a:t>	https://dl.acm.org/citation.cfm?id=957017</a:t>
            </a:r>
            <a:endParaRPr lang="en-IN" b="1" dirty="0"/>
          </a:p>
          <a:p>
            <a:r>
              <a:rPr lang="en-IN" dirty="0"/>
              <a:t>Simple Surveillance System with the TensorFlow Object Detection API</a:t>
            </a:r>
            <a:endParaRPr lang="en-IN" b="1" dirty="0"/>
          </a:p>
          <a:p>
            <a:pPr marL="0" indent="0">
              <a:buNone/>
            </a:pPr>
            <a:r>
              <a:rPr lang="en-IN" u="sng" dirty="0">
                <a:hlinkClick r:id="rId5"/>
              </a:rPr>
              <a:t>	https://towardsdatascience.com/simple-surveillance-system-with-the-tensorflow-object-detection-api-125e04d36446</a:t>
            </a:r>
            <a:endParaRPr lang="en-IN" b="1" dirty="0"/>
          </a:p>
          <a:p>
            <a:endParaRPr lang="en-IN" dirty="0"/>
          </a:p>
        </p:txBody>
      </p:sp>
      <p:pic>
        <p:nvPicPr>
          <p:cNvPr id="4" name="Picture 3">
            <a:extLst>
              <a:ext uri="{FF2B5EF4-FFF2-40B4-BE49-F238E27FC236}">
                <a16:creationId xmlns:a16="http://schemas.microsoft.com/office/drawing/2014/main" id="{52E76CBE-E9CE-4163-9A0E-C393F406654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353528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E673CF-E6C4-4916-A2FB-2A6317230753}"/>
              </a:ext>
            </a:extLst>
          </p:cNvPr>
          <p:cNvSpPr>
            <a:spLocks noGrp="1"/>
          </p:cNvSpPr>
          <p:nvPr>
            <p:ph type="ctrTitle"/>
          </p:nvPr>
        </p:nvSpPr>
        <p:spPr>
          <a:xfrm>
            <a:off x="2393905" y="1360503"/>
            <a:ext cx="8915399" cy="2262781"/>
          </a:xfrm>
        </p:spPr>
        <p:txBody>
          <a:bodyPr/>
          <a:lstStyle/>
          <a:p>
            <a:r>
              <a:rPr lang="en-US" dirty="0"/>
              <a:t>Thank You</a:t>
            </a:r>
            <a:endParaRPr lang="en-IN" dirty="0"/>
          </a:p>
        </p:txBody>
      </p:sp>
      <p:sp>
        <p:nvSpPr>
          <p:cNvPr id="5" name="Subtitle 4">
            <a:extLst>
              <a:ext uri="{FF2B5EF4-FFF2-40B4-BE49-F238E27FC236}">
                <a16:creationId xmlns:a16="http://schemas.microsoft.com/office/drawing/2014/main" id="{88EAB623-ECA7-4CED-80CE-E8B735F260DF}"/>
              </a:ext>
            </a:extLst>
          </p:cNvPr>
          <p:cNvSpPr>
            <a:spLocks noGrp="1"/>
          </p:cNvSpPr>
          <p:nvPr>
            <p:ph type="subTitle" idx="1"/>
          </p:nvPr>
        </p:nvSpPr>
        <p:spPr>
          <a:xfrm>
            <a:off x="2669112" y="3960633"/>
            <a:ext cx="8915399" cy="1126283"/>
          </a:xfrm>
        </p:spPr>
        <p:txBody>
          <a:bodyPr/>
          <a:lstStyle/>
          <a:p>
            <a:r>
              <a:rPr lang="en-US" dirty="0"/>
              <a:t>Have a nice day!!!</a:t>
            </a:r>
            <a:endParaRPr lang="en-IN" dirty="0"/>
          </a:p>
        </p:txBody>
      </p:sp>
      <p:pic>
        <p:nvPicPr>
          <p:cNvPr id="6" name="Picture 5">
            <a:extLst>
              <a:ext uri="{FF2B5EF4-FFF2-40B4-BE49-F238E27FC236}">
                <a16:creationId xmlns:a16="http://schemas.microsoft.com/office/drawing/2014/main" id="{634218F7-C48B-46DB-ABB9-75E27891DB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126187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521A-E6E7-4B7E-97B4-DCD5F94A09CB}"/>
              </a:ext>
            </a:extLst>
          </p:cNvPr>
          <p:cNvSpPr>
            <a:spLocks noGrp="1"/>
          </p:cNvSpPr>
          <p:nvPr>
            <p:ph type="title"/>
          </p:nvPr>
        </p:nvSpPr>
        <p:spPr/>
        <p:txBody>
          <a:bodyPr>
            <a:normAutofit/>
          </a:bodyPr>
          <a:lstStyle/>
          <a:p>
            <a:pPr algn="ctr"/>
            <a:r>
              <a:rPr lang="en-US" sz="4800" b="1" dirty="0"/>
              <a:t>Our Team</a:t>
            </a:r>
            <a:endParaRPr lang="en-IN" sz="4800" b="1" dirty="0"/>
          </a:p>
        </p:txBody>
      </p:sp>
      <p:sp>
        <p:nvSpPr>
          <p:cNvPr id="4" name="Content Placeholder 3">
            <a:extLst>
              <a:ext uri="{FF2B5EF4-FFF2-40B4-BE49-F238E27FC236}">
                <a16:creationId xmlns:a16="http://schemas.microsoft.com/office/drawing/2014/main" id="{F1503272-5157-45B6-896F-81690CBB293D}"/>
              </a:ext>
            </a:extLst>
          </p:cNvPr>
          <p:cNvSpPr>
            <a:spLocks noGrp="1"/>
          </p:cNvSpPr>
          <p:nvPr>
            <p:ph sz="half" idx="1"/>
          </p:nvPr>
        </p:nvSpPr>
        <p:spPr/>
        <p:txBody>
          <a:bodyPr>
            <a:normAutofit/>
          </a:bodyPr>
          <a:lstStyle/>
          <a:p>
            <a:r>
              <a:rPr lang="en-US" sz="2400" b="1" dirty="0"/>
              <a:t>Mentor</a:t>
            </a:r>
          </a:p>
          <a:p>
            <a:pPr lvl="1"/>
            <a:r>
              <a:rPr lang="en-US" sz="2000" dirty="0"/>
              <a:t>Dr. Hitesh Kumar Sharma</a:t>
            </a:r>
            <a:endParaRPr lang="en-IN" sz="2000" dirty="0"/>
          </a:p>
        </p:txBody>
      </p:sp>
      <p:sp>
        <p:nvSpPr>
          <p:cNvPr id="5" name="Content Placeholder 4">
            <a:extLst>
              <a:ext uri="{FF2B5EF4-FFF2-40B4-BE49-F238E27FC236}">
                <a16:creationId xmlns:a16="http://schemas.microsoft.com/office/drawing/2014/main" id="{EA6726B3-BBA5-4F01-831A-D1B07A82240B}"/>
              </a:ext>
            </a:extLst>
          </p:cNvPr>
          <p:cNvSpPr>
            <a:spLocks noGrp="1"/>
          </p:cNvSpPr>
          <p:nvPr>
            <p:ph sz="half" idx="2"/>
          </p:nvPr>
        </p:nvSpPr>
        <p:spPr/>
        <p:txBody>
          <a:bodyPr>
            <a:normAutofit/>
          </a:bodyPr>
          <a:lstStyle/>
          <a:p>
            <a:r>
              <a:rPr lang="en-US" sz="2400" b="1" dirty="0"/>
              <a:t>Team Members</a:t>
            </a:r>
          </a:p>
          <a:p>
            <a:pPr lvl="1"/>
            <a:r>
              <a:rPr lang="en-US" sz="2000" dirty="0"/>
              <a:t>Adesh Kumar Gupta</a:t>
            </a:r>
          </a:p>
          <a:p>
            <a:pPr lvl="1"/>
            <a:r>
              <a:rPr lang="en-US" sz="2000" dirty="0"/>
              <a:t>Shankey Gupta</a:t>
            </a:r>
          </a:p>
          <a:p>
            <a:pPr lvl="1"/>
            <a:r>
              <a:rPr lang="en-US" sz="2000" dirty="0"/>
              <a:t>Tushar Singh</a:t>
            </a:r>
          </a:p>
          <a:p>
            <a:pPr lvl="1"/>
            <a:r>
              <a:rPr lang="en-US" sz="2000" dirty="0"/>
              <a:t>Utkarsh Sandeep Singh</a:t>
            </a:r>
            <a:endParaRPr lang="en-IN" sz="2000" dirty="0"/>
          </a:p>
        </p:txBody>
      </p:sp>
      <p:pic>
        <p:nvPicPr>
          <p:cNvPr id="6" name="Picture 5">
            <a:extLst>
              <a:ext uri="{FF2B5EF4-FFF2-40B4-BE49-F238E27FC236}">
                <a16:creationId xmlns:a16="http://schemas.microsoft.com/office/drawing/2014/main" id="{08E4886E-715A-40CB-A1AC-83F2FA2B88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8504" y="218224"/>
            <a:ext cx="1800225" cy="590550"/>
          </a:xfrm>
          <a:prstGeom prst="rect">
            <a:avLst/>
          </a:prstGeom>
          <a:noFill/>
          <a:ln>
            <a:noFill/>
          </a:ln>
        </p:spPr>
      </p:pic>
    </p:spTree>
    <p:extLst>
      <p:ext uri="{BB962C8B-B14F-4D97-AF65-F5344CB8AC3E}">
        <p14:creationId xmlns:p14="http://schemas.microsoft.com/office/powerpoint/2010/main" val="29073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A137AE-0796-4701-8C46-48CE41A34815}"/>
              </a:ext>
            </a:extLst>
          </p:cNvPr>
          <p:cNvSpPr>
            <a:spLocks noGrp="1"/>
          </p:cNvSpPr>
          <p:nvPr>
            <p:ph type="title"/>
          </p:nvPr>
        </p:nvSpPr>
        <p:spPr/>
        <p:txBody>
          <a:bodyPr/>
          <a:lstStyle/>
          <a:p>
            <a:r>
              <a:rPr lang="en-US" dirty="0"/>
              <a:t>Abstract</a:t>
            </a:r>
            <a:endParaRPr lang="en-IN" dirty="0"/>
          </a:p>
        </p:txBody>
      </p:sp>
      <p:sp>
        <p:nvSpPr>
          <p:cNvPr id="6" name="Content Placeholder 5">
            <a:extLst>
              <a:ext uri="{FF2B5EF4-FFF2-40B4-BE49-F238E27FC236}">
                <a16:creationId xmlns:a16="http://schemas.microsoft.com/office/drawing/2014/main" id="{84D12B4C-F294-4BA7-A144-8FE4F01873DB}"/>
              </a:ext>
            </a:extLst>
          </p:cNvPr>
          <p:cNvSpPr>
            <a:spLocks noGrp="1"/>
          </p:cNvSpPr>
          <p:nvPr>
            <p:ph idx="1"/>
          </p:nvPr>
        </p:nvSpPr>
        <p:spPr/>
        <p:txBody>
          <a:bodyPr>
            <a:normAutofit lnSpcReduction="10000"/>
          </a:bodyPr>
          <a:lstStyle/>
          <a:p>
            <a:r>
              <a:rPr lang="en-IN" dirty="0"/>
              <a:t>Security is one of the major concerns in today's world for everyone. People are very much concerned about it and take the best possible measures to ensure it. </a:t>
            </a:r>
          </a:p>
          <a:p>
            <a:r>
              <a:rPr lang="en-IN" dirty="0"/>
              <a:t>In order to overcome this problem and prevent any mishappenings from taking place we are coming up with an enhanced version of this traditional technology that is a “Video Surveillance System” which will detect any unusual activity and based on it will send a prompt via an SMS or mail to the user for which the user can take appropriate action before the damage being done.</a:t>
            </a:r>
          </a:p>
          <a:p>
            <a:r>
              <a:rPr lang="en-IN" dirty="0"/>
              <a:t>In this way the problems that soldiers face on the border can be avoided and if any unknown human being is detected, instant prompt will be sent and the army people can take sudden action against it and avoid any kind of damage from happening. </a:t>
            </a:r>
          </a:p>
        </p:txBody>
      </p:sp>
      <p:pic>
        <p:nvPicPr>
          <p:cNvPr id="7" name="Picture 6">
            <a:extLst>
              <a:ext uri="{FF2B5EF4-FFF2-40B4-BE49-F238E27FC236}">
                <a16:creationId xmlns:a16="http://schemas.microsoft.com/office/drawing/2014/main" id="{5AEA1BCF-1FAB-4CB7-AFCE-13CCA9BF91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193780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074B-40D3-4A94-8D9F-1E6080F3DEA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7DA487-24BE-4D16-9768-9B8323D411D5}"/>
              </a:ext>
            </a:extLst>
          </p:cNvPr>
          <p:cNvSpPr>
            <a:spLocks noGrp="1"/>
          </p:cNvSpPr>
          <p:nvPr>
            <p:ph idx="1"/>
          </p:nvPr>
        </p:nvSpPr>
        <p:spPr/>
        <p:txBody>
          <a:bodyPr>
            <a:normAutofit/>
          </a:bodyPr>
          <a:lstStyle/>
          <a:p>
            <a:r>
              <a:rPr lang="en-IN" dirty="0"/>
              <a:t>We know surveillance is very important and necessary in today's world. Be it safety of people or safety of precious things surveillance plays a huge role in security purposes. The more important the surveillance of human beings is, the equal it is for other tasks like watching over valuables, monitoring operations, employee safety, loss prevention and public safety.</a:t>
            </a:r>
          </a:p>
          <a:p>
            <a:r>
              <a:rPr lang="en-IN" dirty="0"/>
              <a:t>Video Surveillance System is a great answer to all these issues to maintain an even stronger and reliable level of security. It is a model based on deep learning which is able to detect the right objects in live video almost all of the time.</a:t>
            </a:r>
          </a:p>
          <a:p>
            <a:r>
              <a:rPr lang="en-IN" dirty="0"/>
              <a:t>This system would be capable of capturing images and videos to find out any unusual activities. This system proves to be an enhanced version of the traditional surveillance systems that were used for security purposes.</a:t>
            </a:r>
          </a:p>
        </p:txBody>
      </p:sp>
      <p:pic>
        <p:nvPicPr>
          <p:cNvPr id="4" name="Picture 3">
            <a:extLst>
              <a:ext uri="{FF2B5EF4-FFF2-40B4-BE49-F238E27FC236}">
                <a16:creationId xmlns:a16="http://schemas.microsoft.com/office/drawing/2014/main" id="{C17D8570-E5FC-4A7C-898A-48FB65D6F5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385521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32FC-DCFB-44EE-AA6D-62926F52E8A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55991FA-7514-45FC-B4A7-DB3D3C978A2A}"/>
              </a:ext>
            </a:extLst>
          </p:cNvPr>
          <p:cNvSpPr>
            <a:spLocks noGrp="1"/>
          </p:cNvSpPr>
          <p:nvPr>
            <p:ph idx="1"/>
          </p:nvPr>
        </p:nvSpPr>
        <p:spPr/>
        <p:txBody>
          <a:bodyPr/>
          <a:lstStyle/>
          <a:p>
            <a:r>
              <a:rPr lang="en-US" dirty="0"/>
              <a:t>As we all know, for the security purposes, CCTV cameras are installed everywhere but the main problem is that it requires 24X7 human monitoring that is not feasible and also if any happening occurs then it doesn’t send us any alert signals. We can only check manually the previously recorded data. That results in huge loss of life, money and property.</a:t>
            </a:r>
            <a:endParaRPr lang="en-IN" dirty="0"/>
          </a:p>
          <a:p>
            <a:endParaRPr lang="en-IN" dirty="0"/>
          </a:p>
        </p:txBody>
      </p:sp>
      <p:pic>
        <p:nvPicPr>
          <p:cNvPr id="4" name="Picture 3">
            <a:extLst>
              <a:ext uri="{FF2B5EF4-FFF2-40B4-BE49-F238E27FC236}">
                <a16:creationId xmlns:a16="http://schemas.microsoft.com/office/drawing/2014/main" id="{0C661554-0F87-4EF6-B884-3ECC56A9C7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177680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204F-51B3-4648-A516-6DFD4F83BCDC}"/>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E47CE7F4-5E75-4B8F-83F8-4664B3C7F5E4}"/>
              </a:ext>
            </a:extLst>
          </p:cNvPr>
          <p:cNvSpPr>
            <a:spLocks noGrp="1"/>
          </p:cNvSpPr>
          <p:nvPr>
            <p:ph idx="1"/>
          </p:nvPr>
        </p:nvSpPr>
        <p:spPr/>
        <p:txBody>
          <a:bodyPr>
            <a:normAutofit fontScale="92500" lnSpcReduction="10000"/>
          </a:bodyPr>
          <a:lstStyle/>
          <a:p>
            <a:r>
              <a:rPr lang="en-US" dirty="0"/>
              <a:t>[1] The process of analyzing video sequence is termed as Video Surveillance. Video Surveillance activities can be categorized into 3 types manual, semi-autonomous and fully-autonomous. In fully-autonomous video is taken only is the scene where surveillance is need to be performed. </a:t>
            </a:r>
          </a:p>
          <a:p>
            <a:r>
              <a:rPr lang="en-US" dirty="0"/>
              <a:t>[2] Foundation subtraction techniques are generally abused for moving item recognition in recordings in numerous applications, for example, traffic observing, human movement catch, and video surveillance. </a:t>
            </a:r>
          </a:p>
          <a:p>
            <a:r>
              <a:rPr lang="en-US" dirty="0"/>
              <a:t>[3] A Bayes choice principle for the arrangement of foundation and the closer view from chosen include vectors is planned. Under this standard, various kinds of foundation items will be arranged from frontal area protests by picking a legitimate component vector. </a:t>
            </a:r>
          </a:p>
          <a:p>
            <a:r>
              <a:rPr lang="en-US" dirty="0"/>
              <a:t>[4] Surveillance is a vital piece of security and is utilized everywhere throughout the world to guarantee the wellbeing of resources just as individuals. Despite the fact that surveillance is dubious in certain circumstances.</a:t>
            </a:r>
            <a:endParaRPr lang="en-IN" dirty="0"/>
          </a:p>
        </p:txBody>
      </p:sp>
      <p:pic>
        <p:nvPicPr>
          <p:cNvPr id="4" name="Picture 3">
            <a:extLst>
              <a:ext uri="{FF2B5EF4-FFF2-40B4-BE49-F238E27FC236}">
                <a16:creationId xmlns:a16="http://schemas.microsoft.com/office/drawing/2014/main" id="{889D57FF-C746-4618-AEAC-993A95D2BD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224032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818-0CA4-41F6-ABB4-538D3B543FD2}"/>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97B2C2A-F465-4EB1-BE34-35CBD02969BC}"/>
              </a:ext>
            </a:extLst>
          </p:cNvPr>
          <p:cNvSpPr>
            <a:spLocks noGrp="1"/>
          </p:cNvSpPr>
          <p:nvPr>
            <p:ph idx="1"/>
          </p:nvPr>
        </p:nvSpPr>
        <p:spPr/>
        <p:txBody>
          <a:bodyPr/>
          <a:lstStyle/>
          <a:p>
            <a:pPr lvl="0"/>
            <a:r>
              <a:rPr lang="en-IN" dirty="0"/>
              <a:t>To train our model with the different objects.</a:t>
            </a:r>
          </a:p>
          <a:p>
            <a:pPr lvl="0"/>
            <a:r>
              <a:rPr lang="en-IN" dirty="0"/>
              <a:t>To identify the objects from the live video streaming.</a:t>
            </a:r>
          </a:p>
          <a:p>
            <a:pPr lvl="0"/>
            <a:r>
              <a:rPr lang="en-IN" dirty="0"/>
              <a:t>To send the alert signal in the form of emails, messages, light or sound.</a:t>
            </a:r>
          </a:p>
        </p:txBody>
      </p:sp>
      <p:pic>
        <p:nvPicPr>
          <p:cNvPr id="4" name="Picture 3">
            <a:extLst>
              <a:ext uri="{FF2B5EF4-FFF2-40B4-BE49-F238E27FC236}">
                <a16:creationId xmlns:a16="http://schemas.microsoft.com/office/drawing/2014/main" id="{C27E54EF-B8D8-4BA4-8F4F-AFFD446152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321352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DBC2-83ED-46D4-9D56-81D77C7F7E30}"/>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EB7D952A-307F-44BD-8EBD-6E1421250006}"/>
              </a:ext>
            </a:extLst>
          </p:cNvPr>
          <p:cNvSpPr>
            <a:spLocks noGrp="1"/>
          </p:cNvSpPr>
          <p:nvPr>
            <p:ph idx="1"/>
          </p:nvPr>
        </p:nvSpPr>
        <p:spPr/>
        <p:txBody>
          <a:bodyPr>
            <a:normAutofit/>
          </a:bodyPr>
          <a:lstStyle/>
          <a:p>
            <a:pPr lvl="0"/>
            <a:r>
              <a:rPr lang="en-US" b="1" dirty="0"/>
              <a:t>Theory:</a:t>
            </a:r>
            <a:endParaRPr lang="en-IN" dirty="0"/>
          </a:p>
          <a:p>
            <a:pPr lvl="1"/>
            <a:r>
              <a:rPr lang="en-US" dirty="0"/>
              <a:t>This project is about automating the surveillance system which will send alerts in case of any unusual activity. </a:t>
            </a:r>
            <a:endParaRPr lang="en-IN" dirty="0"/>
          </a:p>
          <a:p>
            <a:pPr lvl="1"/>
            <a:r>
              <a:rPr lang="en-US" dirty="0"/>
              <a:t>For the implementation of this technique, we will use some python modules:</a:t>
            </a:r>
            <a:endParaRPr lang="en-IN" dirty="0"/>
          </a:p>
          <a:p>
            <a:pPr marL="457200" lvl="1" indent="0">
              <a:buNone/>
            </a:pPr>
            <a:r>
              <a:rPr lang="en-US" b="1" dirty="0"/>
              <a:t>	OpenCV: </a:t>
            </a:r>
            <a:r>
              <a:rPr lang="en-US" dirty="0"/>
              <a:t>To use computer camera as video capturing device and for image 	processing.</a:t>
            </a:r>
            <a:endParaRPr lang="en-IN" dirty="0"/>
          </a:p>
          <a:p>
            <a:pPr marL="457200" lvl="1" indent="0">
              <a:buNone/>
            </a:pPr>
            <a:r>
              <a:rPr lang="en-US" b="1" dirty="0"/>
              <a:t>	</a:t>
            </a:r>
            <a:r>
              <a:rPr lang="en-US" b="1" dirty="0" err="1"/>
              <a:t>DarkFlow</a:t>
            </a:r>
            <a:r>
              <a:rPr lang="en-US" b="1" dirty="0"/>
              <a:t>: </a:t>
            </a:r>
            <a:r>
              <a:rPr lang="en-US" dirty="0"/>
              <a:t>To use TensorFlow </a:t>
            </a:r>
            <a:r>
              <a:rPr lang="en-US" dirty="0" err="1"/>
              <a:t>TFNet</a:t>
            </a:r>
            <a:r>
              <a:rPr lang="en-US" dirty="0"/>
              <a:t> module for Object Detection.</a:t>
            </a:r>
            <a:r>
              <a:rPr lang="en-US" b="1" dirty="0"/>
              <a:t> </a:t>
            </a:r>
            <a:endParaRPr lang="en-IN" dirty="0"/>
          </a:p>
          <a:p>
            <a:endParaRPr lang="en-IN" dirty="0"/>
          </a:p>
        </p:txBody>
      </p:sp>
      <p:pic>
        <p:nvPicPr>
          <p:cNvPr id="4" name="Picture 3">
            <a:extLst>
              <a:ext uri="{FF2B5EF4-FFF2-40B4-BE49-F238E27FC236}">
                <a16:creationId xmlns:a16="http://schemas.microsoft.com/office/drawing/2014/main" id="{1B8A1539-D7BE-411D-BD36-9C4186E3DD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214673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C4198-3365-4F5F-9A3B-E7678CF80587}"/>
              </a:ext>
            </a:extLst>
          </p:cNvPr>
          <p:cNvSpPr>
            <a:spLocks noGrp="1"/>
          </p:cNvSpPr>
          <p:nvPr>
            <p:ph idx="1"/>
          </p:nvPr>
        </p:nvSpPr>
        <p:spPr>
          <a:xfrm>
            <a:off x="2589212" y="488272"/>
            <a:ext cx="8915400" cy="5422950"/>
          </a:xfrm>
        </p:spPr>
        <p:txBody>
          <a:bodyPr>
            <a:normAutofit lnSpcReduction="10000"/>
          </a:bodyPr>
          <a:lstStyle/>
          <a:p>
            <a:r>
              <a:rPr lang="en-US" b="1" dirty="0"/>
              <a:t>Approach</a:t>
            </a:r>
          </a:p>
          <a:p>
            <a:pPr lvl="1"/>
            <a:r>
              <a:rPr lang="en-US" dirty="0"/>
              <a:t>Importing specified modules</a:t>
            </a:r>
            <a:endParaRPr lang="en-IN" dirty="0"/>
          </a:p>
          <a:p>
            <a:pPr lvl="1"/>
            <a:r>
              <a:rPr lang="en-US" dirty="0"/>
              <a:t>Define options to build the model. We are using </a:t>
            </a:r>
            <a:r>
              <a:rPr lang="en-US" dirty="0" err="1"/>
              <a:t>yolo.cfg</a:t>
            </a:r>
            <a:r>
              <a:rPr lang="en-US" dirty="0"/>
              <a:t> model.</a:t>
            </a:r>
            <a:endParaRPr lang="en-IN" dirty="0"/>
          </a:p>
          <a:p>
            <a:pPr lvl="1"/>
            <a:r>
              <a:rPr lang="en-US" dirty="0"/>
              <a:t>Capture live video through webcam</a:t>
            </a:r>
            <a:endParaRPr lang="en-IN" dirty="0"/>
          </a:p>
          <a:p>
            <a:pPr lvl="1"/>
            <a:r>
              <a:rPr lang="en-US" dirty="0"/>
              <a:t>Instantiate </a:t>
            </a:r>
            <a:r>
              <a:rPr lang="en-US" dirty="0" err="1"/>
              <a:t>TFNet</a:t>
            </a:r>
            <a:r>
              <a:rPr lang="en-US" dirty="0"/>
              <a:t> class with options.</a:t>
            </a:r>
            <a:endParaRPr lang="en-IN" dirty="0"/>
          </a:p>
          <a:p>
            <a:pPr lvl="1"/>
            <a:r>
              <a:rPr lang="en-US" dirty="0"/>
              <a:t>Read frames from video until webcam is on.</a:t>
            </a:r>
            <a:endParaRPr lang="en-IN" dirty="0"/>
          </a:p>
          <a:p>
            <a:pPr lvl="1"/>
            <a:r>
              <a:rPr lang="en-US" dirty="0"/>
              <a:t>Pass these frames into </a:t>
            </a:r>
            <a:r>
              <a:rPr lang="en-US" dirty="0" err="1"/>
              <a:t>TFNet</a:t>
            </a:r>
            <a:r>
              <a:rPr lang="en-US" dirty="0"/>
              <a:t> predict function which will return results containing object label, top left &amp; bottom right coordinates and confidence for each object.</a:t>
            </a:r>
            <a:endParaRPr lang="en-IN" dirty="0"/>
          </a:p>
          <a:p>
            <a:pPr lvl="1"/>
            <a:r>
              <a:rPr lang="en-US" dirty="0"/>
              <a:t>For each object:</a:t>
            </a:r>
            <a:endParaRPr lang="en-IN" dirty="0"/>
          </a:p>
          <a:p>
            <a:pPr lvl="2"/>
            <a:r>
              <a:rPr lang="en-US" dirty="0"/>
              <a:t>Extract top left &amp; bottom right coordinates</a:t>
            </a:r>
            <a:endParaRPr lang="en-IN" dirty="0"/>
          </a:p>
          <a:p>
            <a:pPr lvl="2"/>
            <a:r>
              <a:rPr lang="en-US" dirty="0"/>
              <a:t>Store the label</a:t>
            </a:r>
            <a:endParaRPr lang="en-IN" dirty="0"/>
          </a:p>
          <a:p>
            <a:pPr lvl="2"/>
            <a:r>
              <a:rPr lang="en-US" dirty="0"/>
              <a:t>Draw rectangle box around that object and specify label</a:t>
            </a:r>
            <a:endParaRPr lang="en-IN" dirty="0"/>
          </a:p>
          <a:p>
            <a:pPr lvl="1"/>
            <a:r>
              <a:rPr lang="en-US" dirty="0"/>
              <a:t>Show these frames until webcam is on.</a:t>
            </a:r>
            <a:endParaRPr lang="en-IN" dirty="0"/>
          </a:p>
          <a:p>
            <a:pPr lvl="1"/>
            <a:r>
              <a:rPr lang="en-US" dirty="0"/>
              <a:t>In case of border surveillance, if label is human an alert will be generated.</a:t>
            </a:r>
            <a:endParaRPr lang="en-IN" dirty="0"/>
          </a:p>
          <a:p>
            <a:pPr lvl="1"/>
            <a:r>
              <a:rPr lang="en-US" dirty="0"/>
              <a:t>Similarly, based on different parameters (predefined) we can generate alerts.</a:t>
            </a:r>
            <a:endParaRPr lang="en-IN" dirty="0"/>
          </a:p>
          <a:p>
            <a:endParaRPr lang="en-IN" dirty="0"/>
          </a:p>
        </p:txBody>
      </p:sp>
      <p:pic>
        <p:nvPicPr>
          <p:cNvPr id="6" name="Picture 5">
            <a:extLst>
              <a:ext uri="{FF2B5EF4-FFF2-40B4-BE49-F238E27FC236}">
                <a16:creationId xmlns:a16="http://schemas.microsoft.com/office/drawing/2014/main" id="{522D7778-75CC-4C7F-9D3A-385F964606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5137" y="214535"/>
            <a:ext cx="1800225" cy="590550"/>
          </a:xfrm>
          <a:prstGeom prst="rect">
            <a:avLst/>
          </a:prstGeom>
          <a:noFill/>
          <a:ln>
            <a:noFill/>
          </a:ln>
        </p:spPr>
      </p:pic>
    </p:spTree>
    <p:extLst>
      <p:ext uri="{BB962C8B-B14F-4D97-AF65-F5344CB8AC3E}">
        <p14:creationId xmlns:p14="http://schemas.microsoft.com/office/powerpoint/2010/main" val="14146304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845</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Video Surveillance System</vt:lpstr>
      <vt:lpstr>Our Team</vt:lpstr>
      <vt:lpstr>Abstract</vt:lpstr>
      <vt:lpstr>Introduction</vt:lpstr>
      <vt:lpstr>Problem Statement</vt:lpstr>
      <vt:lpstr>Literature Review</vt:lpstr>
      <vt:lpstr>Objectives</vt:lpstr>
      <vt:lpstr>Methodology</vt:lpstr>
      <vt:lpstr>PowerPoint Presentation</vt:lpstr>
      <vt:lpstr>Example</vt:lpstr>
      <vt:lpstr>System Requirements: (Software/Hardware)</vt:lpstr>
      <vt:lpstr>Schedule: (PERT Chart)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System</dc:title>
  <dc:creator>Utkarsh Sandeep Singh</dc:creator>
  <cp:lastModifiedBy>Utkarsh Sandeep Singh</cp:lastModifiedBy>
  <cp:revision>5</cp:revision>
  <dcterms:created xsi:type="dcterms:W3CDTF">2019-09-17T15:12:22Z</dcterms:created>
  <dcterms:modified xsi:type="dcterms:W3CDTF">2019-09-17T18:01:16Z</dcterms:modified>
</cp:coreProperties>
</file>