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675"/>
    <a:srgbClr val="FFC97F"/>
    <a:srgbClr val="CAEADF"/>
    <a:srgbClr val="EEF4F3"/>
    <a:srgbClr val="F4C927"/>
    <a:srgbClr val="E35A37"/>
    <a:srgbClr val="FA542E"/>
    <a:srgbClr val="01B473"/>
    <a:srgbClr val="FFC700"/>
    <a:srgbClr val="CCC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FF0-3641-531A-281A-08F4A6D8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548F-3A25-38A1-1EF2-A1DBF1FF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D9FC-33B5-4170-5D0F-0DFD0949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86EE-5DF1-86B0-5775-41C7C3E5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35DF-9C0C-D131-3E39-76F0E6A0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530B-B96D-2753-F7EC-4B65EA7A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2180C-941E-428A-9ADA-D08B0AB7A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EA34-CA60-2004-B07D-692F6010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E8D2-7FA9-D683-CA75-184E264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D545-4779-56BA-8EE1-0102531B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DA982-D87D-0EB9-7E92-49C485D52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8973D-DA64-D526-0C5E-9556A4BA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BDD4-3A81-34D3-89D9-396378FD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7429-2B6F-F024-18C2-2BC1355A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73F0-1E46-2A68-DA92-BBA85E70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8048-5B9D-7EE4-6A4C-621E9F74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B803-3199-5C12-25D6-3DC182CE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AE25-E280-0FFF-736D-106FADE0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B6C5-D79D-361A-4FD6-017559BC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B7B2-F9AF-F2E0-271F-5ABBB951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3F6B-D74C-34AF-6814-63A1BFB4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A5BB-E2C1-D18A-30F3-EDD56A41F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7E10-454E-C4EE-8382-7D25CAD1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197A-90BC-0D6B-6E1F-57ED08C6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44E6-EFD7-CAE5-42F3-569239BA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28A-B444-5637-9C05-264C146E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8543-BE5A-2871-2059-20A89FD7A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B5D87-0515-742A-8089-56182580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8182-E450-EC0C-4CE0-F53881D4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CCC64-0A63-10DC-9DB2-D8D06E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2CD9-56EA-71C6-B40C-F9023384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B40A-FFAA-BA2A-FA69-692FF21F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AC57-1AB3-29EA-8E3F-A1B1EA68B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4921F-FC87-E678-2C18-87EB9939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98A5B-350C-84D0-DC8E-FFF05C3D6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A718C-2E5B-3344-98D0-622A2AFD1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A8B5D-4025-CE80-7380-D75856D5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DA09-DD43-0C55-ED6E-732EC31D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4EFC9-4B46-D5BB-9E1A-AF0C7E58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AC0-DB4E-E44C-9B4D-BEA67AC4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3B8BB-C7C7-DC3C-D1B9-7BFDF519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68833-C0DC-BB93-7D58-D43E8E4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AAC5B-90EB-7B25-521A-C10F37DC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1A307-8BE5-3675-DF4C-DBC3C405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9E82D-296F-B1A3-169D-FF6CE585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6F177-277B-3E66-FB19-D68D2E1D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820F-F0F8-256B-5A77-FBA30937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5601-4494-F203-1C02-84E335B6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22AC-E20D-8957-324B-1A29B72A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2C5BE-04C8-48F0-7F40-F33F839F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197E-73C9-06A1-C5DD-74F14171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2BC0-9618-5E17-2227-1F272777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1318-3405-3833-C742-C9F89DEB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A9CC4-714F-3350-81DA-FA05AF1F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026FA-5DF8-8D66-25B0-A5A6EF48D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E9655-0F42-7E28-3155-309086E9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57267-9899-B188-E7DA-3B54BEB2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BE69-0CB5-7AA1-445A-8D3DD873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7E6CF-CDCC-5500-69E5-3AFEC7DF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1C8C-DC78-94EB-7BC8-7331A287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0A08-BDF6-595E-F239-D503AAA78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CF07-F4E7-4A5C-B112-EFE166FEBF8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EC5C-CD95-BF02-060B-03D3F878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C04D-DFBC-126A-E5F1-D54E72F50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4D2A-3DFA-43F6-905F-82041278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acial-emotion-recognition.streamlit.app/" TargetMode="Externa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19512E-617D-EBE1-A0E6-7F1BDEE99470}"/>
              </a:ext>
            </a:extLst>
          </p:cNvPr>
          <p:cNvSpPr txBox="1"/>
          <p:nvPr/>
        </p:nvSpPr>
        <p:spPr>
          <a:xfrm>
            <a:off x="2503093" y="124905"/>
            <a:ext cx="767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2B6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Statistics</a:t>
            </a:r>
          </a:p>
          <a:p>
            <a:pPr algn="ctr"/>
            <a:r>
              <a:rPr lang="en-IN" sz="3600" dirty="0">
                <a:solidFill>
                  <a:srgbClr val="02B6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 </a:t>
            </a:r>
            <a:r>
              <a:rPr lang="en-IN" sz="3600" dirty="0" err="1">
                <a:solidFill>
                  <a:srgbClr val="02B6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Ahilya</a:t>
            </a:r>
            <a:r>
              <a:rPr lang="en-IN" sz="3600" dirty="0">
                <a:solidFill>
                  <a:srgbClr val="02B6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Vishwavidyalaya, Indore</a:t>
            </a:r>
          </a:p>
        </p:txBody>
      </p:sp>
      <p:pic>
        <p:nvPicPr>
          <p:cNvPr id="1026" name="Picture 2" descr="Devi Ahilya Vishwavidyalaya - Wikipedia">
            <a:extLst>
              <a:ext uri="{FF2B5EF4-FFF2-40B4-BE49-F238E27FC236}">
                <a16:creationId xmlns:a16="http://schemas.microsoft.com/office/drawing/2014/main" id="{10BDBFF9-CDF0-6DA4-5084-F2A2D7AA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08" y="1530470"/>
            <a:ext cx="2313677" cy="231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5ADA9-9FCD-EF7E-A248-35FB1CA3E3D0}"/>
              </a:ext>
            </a:extLst>
          </p:cNvPr>
          <p:cNvSpPr txBox="1"/>
          <p:nvPr/>
        </p:nvSpPr>
        <p:spPr>
          <a:xfrm>
            <a:off x="3390174" y="4127201"/>
            <a:ext cx="5903343" cy="1200329"/>
          </a:xfrm>
          <a:prstGeom prst="rect">
            <a:avLst/>
          </a:prstGeom>
          <a:solidFill>
            <a:srgbClr val="FFC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+mj-lt"/>
              </a:rPr>
              <a:t>Facial Emotion Recognition Using Deep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43532-20F9-E9F3-80CC-7917CAE2CC6E}"/>
              </a:ext>
            </a:extLst>
          </p:cNvPr>
          <p:cNvSpPr txBox="1"/>
          <p:nvPr/>
        </p:nvSpPr>
        <p:spPr>
          <a:xfrm>
            <a:off x="316302" y="5589917"/>
            <a:ext cx="325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Guided By: </a:t>
            </a:r>
            <a:r>
              <a:rPr lang="en-IN" sz="2000" b="1" dirty="0" err="1"/>
              <a:t>Dr.</a:t>
            </a:r>
            <a:r>
              <a:rPr lang="en-IN" sz="2000" b="1" dirty="0"/>
              <a:t> Arpita </a:t>
            </a:r>
            <a:r>
              <a:rPr lang="en-IN" sz="2000" b="1" dirty="0" err="1"/>
              <a:t>Lakhre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C2868-BE72-90E9-7132-545A792EC84C}"/>
              </a:ext>
            </a:extLst>
          </p:cNvPr>
          <p:cNvSpPr txBox="1"/>
          <p:nvPr/>
        </p:nvSpPr>
        <p:spPr>
          <a:xfrm>
            <a:off x="8793194" y="5595668"/>
            <a:ext cx="3082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Presented By: Utkarsh Sen</a:t>
            </a:r>
          </a:p>
        </p:txBody>
      </p:sp>
    </p:spTree>
    <p:extLst>
      <p:ext uri="{BB962C8B-B14F-4D97-AF65-F5344CB8AC3E}">
        <p14:creationId xmlns:p14="http://schemas.microsoft.com/office/powerpoint/2010/main" val="401877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0B7ED-A0DF-2A4A-2D9D-5DE843E86556}"/>
              </a:ext>
            </a:extLst>
          </p:cNvPr>
          <p:cNvSpPr txBox="1"/>
          <p:nvPr/>
        </p:nvSpPr>
        <p:spPr>
          <a:xfrm>
            <a:off x="54666" y="338796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Convolution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69E31-07FF-EEBB-6055-975B8FD9666C}"/>
              </a:ext>
            </a:extLst>
          </p:cNvPr>
          <p:cNvSpPr txBox="1"/>
          <p:nvPr/>
        </p:nvSpPr>
        <p:spPr>
          <a:xfrm>
            <a:off x="5213074" y="603137"/>
            <a:ext cx="233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Components: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0447E-8A0F-7839-FEA1-042EAC3F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74" y="2505503"/>
            <a:ext cx="3115917" cy="1404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94908-0970-9250-4446-A626A1901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53" y="2505503"/>
            <a:ext cx="2588316" cy="1620965"/>
          </a:xfrm>
          <a:prstGeom prst="rect">
            <a:avLst/>
          </a:prstGeom>
        </p:spPr>
      </p:pic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A3D4C8C-6FD9-38CC-94FA-3C5D2D81424B}"/>
              </a:ext>
            </a:extLst>
          </p:cNvPr>
          <p:cNvSpPr/>
          <p:nvPr/>
        </p:nvSpPr>
        <p:spPr>
          <a:xfrm>
            <a:off x="5466522" y="1455729"/>
            <a:ext cx="1967948" cy="683194"/>
          </a:xfrm>
          <a:prstGeom prst="snip2DiagRect">
            <a:avLst/>
          </a:prstGeom>
          <a:solidFill>
            <a:srgbClr val="01B473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Layers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AAE22856-7B5B-DFCB-3653-EB58DD44D7E2}"/>
              </a:ext>
            </a:extLst>
          </p:cNvPr>
          <p:cNvSpPr/>
          <p:nvPr/>
        </p:nvSpPr>
        <p:spPr>
          <a:xfrm>
            <a:off x="9233453" y="1450876"/>
            <a:ext cx="1967948" cy="683194"/>
          </a:xfrm>
          <a:prstGeom prst="snip2DiagRect">
            <a:avLst/>
          </a:prstGeom>
          <a:solidFill>
            <a:srgbClr val="01B473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Pooling Layers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DEEDA21A-65E1-7507-ADAE-00AB823F8E8C}"/>
              </a:ext>
            </a:extLst>
          </p:cNvPr>
          <p:cNvSpPr/>
          <p:nvPr/>
        </p:nvSpPr>
        <p:spPr>
          <a:xfrm>
            <a:off x="5466522" y="4740405"/>
            <a:ext cx="1967948" cy="683194"/>
          </a:xfrm>
          <a:prstGeom prst="snip2DiagRect">
            <a:avLst/>
          </a:prstGeom>
          <a:solidFill>
            <a:srgbClr val="01B473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 Functions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2A5A019E-926E-AC45-8CD6-B4DDDB1B41BF}"/>
              </a:ext>
            </a:extLst>
          </p:cNvPr>
          <p:cNvSpPr/>
          <p:nvPr/>
        </p:nvSpPr>
        <p:spPr>
          <a:xfrm>
            <a:off x="9233453" y="4740405"/>
            <a:ext cx="1967948" cy="683194"/>
          </a:xfrm>
          <a:prstGeom prst="snip2DiagRect">
            <a:avLst/>
          </a:prstGeom>
          <a:solidFill>
            <a:srgbClr val="01B473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25872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FB36C-F772-DCDA-01E3-C4F7AAB9F669}"/>
              </a:ext>
            </a:extLst>
          </p:cNvPr>
          <p:cNvSpPr txBox="1"/>
          <p:nvPr/>
        </p:nvSpPr>
        <p:spPr>
          <a:xfrm>
            <a:off x="168964" y="258417"/>
            <a:ext cx="273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Data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81819-1DCE-287E-572B-36CCF9154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78" y="3528946"/>
            <a:ext cx="2948154" cy="2055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C0581-D651-83B5-A6BD-144737DA2F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4" r="57281"/>
          <a:stretch/>
        </p:blipFill>
        <p:spPr>
          <a:xfrm>
            <a:off x="1413389" y="3483038"/>
            <a:ext cx="2816574" cy="242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6545C-6E9F-24B2-28B1-76BC1189FD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3" t="7577"/>
          <a:stretch/>
        </p:blipFill>
        <p:spPr>
          <a:xfrm>
            <a:off x="4669339" y="3428999"/>
            <a:ext cx="2853322" cy="242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E6A322-5156-E154-6663-2E66FAEE7A61}"/>
              </a:ext>
            </a:extLst>
          </p:cNvPr>
          <p:cNvSpPr txBox="1"/>
          <p:nvPr/>
        </p:nvSpPr>
        <p:spPr>
          <a:xfrm>
            <a:off x="1535594" y="2587336"/>
            <a:ext cx="228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Set: </a:t>
            </a:r>
            <a:r>
              <a:rPr lang="en-US" dirty="0"/>
              <a:t>28,821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CE774-36A8-52A5-1370-E54C619EE74D}"/>
              </a:ext>
            </a:extLst>
          </p:cNvPr>
          <p:cNvSpPr txBox="1"/>
          <p:nvPr/>
        </p:nvSpPr>
        <p:spPr>
          <a:xfrm>
            <a:off x="4951869" y="2587335"/>
            <a:ext cx="228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Set: </a:t>
            </a:r>
            <a:r>
              <a:rPr lang="en-US" dirty="0"/>
              <a:t>7,066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F062D-E30F-A1CF-3158-BD22479E7711}"/>
              </a:ext>
            </a:extLst>
          </p:cNvPr>
          <p:cNvSpPr txBox="1"/>
          <p:nvPr/>
        </p:nvSpPr>
        <p:spPr>
          <a:xfrm>
            <a:off x="8261750" y="2587335"/>
            <a:ext cx="228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A54D4-30B7-F278-9CA7-C22DBB8D15BA}"/>
              </a:ext>
            </a:extLst>
          </p:cNvPr>
          <p:cNvSpPr txBox="1"/>
          <p:nvPr/>
        </p:nvSpPr>
        <p:spPr>
          <a:xfrm>
            <a:off x="1413389" y="1496291"/>
            <a:ext cx="800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Facial Expression Recognition (FER) (2013)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Classes: </a:t>
            </a:r>
            <a:r>
              <a:rPr lang="en-US" dirty="0"/>
              <a:t>Anger, Sad, Disgust, Fear, Neutral, Surprise, Angry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CB0D1-813B-BC97-B209-A27EADF74706}"/>
              </a:ext>
            </a:extLst>
          </p:cNvPr>
          <p:cNvSpPr txBox="1"/>
          <p:nvPr/>
        </p:nvSpPr>
        <p:spPr>
          <a:xfrm>
            <a:off x="467139" y="616225"/>
            <a:ext cx="401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Neural Network Modeling</a:t>
            </a:r>
            <a:r>
              <a:rPr lang="en-US" dirty="0"/>
              <a:t> </a:t>
            </a:r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11420A0E-928C-CCE9-D4D1-97DC5BE4764E}"/>
              </a:ext>
            </a:extLst>
          </p:cNvPr>
          <p:cNvSpPr/>
          <p:nvPr/>
        </p:nvSpPr>
        <p:spPr>
          <a:xfrm>
            <a:off x="248478" y="4149587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Building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4F28E01E-02A7-B5AC-5BDF-2E8BD0F18CCC}"/>
              </a:ext>
            </a:extLst>
          </p:cNvPr>
          <p:cNvSpPr/>
          <p:nvPr/>
        </p:nvSpPr>
        <p:spPr>
          <a:xfrm>
            <a:off x="6735417" y="4147931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2B821FED-C303-856F-9AAA-1AD8342E234C}"/>
              </a:ext>
            </a:extLst>
          </p:cNvPr>
          <p:cNvSpPr/>
          <p:nvPr/>
        </p:nvSpPr>
        <p:spPr>
          <a:xfrm>
            <a:off x="3435626" y="4149587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A07F6751-15CF-5770-5F97-1A11DCB51E21}"/>
              </a:ext>
            </a:extLst>
          </p:cNvPr>
          <p:cNvSpPr/>
          <p:nvPr/>
        </p:nvSpPr>
        <p:spPr>
          <a:xfrm>
            <a:off x="9922565" y="4149587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477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6AC36-BDD9-8AD3-EDDE-038AC5F07179}"/>
              </a:ext>
            </a:extLst>
          </p:cNvPr>
          <p:cNvSpPr txBox="1"/>
          <p:nvPr/>
        </p:nvSpPr>
        <p:spPr>
          <a:xfrm>
            <a:off x="347870" y="496957"/>
            <a:ext cx="238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2B675"/>
                </a:solidFill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D8EDF-D955-4704-96F0-9E11F9E25AF2}"/>
              </a:ext>
            </a:extLst>
          </p:cNvPr>
          <p:cNvSpPr txBox="1"/>
          <p:nvPr/>
        </p:nvSpPr>
        <p:spPr>
          <a:xfrm>
            <a:off x="1725283" y="2136914"/>
            <a:ext cx="244915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Convolutional Layers</a:t>
            </a:r>
          </a:p>
          <a:p>
            <a:r>
              <a:rPr lang="en-US" sz="1500" dirty="0"/>
              <a:t>1st layer:64 kernel of size (5,5).</a:t>
            </a:r>
          </a:p>
          <a:p>
            <a:r>
              <a:rPr lang="en-US" sz="1500" dirty="0"/>
              <a:t>2nd layer:128 kernel (3,3).</a:t>
            </a:r>
          </a:p>
          <a:p>
            <a:r>
              <a:rPr lang="en-US" sz="1500" dirty="0"/>
              <a:t>3rd and 4th layer:215 kernel(3,3)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533E7-88D3-F080-326A-2FBBC6F67B48}"/>
              </a:ext>
            </a:extLst>
          </p:cNvPr>
          <p:cNvSpPr txBox="1"/>
          <p:nvPr/>
        </p:nvSpPr>
        <p:spPr>
          <a:xfrm>
            <a:off x="4948030" y="2136914"/>
            <a:ext cx="229593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Pooling Layer and Dropout Rate</a:t>
            </a:r>
          </a:p>
          <a:p>
            <a:r>
              <a:rPr lang="en-US" sz="1500" dirty="0"/>
              <a:t>Method: </a:t>
            </a:r>
            <a:r>
              <a:rPr lang="en-US" sz="1500" dirty="0" err="1"/>
              <a:t>Maxpoolingsize</a:t>
            </a:r>
            <a:r>
              <a:rPr lang="en-US" sz="1500" dirty="0"/>
              <a:t>(2,2)</a:t>
            </a:r>
          </a:p>
          <a:p>
            <a:r>
              <a:rPr lang="en-US" sz="1500" dirty="0"/>
              <a:t>Rate: 0.3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6D5CE-4627-B840-3E72-9A0CE6E9605D}"/>
              </a:ext>
            </a:extLst>
          </p:cNvPr>
          <p:cNvSpPr txBox="1"/>
          <p:nvPr/>
        </p:nvSpPr>
        <p:spPr>
          <a:xfrm>
            <a:off x="8017566" y="2136914"/>
            <a:ext cx="23853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Flatten</a:t>
            </a:r>
          </a:p>
          <a:p>
            <a:pPr algn="ctr"/>
            <a:endParaRPr lang="en-US" b="1" dirty="0"/>
          </a:p>
          <a:p>
            <a:pPr algn="ctr"/>
            <a:r>
              <a:rPr lang="en-US" sz="1500" dirty="0"/>
              <a:t>Flatten the multidimensional tensors into 1d tensors.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D1832-0BC4-46D3-D5C7-3DE5CD4B13CE}"/>
              </a:ext>
            </a:extLst>
          </p:cNvPr>
          <p:cNvSpPr txBox="1"/>
          <p:nvPr/>
        </p:nvSpPr>
        <p:spPr>
          <a:xfrm>
            <a:off x="1833769" y="4323521"/>
            <a:ext cx="22959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Fully Connected Layer</a:t>
            </a:r>
          </a:p>
          <a:p>
            <a:r>
              <a:rPr lang="en-US" sz="1500" dirty="0"/>
              <a:t>Activation function: </a:t>
            </a:r>
          </a:p>
          <a:p>
            <a:r>
              <a:rPr lang="en-US" sz="1500" dirty="0" err="1"/>
              <a:t>ReLU</a:t>
            </a:r>
            <a:r>
              <a:rPr lang="en-US" sz="1500" dirty="0"/>
              <a:t>: </a:t>
            </a:r>
          </a:p>
          <a:p>
            <a:r>
              <a:rPr lang="en-US" sz="1500" dirty="0"/>
              <a:t>1st layer: 256 unit</a:t>
            </a:r>
          </a:p>
          <a:p>
            <a:r>
              <a:rPr lang="en-US" sz="1500" dirty="0"/>
              <a:t>2nd layer: 512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BE530-2390-440D-68EA-7927039916F5}"/>
              </a:ext>
            </a:extLst>
          </p:cNvPr>
          <p:cNvSpPr txBox="1"/>
          <p:nvPr/>
        </p:nvSpPr>
        <p:spPr>
          <a:xfrm>
            <a:off x="8093764" y="4323521"/>
            <a:ext cx="23091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Compiler</a:t>
            </a:r>
          </a:p>
          <a:p>
            <a:r>
              <a:rPr lang="en-US" sz="1500" dirty="0"/>
              <a:t>Optimizer: Adam</a:t>
            </a:r>
          </a:p>
          <a:p>
            <a:r>
              <a:rPr lang="en-US" sz="1500" dirty="0"/>
              <a:t>Loss: Categorical Cross Entropy</a:t>
            </a:r>
          </a:p>
          <a:p>
            <a:r>
              <a:rPr lang="en-US" sz="1500" dirty="0"/>
              <a:t>Metrics: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CAE31-3BA5-7E45-6341-7C1F5EEA7C26}"/>
              </a:ext>
            </a:extLst>
          </p:cNvPr>
          <p:cNvSpPr txBox="1"/>
          <p:nvPr/>
        </p:nvSpPr>
        <p:spPr>
          <a:xfrm>
            <a:off x="4948030" y="4415854"/>
            <a:ext cx="22959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</a:p>
          <a:p>
            <a:r>
              <a:rPr lang="en-US" sz="1500" dirty="0"/>
              <a:t>Activation function: SoftMax</a:t>
            </a:r>
          </a:p>
          <a:p>
            <a:r>
              <a:rPr lang="en-US" sz="1500" dirty="0"/>
              <a:t>Units: 7</a:t>
            </a:r>
          </a:p>
        </p:txBody>
      </p:sp>
    </p:spTree>
    <p:extLst>
      <p:ext uri="{BB962C8B-B14F-4D97-AF65-F5344CB8AC3E}">
        <p14:creationId xmlns:p14="http://schemas.microsoft.com/office/powerpoint/2010/main" val="76725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1E143-989D-ACD0-CA67-86F0D8B2CF90}"/>
              </a:ext>
            </a:extLst>
          </p:cNvPr>
          <p:cNvSpPr txBox="1"/>
          <p:nvPr/>
        </p:nvSpPr>
        <p:spPr>
          <a:xfrm>
            <a:off x="188843" y="526774"/>
            <a:ext cx="321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C9320-BD7D-8755-6173-AAF8ECA268CF}"/>
              </a:ext>
            </a:extLst>
          </p:cNvPr>
          <p:cNvSpPr txBox="1"/>
          <p:nvPr/>
        </p:nvSpPr>
        <p:spPr>
          <a:xfrm>
            <a:off x="531743" y="3955773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Epochs</a:t>
            </a:r>
            <a:r>
              <a:rPr lang="en-US" dirty="0"/>
              <a:t>: 50</a:t>
            </a:r>
          </a:p>
          <a:p>
            <a:r>
              <a:rPr lang="en-US" b="1" dirty="0"/>
              <a:t>Train Set:</a:t>
            </a:r>
            <a:r>
              <a:rPr lang="en-US" dirty="0"/>
              <a:t> 23,056 </a:t>
            </a:r>
          </a:p>
          <a:p>
            <a:r>
              <a:rPr lang="en-US" b="1" dirty="0"/>
              <a:t>Validate Set:</a:t>
            </a:r>
            <a:r>
              <a:rPr lang="en-US" dirty="0"/>
              <a:t> 5,765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31EA4-5C9B-FC43-4FE2-07E887CCF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0"/>
          <a:stretch/>
        </p:blipFill>
        <p:spPr>
          <a:xfrm>
            <a:off x="377687" y="1793510"/>
            <a:ext cx="4900100" cy="1497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89FF8-22BE-4C74-0014-8EF826B19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" y="5934670"/>
            <a:ext cx="10511757" cy="8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0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F87E0-528F-8CB6-EC81-0169DB52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5" y="2852529"/>
            <a:ext cx="4553552" cy="3329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1C62D-752B-1891-3FD6-A3E2E3D2C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18" y="2852529"/>
            <a:ext cx="4436824" cy="332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8BA2C-A876-906E-DB77-F63DEABBE0F9}"/>
              </a:ext>
            </a:extLst>
          </p:cNvPr>
          <p:cNvSpPr txBox="1"/>
          <p:nvPr/>
        </p:nvSpPr>
        <p:spPr>
          <a:xfrm>
            <a:off x="477078" y="248478"/>
            <a:ext cx="263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550C2-32AB-4CE3-0F04-5A01D97758FA}"/>
              </a:ext>
            </a:extLst>
          </p:cNvPr>
          <p:cNvSpPr txBox="1"/>
          <p:nvPr/>
        </p:nvSpPr>
        <p:spPr>
          <a:xfrm>
            <a:off x="288235" y="1693410"/>
            <a:ext cx="436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Accuracy(after 50 Epochs)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set: 56.28%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Set: 61.67%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5D4DD-7A44-FB15-C00C-068AEBC3AB13}"/>
              </a:ext>
            </a:extLst>
          </p:cNvPr>
          <p:cNvSpPr txBox="1"/>
          <p:nvPr/>
        </p:nvSpPr>
        <p:spPr>
          <a:xfrm>
            <a:off x="5840317" y="1693410"/>
            <a:ext cx="4323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Loss(after 50 epochs)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set: 1.15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Set: 1.01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F1B26-F7F3-EE4F-1968-9AD50275D5A7}"/>
              </a:ext>
            </a:extLst>
          </p:cNvPr>
          <p:cNvSpPr txBox="1"/>
          <p:nvPr/>
        </p:nvSpPr>
        <p:spPr>
          <a:xfrm>
            <a:off x="1216137" y="6325454"/>
            <a:ext cx="924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loss graph have downward slopes, we conclude the model is not overfitted.</a:t>
            </a:r>
          </a:p>
        </p:txBody>
      </p:sp>
    </p:spTree>
    <p:extLst>
      <p:ext uri="{BB962C8B-B14F-4D97-AF65-F5344CB8AC3E}">
        <p14:creationId xmlns:p14="http://schemas.microsoft.com/office/powerpoint/2010/main" val="354086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CC59A-64B4-97EB-C281-D881F2D76F6C}"/>
              </a:ext>
            </a:extLst>
          </p:cNvPr>
          <p:cNvSpPr txBox="1"/>
          <p:nvPr/>
        </p:nvSpPr>
        <p:spPr>
          <a:xfrm>
            <a:off x="5521600" y="437322"/>
            <a:ext cx="1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21A17-7D71-574B-FAF0-DBA5303F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20" y="1573334"/>
            <a:ext cx="3429000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7305C-5D15-4E99-6FDA-0D8D501A0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95" y="4421938"/>
            <a:ext cx="35242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599DA3-6B79-4E42-CA1A-EC2DD451551C}"/>
              </a:ext>
            </a:extLst>
          </p:cNvPr>
          <p:cNvSpPr txBox="1"/>
          <p:nvPr/>
        </p:nvSpPr>
        <p:spPr>
          <a:xfrm>
            <a:off x="9531626" y="2653172"/>
            <a:ext cx="2554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model was tested on unseen data.</a:t>
            </a:r>
          </a:p>
          <a:p>
            <a:endParaRPr lang="en-US" dirty="0"/>
          </a:p>
          <a:p>
            <a:r>
              <a:rPr lang="en-US" dirty="0"/>
              <a:t>Its </a:t>
            </a:r>
            <a:r>
              <a:rPr lang="en-US" b="1" dirty="0"/>
              <a:t>Loss </a:t>
            </a:r>
            <a:r>
              <a:rPr lang="en-US" dirty="0"/>
              <a:t>was </a:t>
            </a:r>
            <a:r>
              <a:rPr lang="en-US" b="1" dirty="0"/>
              <a:t>1.01</a:t>
            </a:r>
            <a:r>
              <a:rPr lang="en-US" dirty="0"/>
              <a:t>, and</a:t>
            </a:r>
          </a:p>
          <a:p>
            <a:r>
              <a:rPr lang="en-US" dirty="0"/>
              <a:t>It correctly predicted classes with an </a:t>
            </a:r>
            <a:r>
              <a:rPr lang="en-US" b="1" dirty="0"/>
              <a:t>Accuracy Score </a:t>
            </a:r>
            <a:r>
              <a:rPr lang="en-US" dirty="0"/>
              <a:t>of </a:t>
            </a:r>
            <a:r>
              <a:rPr lang="en-US" b="1" dirty="0"/>
              <a:t>62.5%.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33775-32DE-570C-5777-2329F609DBAD}"/>
              </a:ext>
            </a:extLst>
          </p:cNvPr>
          <p:cNvSpPr txBox="1"/>
          <p:nvPr/>
        </p:nvSpPr>
        <p:spPr>
          <a:xfrm>
            <a:off x="5625548" y="1142422"/>
            <a:ext cx="28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2CEA2-7B8B-3CEB-A00C-970BCAE03CAA}"/>
              </a:ext>
            </a:extLst>
          </p:cNvPr>
          <p:cNvSpPr txBox="1"/>
          <p:nvPr/>
        </p:nvSpPr>
        <p:spPr>
          <a:xfrm>
            <a:off x="5621820" y="3973849"/>
            <a:ext cx="308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50638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026BE-F118-9A15-962C-D835273DABFB}"/>
              </a:ext>
            </a:extLst>
          </p:cNvPr>
          <p:cNvSpPr txBox="1"/>
          <p:nvPr/>
        </p:nvSpPr>
        <p:spPr>
          <a:xfrm>
            <a:off x="188844" y="1172818"/>
            <a:ext cx="461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 for Face Detection: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98E51-9C37-1349-A614-341F445DCA88}"/>
              </a:ext>
            </a:extLst>
          </p:cNvPr>
          <p:cNvSpPr txBox="1"/>
          <p:nvPr/>
        </p:nvSpPr>
        <p:spPr>
          <a:xfrm>
            <a:off x="99391" y="347869"/>
            <a:ext cx="608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Face Detection and Model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FA12D-E5CE-D653-4F14-D7C610810C37}"/>
              </a:ext>
            </a:extLst>
          </p:cNvPr>
          <p:cNvSpPr txBox="1"/>
          <p:nvPr/>
        </p:nvSpPr>
        <p:spPr>
          <a:xfrm>
            <a:off x="266549" y="1674216"/>
            <a:ext cx="4104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Loading Image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Converting the image into grayscale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1A13-9928-4C98-1E15-E06720FF8123}"/>
              </a:ext>
            </a:extLst>
          </p:cNvPr>
          <p:cNvSpPr txBox="1"/>
          <p:nvPr/>
        </p:nvSpPr>
        <p:spPr>
          <a:xfrm>
            <a:off x="8304143" y="1401118"/>
            <a:ext cx="4707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3.    Applying </a:t>
            </a:r>
            <a:r>
              <a:rPr lang="en-US" dirty="0" err="1"/>
              <a:t>Haar</a:t>
            </a:r>
            <a:r>
              <a:rPr lang="en-US" dirty="0"/>
              <a:t> Cascade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4.    Saving the coordinates in a variable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35978-76AE-359F-C492-D4E4E19CE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39" y="4126544"/>
            <a:ext cx="1917440" cy="2393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00A6E-2755-CDE1-7E58-3F71E859E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76" y="4126544"/>
            <a:ext cx="2098687" cy="2229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63AB4B-5CD5-9D7F-F4A1-53789066D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9" y="2874545"/>
            <a:ext cx="2640556" cy="1038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FEA619-BFA0-A803-385F-6311EF362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343" y="2874545"/>
            <a:ext cx="3285754" cy="8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73E83-6BD9-EC9A-C76F-3258442D9CD2}"/>
              </a:ext>
            </a:extLst>
          </p:cNvPr>
          <p:cNvSpPr txBox="1"/>
          <p:nvPr/>
        </p:nvSpPr>
        <p:spPr>
          <a:xfrm>
            <a:off x="259773" y="160129"/>
            <a:ext cx="5985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Face Detection and Model Deployment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FC64E6-32D7-7A7C-A2C4-66340713BC45}"/>
              </a:ext>
            </a:extLst>
          </p:cNvPr>
          <p:cNvSpPr/>
          <p:nvPr/>
        </p:nvSpPr>
        <p:spPr>
          <a:xfrm>
            <a:off x="103909" y="4170216"/>
            <a:ext cx="2473036" cy="1288473"/>
          </a:xfrm>
          <a:prstGeom prst="round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Friendly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901995-80F8-08BA-C46B-7A677EBF04D8}"/>
              </a:ext>
            </a:extLst>
          </p:cNvPr>
          <p:cNvSpPr/>
          <p:nvPr/>
        </p:nvSpPr>
        <p:spPr>
          <a:xfrm>
            <a:off x="3281796" y="4170216"/>
            <a:ext cx="2473036" cy="1319645"/>
          </a:xfrm>
          <a:prstGeom prst="round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 ways to use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7C33D-D546-F069-BFA9-0E879BBF21B2}"/>
              </a:ext>
            </a:extLst>
          </p:cNvPr>
          <p:cNvSpPr/>
          <p:nvPr/>
        </p:nvSpPr>
        <p:spPr>
          <a:xfrm>
            <a:off x="6378287" y="4170216"/>
            <a:ext cx="2473036" cy="1288473"/>
          </a:xfrm>
          <a:prstGeom prst="round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Saves Data for Future 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737F3B-7E82-3768-387C-F7333F55E5F4}"/>
              </a:ext>
            </a:extLst>
          </p:cNvPr>
          <p:cNvSpPr/>
          <p:nvPr/>
        </p:nvSpPr>
        <p:spPr>
          <a:xfrm>
            <a:off x="9459191" y="4170702"/>
            <a:ext cx="2473036" cy="1301358"/>
          </a:xfrm>
          <a:prstGeom prst="round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Detail view of emotions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962B-B370-2AC3-18BE-909CF7DAC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3" y="852413"/>
            <a:ext cx="5100892" cy="2383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7F466-94D4-9665-EC84-5E51DB027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85" y="852413"/>
            <a:ext cx="2082430" cy="2082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BBA705-8341-B487-5F78-C0E7D6AFF503}"/>
              </a:ext>
            </a:extLst>
          </p:cNvPr>
          <p:cNvSpPr txBox="1"/>
          <p:nvPr/>
        </p:nvSpPr>
        <p:spPr>
          <a:xfrm>
            <a:off x="259773" y="3262702"/>
            <a:ext cx="3007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5"/>
              </a:rPr>
              <a:t>https://facial-emotion-recognition.streamlit.app/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0124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20350-9411-13E4-D4B7-B43CD6B04DB5}"/>
              </a:ext>
            </a:extLst>
          </p:cNvPr>
          <p:cNvSpPr txBox="1"/>
          <p:nvPr/>
        </p:nvSpPr>
        <p:spPr>
          <a:xfrm>
            <a:off x="417443" y="273830"/>
            <a:ext cx="2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5AE40-E52B-E9FE-220F-874A48AACB51}"/>
              </a:ext>
            </a:extLst>
          </p:cNvPr>
          <p:cNvSpPr txBox="1"/>
          <p:nvPr/>
        </p:nvSpPr>
        <p:spPr>
          <a:xfrm>
            <a:off x="4785691" y="3220278"/>
            <a:ext cx="2892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work well if more than one face is available in a single image.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EC556-8F10-1D49-5178-D257B203E7BD}"/>
              </a:ext>
            </a:extLst>
          </p:cNvPr>
          <p:cNvSpPr txBox="1"/>
          <p:nvPr/>
        </p:nvSpPr>
        <p:spPr>
          <a:xfrm>
            <a:off x="8125239" y="3220278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collected data to train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Pre-trained model for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Automating training 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B8312-921C-A071-CFBD-E892F5C22867}"/>
              </a:ext>
            </a:extLst>
          </p:cNvPr>
          <p:cNvSpPr txBox="1"/>
          <p:nvPr/>
        </p:nvSpPr>
        <p:spPr>
          <a:xfrm>
            <a:off x="1421297" y="3220278"/>
            <a:ext cx="2613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E-KYC.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Biometric attendance.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field of psychology.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1AB75-E92C-B78C-7876-59E9673FD10E}"/>
              </a:ext>
            </a:extLst>
          </p:cNvPr>
          <p:cNvSpPr txBox="1"/>
          <p:nvPr/>
        </p:nvSpPr>
        <p:spPr>
          <a:xfrm>
            <a:off x="911086" y="802405"/>
            <a:ext cx="1044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study outlines the FER pipeline: face detection, preprocessing, feature extraction, and CNN-based classification, demonstrating effective emotion capture and classification. The model's integration into a web platform allows real-time emotion recognition from images and live webcam feeds, enhancing interactive and personalized user experiences based on emotional states.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3C0AC-E2E4-1DED-DE7A-17378449E393}"/>
              </a:ext>
            </a:extLst>
          </p:cNvPr>
          <p:cNvSpPr txBox="1"/>
          <p:nvPr/>
        </p:nvSpPr>
        <p:spPr>
          <a:xfrm>
            <a:off x="1421297" y="2693504"/>
            <a:ext cx="275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2B675"/>
                </a:solidFill>
              </a:rPr>
              <a:t>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B42A5-E29E-A7B5-419A-3D5A8880B3E5}"/>
              </a:ext>
            </a:extLst>
          </p:cNvPr>
          <p:cNvSpPr txBox="1"/>
          <p:nvPr/>
        </p:nvSpPr>
        <p:spPr>
          <a:xfrm>
            <a:off x="4785691" y="2693504"/>
            <a:ext cx="2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35A37"/>
                </a:solidFill>
              </a:rPr>
              <a:t>Drawbacks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4FE8-2746-52B3-DED0-C7AFA16A6C44}"/>
              </a:ext>
            </a:extLst>
          </p:cNvPr>
          <p:cNvSpPr txBox="1"/>
          <p:nvPr/>
        </p:nvSpPr>
        <p:spPr>
          <a:xfrm>
            <a:off x="8125239" y="2693504"/>
            <a:ext cx="2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4C927"/>
                </a:solidFill>
              </a:rPr>
              <a:t>Future Aspects</a:t>
            </a:r>
          </a:p>
        </p:txBody>
      </p:sp>
    </p:spTree>
    <p:extLst>
      <p:ext uri="{BB962C8B-B14F-4D97-AF65-F5344CB8AC3E}">
        <p14:creationId xmlns:p14="http://schemas.microsoft.com/office/powerpoint/2010/main" val="398188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87354-D274-94FA-B83F-7BEE93A5120C}"/>
              </a:ext>
            </a:extLst>
          </p:cNvPr>
          <p:cNvSpPr txBox="1"/>
          <p:nvPr/>
        </p:nvSpPr>
        <p:spPr>
          <a:xfrm>
            <a:off x="496956" y="44541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E9E27-AC27-BE28-A536-13EDC8432222}"/>
              </a:ext>
            </a:extLst>
          </p:cNvPr>
          <p:cNvSpPr txBox="1"/>
          <p:nvPr/>
        </p:nvSpPr>
        <p:spPr>
          <a:xfrm>
            <a:off x="2057400" y="3512691"/>
            <a:ext cx="140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2B675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0CB24-415D-184A-55EC-8204E4990424}"/>
              </a:ext>
            </a:extLst>
          </p:cNvPr>
          <p:cNvSpPr txBox="1"/>
          <p:nvPr/>
        </p:nvSpPr>
        <p:spPr>
          <a:xfrm>
            <a:off x="8786191" y="4780722"/>
            <a:ext cx="133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97F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02A01-E8DD-6180-93A3-CB0D70CB3ECC}"/>
              </a:ext>
            </a:extLst>
          </p:cNvPr>
          <p:cNvSpPr txBox="1"/>
          <p:nvPr/>
        </p:nvSpPr>
        <p:spPr>
          <a:xfrm>
            <a:off x="6185451" y="3499152"/>
            <a:ext cx="225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2B675"/>
                </a:solidFill>
              </a:rPr>
              <a:t>Face Detection and Model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56709-F8B9-81FE-AEA2-B32356DCD726}"/>
              </a:ext>
            </a:extLst>
          </p:cNvPr>
          <p:cNvSpPr txBox="1"/>
          <p:nvPr/>
        </p:nvSpPr>
        <p:spPr>
          <a:xfrm>
            <a:off x="6301407" y="968635"/>
            <a:ext cx="19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2B675"/>
                </a:solidFill>
              </a:rPr>
              <a:t>Data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3A2F7-BE56-8791-7A7D-15389EDAE07C}"/>
              </a:ext>
            </a:extLst>
          </p:cNvPr>
          <p:cNvSpPr txBox="1"/>
          <p:nvPr/>
        </p:nvSpPr>
        <p:spPr>
          <a:xfrm>
            <a:off x="8229598" y="2231121"/>
            <a:ext cx="225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97F"/>
                </a:solidFill>
              </a:rPr>
              <a:t>Neural Network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C2410-A68C-F3D0-660F-587D58FFAAE2}"/>
              </a:ext>
            </a:extLst>
          </p:cNvPr>
          <p:cNvSpPr txBox="1"/>
          <p:nvPr/>
        </p:nvSpPr>
        <p:spPr>
          <a:xfrm>
            <a:off x="4174435" y="2231121"/>
            <a:ext cx="179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97F"/>
                </a:solidFill>
              </a:rPr>
              <a:t>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739F4-63D9-D9D2-4018-030FC8566A6E}"/>
              </a:ext>
            </a:extLst>
          </p:cNvPr>
          <p:cNvSpPr txBox="1"/>
          <p:nvPr/>
        </p:nvSpPr>
        <p:spPr>
          <a:xfrm>
            <a:off x="1749287" y="3949725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Understanding the problem statement and objectives of the project.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338D5-14C1-3E2C-E2B6-9653DA5D8AE5}"/>
              </a:ext>
            </a:extLst>
          </p:cNvPr>
          <p:cNvSpPr txBox="1"/>
          <p:nvPr/>
        </p:nvSpPr>
        <p:spPr>
          <a:xfrm>
            <a:off x="4045224" y="2828835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the gist of deep Learning, activation functions, CNN and so 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12A2C-9EFE-BF63-3896-42D3CBB19855}"/>
              </a:ext>
            </a:extLst>
          </p:cNvPr>
          <p:cNvSpPr txBox="1"/>
          <p:nvPr/>
        </p:nvSpPr>
        <p:spPr>
          <a:xfrm>
            <a:off x="5966792" y="1609421"/>
            <a:ext cx="2673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First-hand understanding of the data and various labels.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01506-5B7D-BE05-A95A-CAD97B9FFA4F}"/>
              </a:ext>
            </a:extLst>
          </p:cNvPr>
          <p:cNvSpPr txBox="1"/>
          <p:nvPr/>
        </p:nvSpPr>
        <p:spPr>
          <a:xfrm>
            <a:off x="6185451" y="4145483"/>
            <a:ext cx="2083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Extracting face from the image using </a:t>
            </a:r>
            <a:r>
              <a:rPr lang="en-US" dirty="0" err="1"/>
              <a:t>Haar</a:t>
            </a:r>
            <a:r>
              <a:rPr lang="en-US" dirty="0"/>
              <a:t> Cascade. Deploying model </a:t>
            </a:r>
          </a:p>
          <a:p>
            <a:pPr algn="ctr"/>
            <a:r>
              <a:rPr lang="en-US" dirty="0"/>
              <a:t>   on the web.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5EF87-F5ED-2142-73EC-9C327458602C}"/>
              </a:ext>
            </a:extLst>
          </p:cNvPr>
          <p:cNvSpPr txBox="1"/>
          <p:nvPr/>
        </p:nvSpPr>
        <p:spPr>
          <a:xfrm>
            <a:off x="8441631" y="2905757"/>
            <a:ext cx="1885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Building, Training, Evaluating, and Testing model.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4B601-6C48-D614-B147-3667450C9FB0}"/>
              </a:ext>
            </a:extLst>
          </p:cNvPr>
          <p:cNvSpPr txBox="1"/>
          <p:nvPr/>
        </p:nvSpPr>
        <p:spPr>
          <a:xfrm>
            <a:off x="8328994" y="5248579"/>
            <a:ext cx="225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Applications,</a:t>
            </a:r>
          </a:p>
          <a:p>
            <a:pPr algn="ctr"/>
            <a:r>
              <a:rPr lang="en-US" dirty="0"/>
              <a:t>Drawbacks, and Future aspects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09518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4839B-3E96-C031-72E4-3FAC0FA07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83" y="625213"/>
            <a:ext cx="4731026" cy="41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89EBF-E5DD-7B7C-CBA0-1C7DD6E26EBC}"/>
              </a:ext>
            </a:extLst>
          </p:cNvPr>
          <p:cNvSpPr txBox="1"/>
          <p:nvPr/>
        </p:nvSpPr>
        <p:spPr>
          <a:xfrm>
            <a:off x="4830417" y="795131"/>
            <a:ext cx="208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66E15-63ED-EDBA-1BA9-3CAA02F8781A}"/>
              </a:ext>
            </a:extLst>
          </p:cNvPr>
          <p:cNvSpPr txBox="1"/>
          <p:nvPr/>
        </p:nvSpPr>
        <p:spPr>
          <a:xfrm>
            <a:off x="4830416" y="2334819"/>
            <a:ext cx="4830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</a:t>
            </a:r>
          </a:p>
          <a:p>
            <a:r>
              <a:rPr lang="en-US" dirty="0"/>
              <a:t>To develop a deep learning model to classify facial expressions into seven categories: anger, sad, disgust, neutral, fear, happy, and surprise.</a:t>
            </a:r>
          </a:p>
          <a:p>
            <a:endParaRPr lang="en-US" dirty="0"/>
          </a:p>
          <a:p>
            <a:r>
              <a:rPr lang="en-US" b="1" dirty="0"/>
              <a:t>Objectives:</a:t>
            </a:r>
          </a:p>
          <a:p>
            <a:pPr marL="342900" indent="-342900">
              <a:buAutoNum type="arabicPeriod"/>
            </a:pPr>
            <a:r>
              <a:rPr lang="en-US" dirty="0"/>
              <a:t>Leveraging a deep neural network architecture.</a:t>
            </a:r>
          </a:p>
          <a:p>
            <a:pPr marL="342900" indent="-342900">
              <a:buAutoNum type="arabicPeriod"/>
            </a:pPr>
            <a:r>
              <a:rPr lang="en-US" dirty="0"/>
              <a:t> Employing face detection for new data.</a:t>
            </a:r>
          </a:p>
          <a:p>
            <a:pPr marL="342900" indent="-342900">
              <a:buAutoNum type="arabicPeriod"/>
            </a:pPr>
            <a:r>
              <a:rPr lang="en-US" dirty="0"/>
              <a:t>Aims to create a robust system capable of accurately identifying facial expressions from images. </a:t>
            </a:r>
          </a:p>
          <a:p>
            <a:pPr marL="342900" indent="-342900">
              <a:buAutoNum type="arabicPeriod"/>
            </a:pPr>
            <a:r>
              <a:rPr lang="en-US" dirty="0"/>
              <a:t>Deploying model to allow for practical, real-time applications.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F4B1E-1F49-D0B0-64F7-C5BE19181B2D}"/>
              </a:ext>
            </a:extLst>
          </p:cNvPr>
          <p:cNvSpPr txBox="1"/>
          <p:nvPr/>
        </p:nvSpPr>
        <p:spPr>
          <a:xfrm>
            <a:off x="4830416" y="1213449"/>
            <a:ext cx="736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Facial expression recognition is a crucial aspect of computer vision and artificial intelligence, with applications ranging from human-computer interaction to psychological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CA3DF-49FF-B6F9-BD3C-261B48B5AAD2}"/>
              </a:ext>
            </a:extLst>
          </p:cNvPr>
          <p:cNvSpPr txBox="1"/>
          <p:nvPr/>
        </p:nvSpPr>
        <p:spPr>
          <a:xfrm>
            <a:off x="248478" y="1113183"/>
            <a:ext cx="25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2B675"/>
                </a:solidFill>
                <a:latin typeface="Arial Rounded MT Bold" panose="020F0704030504030204" pitchFamily="34" charset="0"/>
              </a:rPr>
              <a:t>Background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53C3DA3A-885D-30B2-4C40-6448002D3F87}"/>
              </a:ext>
            </a:extLst>
          </p:cNvPr>
          <p:cNvSpPr/>
          <p:nvPr/>
        </p:nvSpPr>
        <p:spPr>
          <a:xfrm>
            <a:off x="248478" y="4149587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Deep Learning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3A9920CD-DFA8-90F9-FE00-CE8F26A22A34}"/>
              </a:ext>
            </a:extLst>
          </p:cNvPr>
          <p:cNvSpPr/>
          <p:nvPr/>
        </p:nvSpPr>
        <p:spPr>
          <a:xfrm>
            <a:off x="10207487" y="4124738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Convolution Neural Network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BBC90F07-B2DF-AF50-43FB-E372F1A0A1A0}"/>
              </a:ext>
            </a:extLst>
          </p:cNvPr>
          <p:cNvSpPr/>
          <p:nvPr/>
        </p:nvSpPr>
        <p:spPr>
          <a:xfrm>
            <a:off x="7782339" y="4119767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Haar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Cascading</a:t>
            </a: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D832F267-1224-2898-770E-D78AB8058B34}"/>
              </a:ext>
            </a:extLst>
          </p:cNvPr>
          <p:cNvSpPr/>
          <p:nvPr/>
        </p:nvSpPr>
        <p:spPr>
          <a:xfrm>
            <a:off x="5357191" y="4149586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Optimizers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380E890C-F09B-09F1-0B92-D65ACC360F5B}"/>
              </a:ext>
            </a:extLst>
          </p:cNvPr>
          <p:cNvSpPr/>
          <p:nvPr/>
        </p:nvSpPr>
        <p:spPr>
          <a:xfrm>
            <a:off x="2731606" y="4149586"/>
            <a:ext cx="1868557" cy="964095"/>
          </a:xfrm>
          <a:prstGeom prst="snip2SameRect">
            <a:avLst/>
          </a:prstGeom>
          <a:noFill/>
          <a:ln w="28575">
            <a:solidFill>
              <a:srgbClr val="FA54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63606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4382D-368E-A132-FBC4-7438506D7C13}"/>
              </a:ext>
            </a:extLst>
          </p:cNvPr>
          <p:cNvSpPr txBox="1"/>
          <p:nvPr/>
        </p:nvSpPr>
        <p:spPr>
          <a:xfrm>
            <a:off x="765312" y="327991"/>
            <a:ext cx="28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CB66F-E9A8-0F6D-88A3-C4E7B08D979C}"/>
              </a:ext>
            </a:extLst>
          </p:cNvPr>
          <p:cNvSpPr txBox="1"/>
          <p:nvPr/>
        </p:nvSpPr>
        <p:spPr>
          <a:xfrm>
            <a:off x="4164495" y="789656"/>
            <a:ext cx="782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is a subset of machine learning that uses multi-layered artificial neural networks to model complex patterns and representations in large datasets. The networks learn hierarchical features through multiple layers, each capturing increasingly abstract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6158C-3FC5-4F07-3B35-AA6CACE96F59}"/>
              </a:ext>
            </a:extLst>
          </p:cNvPr>
          <p:cNvSpPr txBox="1"/>
          <p:nvPr/>
        </p:nvSpPr>
        <p:spPr>
          <a:xfrm>
            <a:off x="4213691" y="5160533"/>
            <a:ext cx="6708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Epoch: </a:t>
            </a:r>
            <a:r>
              <a:rPr lang="en-US" dirty="0"/>
              <a:t>One complete pass through the entire training dataset by the learning algorithm. </a:t>
            </a:r>
          </a:p>
          <a:p>
            <a:r>
              <a:rPr lang="en-US" b="1" dirty="0"/>
              <a:t>Backpropagation</a:t>
            </a:r>
            <a:r>
              <a:rPr lang="en-US" dirty="0"/>
              <a:t>: A training algorithm for neural networks that adjusts weights by propagating the error backward from the output to the input layer.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4D2C8-1877-5BEE-4BCA-244E25388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92" y="2474281"/>
            <a:ext cx="4033016" cy="23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E003-1BA7-89AC-7D8D-51EB6112843A}"/>
              </a:ext>
            </a:extLst>
          </p:cNvPr>
          <p:cNvSpPr txBox="1"/>
          <p:nvPr/>
        </p:nvSpPr>
        <p:spPr>
          <a:xfrm>
            <a:off x="238539" y="238539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Activation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F07D4-8E41-6B57-F4C6-77C5E75CA842}"/>
              </a:ext>
            </a:extLst>
          </p:cNvPr>
          <p:cNvSpPr txBox="1"/>
          <p:nvPr/>
        </p:nvSpPr>
        <p:spPr>
          <a:xfrm>
            <a:off x="238539" y="815009"/>
            <a:ext cx="8219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functions in neural networks introduce non-linearity, allowing the model to learn complex patterns.</a:t>
            </a:r>
          </a:p>
          <a:p>
            <a:endParaRPr lang="en-US" dirty="0"/>
          </a:p>
          <a:p>
            <a:r>
              <a:rPr lang="en-US" b="1" dirty="0" err="1"/>
              <a:t>ReLU</a:t>
            </a:r>
            <a:r>
              <a:rPr lang="en-US" b="1" dirty="0"/>
              <a:t> activation function:</a:t>
            </a:r>
            <a:r>
              <a:rPr lang="en-US" dirty="0"/>
              <a:t> The </a:t>
            </a:r>
            <a:r>
              <a:rPr lang="en-US" dirty="0" err="1"/>
              <a:t>ReLU</a:t>
            </a:r>
            <a:r>
              <a:rPr lang="en-US" dirty="0"/>
              <a:t> (Rectified Linear Unit) activation function outputs the input directly if it is positive; otherwise, it outputs zero: f(x) = max(0,x)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FB091-0F8A-564E-522A-32E17C40762B}"/>
                  </a:ext>
                </a:extLst>
              </p:cNvPr>
              <p:cNvSpPr txBox="1"/>
              <p:nvPr/>
            </p:nvSpPr>
            <p:spPr>
              <a:xfrm>
                <a:off x="2719949" y="5874898"/>
                <a:ext cx="2708941" cy="767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b="1" dirty="0">
                    <a:solidFill>
                      <a:srgbClr val="02B675"/>
                    </a:solidFill>
                  </a:rPr>
                  <a:t>S(</a:t>
                </a:r>
                <a:r>
                  <a:rPr lang="en-IN" sz="2400" b="1" dirty="0">
                    <a:solidFill>
                      <a:srgbClr val="02B675"/>
                    </a:solidFill>
                  </a:rPr>
                  <a:t>X</a:t>
                </a:r>
                <a:r>
                  <a:rPr lang="en-IN" sz="2400" b="1" baseline="-25000" dirty="0">
                    <a:solidFill>
                      <a:srgbClr val="02B675"/>
                    </a:solidFill>
                  </a:rPr>
                  <a:t>i</a:t>
                </a:r>
                <a:r>
                  <a:rPr lang="pt-BR" sz="2400" b="1" dirty="0">
                    <a:solidFill>
                      <a:srgbClr val="02B675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02B67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1" i="1" smtClean="0">
                            <a:solidFill>
                              <a:srgbClr val="02B67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sz="2400" b="1" i="1" smtClean="0">
                                <a:solidFill>
                                  <a:srgbClr val="02B6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400" b="1" i="1" smtClean="0">
                                    <a:solidFill>
                                      <a:srgbClr val="02B6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02B675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IN" b="1">
                                    <a:solidFill>
                                      <a:srgbClr val="02B675"/>
                                    </a:solidFill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IN" b="1" baseline="-25000">
                                    <a:solidFill>
                                      <a:srgbClr val="02B675"/>
                                    </a:solidFill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IN" b="1">
                                    <a:solidFill>
                                      <a:srgbClr val="02B675"/>
                                    </a:solidFill>
                                  </a:rPr>
                                  <m:t> 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pt-BR" sz="2400" b="1" i="1" smtClean="0">
                                    <a:solidFill>
                                      <a:srgbClr val="02B6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 smtClean="0">
                                    <a:solidFill>
                                      <a:srgbClr val="02B675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 smtClean="0">
                                    <a:solidFill>
                                      <a:srgbClr val="02B67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rgbClr val="02B67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 smtClean="0">
                                    <a:solidFill>
                                      <a:srgbClr val="02B675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sz="2400" b="1" i="1" smtClean="0">
                                        <a:solidFill>
                                          <a:srgbClr val="02B6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2B6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400" b="1" i="0" smtClean="0">
                                        <a:solidFill>
                                          <a:srgbClr val="02B6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 baseline="-25000">
                                        <a:solidFill>
                                          <a:srgbClr val="02B675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>
                                        <a:solidFill>
                                          <a:srgbClr val="02B675"/>
                                        </a:solidFill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  <m:sub/>
                    </m:sSub>
                  </m:oMath>
                </a14:m>
                <a:endParaRPr lang="en-US" sz="2400" b="1" dirty="0">
                  <a:solidFill>
                    <a:srgbClr val="02B675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FB091-0F8A-564E-522A-32E17C407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949" y="5874898"/>
                <a:ext cx="2708941" cy="767967"/>
              </a:xfrm>
              <a:prstGeom prst="rect">
                <a:avLst/>
              </a:prstGeom>
              <a:blipFill>
                <a:blip r:embed="rId3"/>
                <a:stretch>
                  <a:fillRect l="-6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ACA810D-0D7C-850A-B244-5E88FF886694}"/>
              </a:ext>
            </a:extLst>
          </p:cNvPr>
          <p:cNvSpPr txBox="1"/>
          <p:nvPr/>
        </p:nvSpPr>
        <p:spPr>
          <a:xfrm>
            <a:off x="238539" y="4946698"/>
            <a:ext cx="763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SoftMax Activation function:</a:t>
            </a:r>
            <a:r>
              <a:rPr lang="en-US" dirty="0"/>
              <a:t> The </a:t>
            </a:r>
            <a:r>
              <a:rPr lang="en-US" dirty="0" err="1"/>
              <a:t>Softmax</a:t>
            </a:r>
            <a:r>
              <a:rPr lang="en-US" dirty="0"/>
              <a:t> activation function converts a vector of raw scores into probabilities, with each value between 0 and 1 and the sum equal to 1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BBEB09-FC68-AF88-8A1A-D534952EA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67" y="2551315"/>
            <a:ext cx="2316934" cy="20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EC0D2-3E59-868E-3DF2-5A9EEFC7D4D6}"/>
              </a:ext>
            </a:extLst>
          </p:cNvPr>
          <p:cNvSpPr txBox="1"/>
          <p:nvPr/>
        </p:nvSpPr>
        <p:spPr>
          <a:xfrm>
            <a:off x="5496339" y="204739"/>
            <a:ext cx="226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9BACD-4A86-62CC-AC10-B608BA08BEA0}"/>
              </a:ext>
            </a:extLst>
          </p:cNvPr>
          <p:cNvSpPr txBox="1"/>
          <p:nvPr/>
        </p:nvSpPr>
        <p:spPr>
          <a:xfrm>
            <a:off x="5428424" y="995093"/>
            <a:ext cx="6496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of adjusting the parameters (weights and biases) of a neural network to minimize the loss function, which measures the difference between the model's predictions and the actual target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2592-F836-694E-B8DC-F68703C043C4}"/>
              </a:ext>
            </a:extLst>
          </p:cNvPr>
          <p:cNvSpPr txBox="1"/>
          <p:nvPr/>
        </p:nvSpPr>
        <p:spPr>
          <a:xfrm>
            <a:off x="5496339" y="2326975"/>
            <a:ext cx="552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Adam Optimizer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2149B8D-C80A-72EA-97B0-ACA29520275A}"/>
                  </a:ext>
                </a:extLst>
              </p:cNvPr>
              <p:cNvSpPr/>
              <p:nvPr/>
            </p:nvSpPr>
            <p:spPr>
              <a:xfrm>
                <a:off x="5496339" y="3119825"/>
                <a:ext cx="3159218" cy="83836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Momentum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1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chemeClr val="tx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b="1">
                        <a:solidFill>
                          <a:schemeClr val="tx1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chemeClr val="tx1"/>
                        </a:solidFill>
                      </a:rPr>
                      <m:t>−1</m:t>
                    </m:r>
                    <m:r>
                      <a:rPr lang="en-US" b="1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tx1"/>
                            </a:solidFill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1" baseline="-2500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𝜵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tx1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1" baseline="-25000">
                            <a:solidFill>
                              <a:schemeClr val="tx1"/>
                            </a:solidFill>
                          </a:rPr>
                          <m:t>t</m:t>
                        </m:r>
                      </m:e>
                      <m:sup/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2149B8D-C80A-72EA-97B0-ACA295202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39" y="3119825"/>
                <a:ext cx="3159218" cy="8383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10E851-5957-43A0-49F7-5D0571842A93}"/>
                  </a:ext>
                </a:extLst>
              </p:cNvPr>
              <p:cNvSpPr/>
              <p:nvPr/>
            </p:nvSpPr>
            <p:spPr>
              <a:xfrm>
                <a:off x="8831882" y="3080416"/>
                <a:ext cx="3223086" cy="86079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Learning Rate Decay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chemeClr val="tx1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chemeClr val="tx1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chemeClr val="tx1"/>
                        </a:solidFill>
                      </a:rPr>
                      <m:t>−1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1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chemeClr val="tx1"/>
                        </a:solidFill>
                      </a:rPr>
                      <m:t>2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𝜵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tx1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1" baseline="-2500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10E851-5957-43A0-49F7-5D0571842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82" y="3080416"/>
                <a:ext cx="3223086" cy="8607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164F16A-2FF7-EC08-B1B4-1FDBCA416820}"/>
                  </a:ext>
                </a:extLst>
              </p:cNvPr>
              <p:cNvSpPr/>
              <p:nvPr/>
            </p:nvSpPr>
            <p:spPr>
              <a:xfrm>
                <a:off x="6803334" y="4232986"/>
                <a:ext cx="3541643" cy="159524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Bias Correction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tx1"/>
                                </a:solidFill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chemeClr val="tx1"/>
                                </a:solidFill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b="1" baseline="-2500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164F16A-2FF7-EC08-B1B4-1FDBCA416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34" y="4232986"/>
                <a:ext cx="3541643" cy="1595247"/>
              </a:xfrm>
              <a:prstGeom prst="roundRect">
                <a:avLst/>
              </a:prstGeom>
              <a:blipFill>
                <a:blip r:embed="rId5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9A288D-B20C-4EFC-D587-43E8DB32A337}"/>
              </a:ext>
            </a:extLst>
          </p:cNvPr>
          <p:cNvSpPr/>
          <p:nvPr/>
        </p:nvSpPr>
        <p:spPr>
          <a:xfrm>
            <a:off x="5485572" y="5929893"/>
            <a:ext cx="1220855" cy="838369"/>
          </a:xfrm>
          <a:prstGeom prst="roundRect">
            <a:avLst/>
          </a:prstGeom>
          <a:noFill/>
          <a:ln w="28575">
            <a:solidFill>
              <a:srgbClr val="02B6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2B6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b="1" baseline="-25000" dirty="0">
                <a:solidFill>
                  <a:srgbClr val="02B6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800" b="1" dirty="0">
                <a:solidFill>
                  <a:srgbClr val="02B6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0.9</a:t>
            </a:r>
          </a:p>
          <a:p>
            <a:pPr algn="ctr"/>
            <a:r>
              <a:rPr lang="en-US" sz="1800" b="1" dirty="0">
                <a:solidFill>
                  <a:srgbClr val="02B6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b="1" baseline="-25000" dirty="0">
                <a:solidFill>
                  <a:srgbClr val="02B6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2B67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2B6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=0.999</a:t>
            </a:r>
            <a:endParaRPr lang="en-US" b="1" dirty="0">
              <a:solidFill>
                <a:srgbClr val="02B67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1C41D81-1430-7A38-BCDB-AD71EB7A106C}"/>
                  </a:ext>
                </a:extLst>
              </p:cNvPr>
              <p:cNvSpPr/>
              <p:nvPr/>
            </p:nvSpPr>
            <p:spPr>
              <a:xfrm>
                <a:off x="8102644" y="2217528"/>
                <a:ext cx="2454965" cy="680557"/>
              </a:xfrm>
              <a:prstGeom prst="roundRect">
                <a:avLst/>
              </a:prstGeom>
              <a:noFill/>
              <a:ln w="28575">
                <a:solidFill>
                  <a:srgbClr val="02B67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b="1" i="1" dirty="0">
                    <a:solidFill>
                      <a:srgbClr val="02B675"/>
                    </a:solidFill>
                  </a:rPr>
                  <a:t>W</a:t>
                </a:r>
                <a:r>
                  <a:rPr lang="en-US" sz="1800" b="1" i="1" baseline="-25000" dirty="0">
                    <a:solidFill>
                      <a:srgbClr val="02B675"/>
                    </a:solidFill>
                  </a:rPr>
                  <a:t>t+1 </a:t>
                </a:r>
                <a:r>
                  <a:rPr lang="en-US" sz="1800" b="1" i="1" dirty="0">
                    <a:solidFill>
                      <a:srgbClr val="02B675"/>
                    </a:solidFill>
                  </a:rPr>
                  <a:t>= </a:t>
                </a:r>
                <a:r>
                  <a:rPr lang="en-US" sz="1800" b="1" i="1" dirty="0" err="1">
                    <a:solidFill>
                      <a:srgbClr val="02B675"/>
                    </a:solidFill>
                  </a:rPr>
                  <a:t>W</a:t>
                </a:r>
                <a:r>
                  <a:rPr lang="en-US" sz="1800" b="1" i="1" baseline="-25000" dirty="0" err="1">
                    <a:solidFill>
                      <a:srgbClr val="02B675"/>
                    </a:solidFill>
                  </a:rPr>
                  <a:t>t</a:t>
                </a:r>
                <a:r>
                  <a:rPr lang="en-US" sz="1800" b="1" i="1" baseline="-25000" dirty="0">
                    <a:solidFill>
                      <a:srgbClr val="02B675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02B675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dirty="0" smtClean="0">
                            <a:solidFill>
                              <a:srgbClr val="02B67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800" b="1" i="1" dirty="0">
                            <a:solidFill>
                              <a:srgbClr val="02B675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 dirty="0" smtClean="0">
                                <a:solidFill>
                                  <a:srgbClr val="02B6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i="1" dirty="0" smtClean="0">
                                <a:solidFill>
                                  <a:srgbClr val="02B675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1800" b="1" i="1" baseline="-25000">
                                <a:solidFill>
                                  <a:srgbClr val="02B675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1800" b="1" i="1" baseline="-25000">
                                <a:solidFill>
                                  <a:srgbClr val="02B675"/>
                                </a:solidFill>
                              </a:rPr>
                              <m:t>  + </m:t>
                            </m:r>
                            <m:r>
                              <m:rPr>
                                <m:nor/>
                              </m:rPr>
                              <a:rPr lang="en-US" sz="1800" b="1" i="1">
                                <a:solidFill>
                                  <a:srgbClr val="02B675"/>
                                </a:solidFill>
                              </a:rPr>
                              <m:t>ε</m:t>
                            </m:r>
                          </m:e>
                        </m:rad>
                      </m:den>
                    </m:f>
                    <m:r>
                      <a:rPr lang="en-US" sz="1800" b="1" i="1" dirty="0" smtClean="0">
                        <a:solidFill>
                          <a:srgbClr val="02B675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800" b="1" i="1">
                        <a:solidFill>
                          <a:srgbClr val="02B675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800" b="1" i="1" baseline="-25000">
                        <a:solidFill>
                          <a:srgbClr val="02B675"/>
                        </a:solidFill>
                      </a:rPr>
                      <m:t>t</m:t>
                    </m:r>
                  </m:oMath>
                </a14:m>
                <a:endParaRPr lang="en-US" sz="1800" b="1" i="1" dirty="0">
                  <a:solidFill>
                    <a:srgbClr val="02B675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1C41D81-1430-7A38-BCDB-AD71EB7A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44" y="2217528"/>
                <a:ext cx="2454965" cy="680557"/>
              </a:xfrm>
              <a:prstGeom prst="roundRect">
                <a:avLst/>
              </a:prstGeom>
              <a:blipFill>
                <a:blip r:embed="rId6"/>
                <a:stretch>
                  <a:fillRect l="-245"/>
                </a:stretch>
              </a:blipFill>
              <a:ln w="28575">
                <a:solidFill>
                  <a:srgbClr val="02B67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2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3F2B5-E5C5-D3D3-E930-6763C8CAB1DA}"/>
              </a:ext>
            </a:extLst>
          </p:cNvPr>
          <p:cNvSpPr txBox="1"/>
          <p:nvPr/>
        </p:nvSpPr>
        <p:spPr>
          <a:xfrm>
            <a:off x="228600" y="447261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2B675"/>
                </a:solidFill>
              </a:rPr>
              <a:t>Haar</a:t>
            </a:r>
            <a:r>
              <a:rPr lang="en-US" sz="2400" b="1" dirty="0">
                <a:solidFill>
                  <a:srgbClr val="02B675"/>
                </a:solidFill>
              </a:rPr>
              <a:t> Cascading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15049-3B92-C29F-5255-E5D9E58D521F}"/>
              </a:ext>
            </a:extLst>
          </p:cNvPr>
          <p:cNvSpPr txBox="1"/>
          <p:nvPr/>
        </p:nvSpPr>
        <p:spPr>
          <a:xfrm>
            <a:off x="228600" y="953246"/>
            <a:ext cx="6082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Haar</a:t>
            </a:r>
            <a:r>
              <a:rPr lang="en-US" dirty="0"/>
              <a:t> cascade is an </a:t>
            </a:r>
            <a:r>
              <a:rPr lang="en-US" b="1" dirty="0"/>
              <a:t>object detection algorithm </a:t>
            </a:r>
            <a:r>
              <a:rPr lang="en-US" dirty="0"/>
              <a:t>that uses a series of increasingly complex classifiers (stages) applied sequentially to detect objects, such as faces, in images. It is based on </a:t>
            </a:r>
            <a:r>
              <a:rPr lang="en-US" b="1" dirty="0" err="1"/>
              <a:t>Haar</a:t>
            </a:r>
            <a:r>
              <a:rPr lang="en-US" b="1" dirty="0"/>
              <a:t>-like features</a:t>
            </a:r>
            <a:r>
              <a:rPr lang="en-US" dirty="0"/>
              <a:t>, which are simple rectangular features used to encode the presence of specific intensity patterns in an image and is trained using </a:t>
            </a:r>
            <a:r>
              <a:rPr lang="en-US" b="1" dirty="0"/>
              <a:t>AdaBoost</a:t>
            </a:r>
            <a:r>
              <a:rPr lang="en-US" dirty="0"/>
              <a:t> to combine multiple weak classifiers into a strong one for robust detection.</a:t>
            </a:r>
          </a:p>
          <a:p>
            <a:endParaRPr lang="en-US" dirty="0"/>
          </a:p>
          <a:p>
            <a:r>
              <a:rPr lang="en-US" b="1" dirty="0"/>
              <a:t>Necessary condition:</a:t>
            </a:r>
            <a:r>
              <a:rPr lang="en-US" dirty="0"/>
              <a:t> Images should be in grayscale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9AD656-7DA0-F38C-704A-3E8CA1EC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7" y="3972884"/>
            <a:ext cx="3048000" cy="258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0627F-E6CB-7FF5-B607-0B75100F0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4482561"/>
            <a:ext cx="3181350" cy="193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57C9A0-3895-2582-6693-8C21094D95D0}"/>
              </a:ext>
            </a:extLst>
          </p:cNvPr>
          <p:cNvSpPr txBox="1"/>
          <p:nvPr/>
        </p:nvSpPr>
        <p:spPr>
          <a:xfrm>
            <a:off x="228600" y="3538569"/>
            <a:ext cx="288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Haar</a:t>
            </a:r>
            <a:r>
              <a:rPr lang="en-US" sz="2000" b="1" dirty="0"/>
              <a:t>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A555A-65A3-E2ED-A04D-5B6F3D334DAD}"/>
              </a:ext>
            </a:extLst>
          </p:cNvPr>
          <p:cNvSpPr txBox="1"/>
          <p:nvPr/>
        </p:nvSpPr>
        <p:spPr>
          <a:xfrm>
            <a:off x="4572000" y="4082451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Detection Using Features</a:t>
            </a:r>
          </a:p>
        </p:txBody>
      </p:sp>
    </p:spTree>
    <p:extLst>
      <p:ext uri="{BB962C8B-B14F-4D97-AF65-F5344CB8AC3E}">
        <p14:creationId xmlns:p14="http://schemas.microsoft.com/office/powerpoint/2010/main" val="102522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8AB7E-0058-172C-DB16-D199D08AD329}"/>
              </a:ext>
            </a:extLst>
          </p:cNvPr>
          <p:cNvSpPr txBox="1"/>
          <p:nvPr/>
        </p:nvSpPr>
        <p:spPr>
          <a:xfrm>
            <a:off x="5396948" y="258417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B675"/>
                </a:solidFill>
              </a:rPr>
              <a:t>Convolution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42F24-11D5-A469-4F96-8089FC22F8D3}"/>
              </a:ext>
            </a:extLst>
          </p:cNvPr>
          <p:cNvSpPr txBox="1"/>
          <p:nvPr/>
        </p:nvSpPr>
        <p:spPr>
          <a:xfrm>
            <a:off x="5396948" y="93427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Convolutional Neural Network (CNN) is a type of deep learning model specifically designed for processing structured grid data like images. It uses convolutional layers to automatically and adaptively learn spatial hierarchies of features from input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6FD40-8341-72AE-8C9E-100414B6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6" y="3685053"/>
            <a:ext cx="5031850" cy="171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B16CE-7CF1-D759-A9D0-C30DA77633E7}"/>
              </a:ext>
            </a:extLst>
          </p:cNvPr>
          <p:cNvSpPr txBox="1"/>
          <p:nvPr/>
        </p:nvSpPr>
        <p:spPr>
          <a:xfrm>
            <a:off x="6555187" y="3172947"/>
            <a:ext cx="163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4420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1028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Jain</dc:creator>
  <cp:lastModifiedBy>Utkarsh Sen</cp:lastModifiedBy>
  <cp:revision>18</cp:revision>
  <dcterms:created xsi:type="dcterms:W3CDTF">2024-06-19T19:55:56Z</dcterms:created>
  <dcterms:modified xsi:type="dcterms:W3CDTF">2024-06-26T08:04:31Z</dcterms:modified>
</cp:coreProperties>
</file>