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675"/>
    <a:srgbClr val="EEF4F3"/>
    <a:srgbClr val="F4C927"/>
    <a:srgbClr val="E35A37"/>
    <a:srgbClr val="FA542E"/>
    <a:srgbClr val="01B473"/>
    <a:srgbClr val="FFC700"/>
    <a:srgbClr val="CCCBB0"/>
    <a:srgbClr val="FFC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3" d="100"/>
          <a:sy n="83" d="100"/>
        </p:scale>
        <p:origin x="4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3FF0-3641-531A-281A-08F4A6D8F0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4E548F-3A25-38A1-1EF2-A1DBF1FF1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42D9FC-33B5-4170-5D0F-0DFD09496F73}"/>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5" name="Footer Placeholder 4">
            <a:extLst>
              <a:ext uri="{FF2B5EF4-FFF2-40B4-BE49-F238E27FC236}">
                <a16:creationId xmlns:a16="http://schemas.microsoft.com/office/drawing/2014/main" id="{CB5786EE-5DF1-86B0-5775-41C7C3E50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935DF-9C0C-D131-3E39-76F0E6A032E4}"/>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7606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530B-B96D-2753-F7EC-4B65EA7A3E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2180C-941E-428A-9ADA-D08B0AB7A6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4EA34-CA60-2004-B07D-692F60105FB0}"/>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5" name="Footer Placeholder 4">
            <a:extLst>
              <a:ext uri="{FF2B5EF4-FFF2-40B4-BE49-F238E27FC236}">
                <a16:creationId xmlns:a16="http://schemas.microsoft.com/office/drawing/2014/main" id="{3ED3E8D2-7FA9-D683-CA75-184E26469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7D545-4779-56BA-8EE1-0102531BBA58}"/>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85415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4DA982-D87D-0EB9-7E92-49C485D52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38973D-DA64-D526-0C5E-9556A4BA9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FBDD4-3A81-34D3-89D9-396378FD3263}"/>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5" name="Footer Placeholder 4">
            <a:extLst>
              <a:ext uri="{FF2B5EF4-FFF2-40B4-BE49-F238E27FC236}">
                <a16:creationId xmlns:a16="http://schemas.microsoft.com/office/drawing/2014/main" id="{2D5F7429-2B6F-F024-18C2-2BC1355AC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473F0-1E46-2A68-DA92-BBA85E70BF53}"/>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187953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8048-5B9D-7EE4-6A4C-621E9F748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7B803-3199-5C12-25D6-3DC182CEBE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BAE25-E280-0FFF-736D-106FADE0D9CA}"/>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5" name="Footer Placeholder 4">
            <a:extLst>
              <a:ext uri="{FF2B5EF4-FFF2-40B4-BE49-F238E27FC236}">
                <a16:creationId xmlns:a16="http://schemas.microsoft.com/office/drawing/2014/main" id="{7235B6C5-D79D-361A-4FD6-017559BC8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1B7B2-F9AF-F2E0-271F-5ABBB9511A36}"/>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74370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3F6B-D74C-34AF-6814-63A1BFB42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EA5BB-E2C1-D18A-30F3-EDD56A41F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B7E10-454E-C4EE-8382-7D25CAD1FB00}"/>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5" name="Footer Placeholder 4">
            <a:extLst>
              <a:ext uri="{FF2B5EF4-FFF2-40B4-BE49-F238E27FC236}">
                <a16:creationId xmlns:a16="http://schemas.microsoft.com/office/drawing/2014/main" id="{EFD3197A-90BC-0D6B-6E1F-57ED08C60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A44E6-EFD7-CAE5-42F3-569239BA00D4}"/>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103749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C28A-B444-5637-9C05-264C146E7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8543-BE5A-2871-2059-20A89FD7A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B5D87-0515-742A-8089-56182580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78182-E450-EC0C-4CE0-F53881D4A6F0}"/>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6" name="Footer Placeholder 5">
            <a:extLst>
              <a:ext uri="{FF2B5EF4-FFF2-40B4-BE49-F238E27FC236}">
                <a16:creationId xmlns:a16="http://schemas.microsoft.com/office/drawing/2014/main" id="{97DCCC64-0A63-10DC-9DB2-D8D06EEE0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02CD9-56EA-71C6-B40C-F9023384ADDA}"/>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285348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B40A-FFAA-BA2A-FA69-692FF21F24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3AC57-1AB3-29EA-8E3F-A1B1EA68B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4921F-FC87-E678-2C18-87EB99398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98A5B-350C-84D0-DC8E-FFF05C3D6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A718C-2E5B-3344-98D0-622A2AFD1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A8B5D-4025-CE80-7380-D75856D59691}"/>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8" name="Footer Placeholder 7">
            <a:extLst>
              <a:ext uri="{FF2B5EF4-FFF2-40B4-BE49-F238E27FC236}">
                <a16:creationId xmlns:a16="http://schemas.microsoft.com/office/drawing/2014/main" id="{7FD9DA09-DD43-0C55-ED6E-732EC31DD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4EFC9-4B46-D5BB-9E1A-AF0C7E582E88}"/>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332271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4AC0-DB4E-E44C-9B4D-BEA67AC4F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3B8BB-C7C7-DC3C-D1B9-7BFDF519017B}"/>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4" name="Footer Placeholder 3">
            <a:extLst>
              <a:ext uri="{FF2B5EF4-FFF2-40B4-BE49-F238E27FC236}">
                <a16:creationId xmlns:a16="http://schemas.microsoft.com/office/drawing/2014/main" id="{1E868833-C0DC-BB93-7D58-D43E8E42D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AAC5B-90EB-7B25-521A-C10F37DCE715}"/>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23841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B1A307-8BE5-3675-DF4C-DBC3C405F929}"/>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3" name="Footer Placeholder 2">
            <a:extLst>
              <a:ext uri="{FF2B5EF4-FFF2-40B4-BE49-F238E27FC236}">
                <a16:creationId xmlns:a16="http://schemas.microsoft.com/office/drawing/2014/main" id="{A129E82D-296F-B1A3-169D-FF6CE58515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6F177-277B-3E66-FB19-D68D2E1D60E0}"/>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67461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820F-F0F8-256B-5A77-FBA309372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965601-4494-F203-1C02-84E335B62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5822AC-E20D-8957-324B-1A29B72A8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C5BE-04C8-48F0-7F40-F33F839F755C}"/>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6" name="Footer Placeholder 5">
            <a:extLst>
              <a:ext uri="{FF2B5EF4-FFF2-40B4-BE49-F238E27FC236}">
                <a16:creationId xmlns:a16="http://schemas.microsoft.com/office/drawing/2014/main" id="{2F9D197E-73C9-06A1-C5DD-74F141714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22BC0-9618-5E17-2227-1F272777AD51}"/>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6178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1318-3405-3833-C742-C9F89DEB5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3A9CC4-714F-3350-81DA-FA05AF1F0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026FA-5DF8-8D66-25B0-A5A6EF48D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E9655-0F42-7E28-3155-309086E9488C}"/>
              </a:ext>
            </a:extLst>
          </p:cNvPr>
          <p:cNvSpPr>
            <a:spLocks noGrp="1"/>
          </p:cNvSpPr>
          <p:nvPr>
            <p:ph type="dt" sz="half" idx="10"/>
          </p:nvPr>
        </p:nvSpPr>
        <p:spPr/>
        <p:txBody>
          <a:bodyPr/>
          <a:lstStyle/>
          <a:p>
            <a:fld id="{0F5CCF07-F4E7-4A5C-B112-EFE166FEBF8F}" type="datetimeFigureOut">
              <a:rPr lang="en-US" smtClean="0"/>
              <a:t>6/24/2024</a:t>
            </a:fld>
            <a:endParaRPr lang="en-US"/>
          </a:p>
        </p:txBody>
      </p:sp>
      <p:sp>
        <p:nvSpPr>
          <p:cNvPr id="6" name="Footer Placeholder 5">
            <a:extLst>
              <a:ext uri="{FF2B5EF4-FFF2-40B4-BE49-F238E27FC236}">
                <a16:creationId xmlns:a16="http://schemas.microsoft.com/office/drawing/2014/main" id="{F5A57267-9899-B188-E7DA-3B54BEB2A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1BE69-0CB5-7AA1-445A-8D3DD8730DC8}"/>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415029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7E6CF-CDCC-5500-69E5-3AFEC7DF5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71C8C-DC78-94EB-7BC8-7331A2870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40A08-BDF6-595E-F239-D503AAA78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CCF07-F4E7-4A5C-B112-EFE166FEBF8F}" type="datetimeFigureOut">
              <a:rPr lang="en-US" smtClean="0"/>
              <a:t>6/24/2024</a:t>
            </a:fld>
            <a:endParaRPr lang="en-US"/>
          </a:p>
        </p:txBody>
      </p:sp>
      <p:sp>
        <p:nvSpPr>
          <p:cNvPr id="5" name="Footer Placeholder 4">
            <a:extLst>
              <a:ext uri="{FF2B5EF4-FFF2-40B4-BE49-F238E27FC236}">
                <a16:creationId xmlns:a16="http://schemas.microsoft.com/office/drawing/2014/main" id="{0A9FEC5C-CD95-BF02-060B-03D3F8785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AC04D-DFBC-126A-E5F1-D54E72F50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94D2A-3DFA-43F6-905F-82041278C52A}" type="slidenum">
              <a:rPr lang="en-US" smtClean="0"/>
              <a:t>‹#›</a:t>
            </a:fld>
            <a:endParaRPr lang="en-US"/>
          </a:p>
        </p:txBody>
      </p:sp>
    </p:spTree>
    <p:extLst>
      <p:ext uri="{BB962C8B-B14F-4D97-AF65-F5344CB8AC3E}">
        <p14:creationId xmlns:p14="http://schemas.microsoft.com/office/powerpoint/2010/main" val="332258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hyperlink" Target="https://facial-emotion-recognition.streamlit.app/" TargetMode="Externa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27E88A-8374-9CFE-5093-85F1330096FA}"/>
              </a:ext>
            </a:extLst>
          </p:cNvPr>
          <p:cNvSpPr txBox="1"/>
          <p:nvPr/>
        </p:nvSpPr>
        <p:spPr>
          <a:xfrm>
            <a:off x="1020000" y="862639"/>
            <a:ext cx="10152000" cy="799384"/>
          </a:xfrm>
          <a:prstGeom prst="rect">
            <a:avLst/>
          </a:prstGeom>
          <a:noFill/>
        </p:spPr>
        <p:txBody>
          <a:bodyPr wrap="square" rtlCol="0">
            <a:prstTxWarp prst="textButton">
              <a:avLst/>
            </a:prstTxWarp>
            <a:spAutoFit/>
          </a:bodyPr>
          <a:lstStyle/>
          <a:p>
            <a:pPr algn="ctr"/>
            <a:r>
              <a:rPr lang="en-IN" sz="6600" dirty="0">
                <a:solidFill>
                  <a:srgbClr val="2E6C36"/>
                </a:solidFill>
                <a:latin typeface="Trebuchet MS" panose="020B0603020202020204" pitchFamily="34" charset="0"/>
              </a:rPr>
              <a:t>Devi </a:t>
            </a:r>
            <a:r>
              <a:rPr lang="en-IN" sz="6600" dirty="0" err="1">
                <a:solidFill>
                  <a:srgbClr val="2E6C36"/>
                </a:solidFill>
                <a:latin typeface="Trebuchet MS" panose="020B0603020202020204" pitchFamily="34" charset="0"/>
              </a:rPr>
              <a:t>Ahilya</a:t>
            </a:r>
            <a:r>
              <a:rPr lang="en-IN" sz="6600" dirty="0">
                <a:solidFill>
                  <a:srgbClr val="2E6C36"/>
                </a:solidFill>
                <a:latin typeface="Trebuchet MS" panose="020B0603020202020204" pitchFamily="34" charset="0"/>
              </a:rPr>
              <a:t> </a:t>
            </a:r>
            <a:r>
              <a:rPr lang="en-IN" sz="6600" dirty="0" err="1">
                <a:solidFill>
                  <a:srgbClr val="2E6C36"/>
                </a:solidFill>
                <a:latin typeface="Trebuchet MS" panose="020B0603020202020204" pitchFamily="34" charset="0"/>
              </a:rPr>
              <a:t>Vishwavidhyalya</a:t>
            </a:r>
            <a:endParaRPr lang="en-IN" sz="6600" dirty="0">
              <a:solidFill>
                <a:srgbClr val="2E6C36"/>
              </a:solidFill>
              <a:latin typeface="Trebuchet MS" panose="020B0603020202020204" pitchFamily="34" charset="0"/>
            </a:endParaRPr>
          </a:p>
        </p:txBody>
      </p:sp>
      <p:pic>
        <p:nvPicPr>
          <p:cNvPr id="1026" name="Picture 2" descr="Devi Ahilya Vishwavidyalaya - Wikipedia">
            <a:extLst>
              <a:ext uri="{FF2B5EF4-FFF2-40B4-BE49-F238E27FC236}">
                <a16:creationId xmlns:a16="http://schemas.microsoft.com/office/drawing/2014/main" id="{A91587E2-38BB-2839-99A3-102B1F4D2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033" y="1191704"/>
            <a:ext cx="2073934" cy="20739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9E8D11-27FE-DA15-0F3D-7BB524678ABB}"/>
              </a:ext>
            </a:extLst>
          </p:cNvPr>
          <p:cNvSpPr txBox="1"/>
          <p:nvPr/>
        </p:nvSpPr>
        <p:spPr>
          <a:xfrm>
            <a:off x="3002712" y="4908814"/>
            <a:ext cx="6589144" cy="1015663"/>
          </a:xfrm>
          <a:prstGeom prst="rect">
            <a:avLst/>
          </a:prstGeom>
          <a:noFill/>
        </p:spPr>
        <p:txBody>
          <a:bodyPr wrap="square" rtlCol="0">
            <a:spAutoFit/>
          </a:bodyPr>
          <a:lstStyle/>
          <a:p>
            <a:r>
              <a:rPr lang="en-IN" sz="2000" dirty="0">
                <a:solidFill>
                  <a:srgbClr val="7030A0"/>
                </a:solidFill>
              </a:rPr>
              <a:t>Department</a:t>
            </a:r>
            <a:r>
              <a:rPr lang="en-IN" sz="2000" dirty="0"/>
              <a:t>  :  </a:t>
            </a:r>
            <a:r>
              <a:rPr lang="en-IN" sz="2000" dirty="0">
                <a:solidFill>
                  <a:srgbClr val="FF0000"/>
                </a:solidFill>
              </a:rPr>
              <a:t>School of Statistics</a:t>
            </a:r>
          </a:p>
          <a:p>
            <a:r>
              <a:rPr lang="en-IN" sz="2000" dirty="0">
                <a:solidFill>
                  <a:srgbClr val="7030A0"/>
                </a:solidFill>
              </a:rPr>
              <a:t>Course</a:t>
            </a:r>
            <a:r>
              <a:rPr lang="en-IN" sz="2000" dirty="0"/>
              <a:t>           :  </a:t>
            </a:r>
            <a:r>
              <a:rPr lang="en-IN" sz="2000" dirty="0">
                <a:solidFill>
                  <a:srgbClr val="FF0000"/>
                </a:solidFill>
              </a:rPr>
              <a:t>B.Sc.(Hons) in Applied Statistics and Analytics</a:t>
            </a:r>
          </a:p>
          <a:p>
            <a:r>
              <a:rPr lang="en-IN" sz="2000" dirty="0">
                <a:solidFill>
                  <a:srgbClr val="7030A0"/>
                </a:solidFill>
              </a:rPr>
              <a:t>Semester</a:t>
            </a:r>
            <a:r>
              <a:rPr lang="en-IN" sz="2000" dirty="0"/>
              <a:t>       :  </a:t>
            </a:r>
            <a:r>
              <a:rPr lang="en-IN" sz="2000" dirty="0">
                <a:solidFill>
                  <a:srgbClr val="FF0000"/>
                </a:solidFill>
              </a:rPr>
              <a:t>6</a:t>
            </a:r>
          </a:p>
        </p:txBody>
      </p:sp>
      <p:sp>
        <p:nvSpPr>
          <p:cNvPr id="6" name="TextBox 5">
            <a:extLst>
              <a:ext uri="{FF2B5EF4-FFF2-40B4-BE49-F238E27FC236}">
                <a16:creationId xmlns:a16="http://schemas.microsoft.com/office/drawing/2014/main" id="{85231CCC-6E29-2564-50A9-50458E810990}"/>
              </a:ext>
            </a:extLst>
          </p:cNvPr>
          <p:cNvSpPr txBox="1"/>
          <p:nvPr/>
        </p:nvSpPr>
        <p:spPr>
          <a:xfrm>
            <a:off x="6630119" y="6148704"/>
            <a:ext cx="5164347" cy="400110"/>
          </a:xfrm>
          <a:prstGeom prst="rect">
            <a:avLst/>
          </a:prstGeom>
          <a:noFill/>
        </p:spPr>
        <p:txBody>
          <a:bodyPr wrap="square" rtlCol="0">
            <a:spAutoFit/>
          </a:bodyPr>
          <a:lstStyle/>
          <a:p>
            <a:pPr algn="r"/>
            <a:r>
              <a:rPr lang="en-IN" sz="2000" dirty="0">
                <a:solidFill>
                  <a:srgbClr val="00B0F0"/>
                </a:solidFill>
                <a:latin typeface="Sitka Banner" pitchFamily="2" charset="0"/>
              </a:rPr>
              <a:t>Presentation By :	</a:t>
            </a:r>
            <a:r>
              <a:rPr lang="en-IN" sz="2000" dirty="0">
                <a:solidFill>
                  <a:srgbClr val="00B0F0"/>
                </a:solidFill>
                <a:latin typeface="Sitka Banner Semibold" pitchFamily="2" charset="0"/>
              </a:rPr>
              <a:t>Utkarsh Sen </a:t>
            </a:r>
            <a:r>
              <a:rPr lang="en-IN" sz="1600" b="1" dirty="0">
                <a:solidFill>
                  <a:srgbClr val="00B0F0"/>
                </a:solidFill>
                <a:latin typeface="Cambria Math" panose="02040503050406030204" pitchFamily="18" charset="0"/>
                <a:ea typeface="Cambria Math" panose="02040503050406030204" pitchFamily="18" charset="0"/>
              </a:rPr>
              <a:t>(ST4A-2106)</a:t>
            </a:r>
            <a:endParaRPr lang="en-IN" sz="2000" b="1" dirty="0">
              <a:solidFill>
                <a:srgbClr val="00B0F0"/>
              </a:solidFill>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8DFF36D2-C438-3E35-66D1-A25F7135150D}"/>
              </a:ext>
            </a:extLst>
          </p:cNvPr>
          <p:cNvSpPr txBox="1"/>
          <p:nvPr/>
        </p:nvSpPr>
        <p:spPr>
          <a:xfrm>
            <a:off x="3082506" y="3305199"/>
            <a:ext cx="5762444" cy="1200329"/>
          </a:xfrm>
          <a:prstGeom prst="rect">
            <a:avLst/>
          </a:prstGeom>
          <a:noFill/>
        </p:spPr>
        <p:txBody>
          <a:bodyPr wrap="square" rtlCol="0">
            <a:spAutoFit/>
          </a:bodyPr>
          <a:lstStyle/>
          <a:p>
            <a:pPr algn="ctr"/>
            <a:r>
              <a:rPr lang="en-IN" sz="3600" b="1" dirty="0">
                <a:solidFill>
                  <a:srgbClr val="02B675"/>
                </a:solidFill>
              </a:rPr>
              <a:t>Facial Emotion Recognition Using Deep Learning</a:t>
            </a:r>
          </a:p>
        </p:txBody>
      </p:sp>
    </p:spTree>
    <p:extLst>
      <p:ext uri="{BB962C8B-B14F-4D97-AF65-F5344CB8AC3E}">
        <p14:creationId xmlns:p14="http://schemas.microsoft.com/office/powerpoint/2010/main" val="119139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40B7ED-A0DF-2A4A-2D9D-5DE843E86556}"/>
              </a:ext>
            </a:extLst>
          </p:cNvPr>
          <p:cNvSpPr txBox="1"/>
          <p:nvPr/>
        </p:nvSpPr>
        <p:spPr>
          <a:xfrm>
            <a:off x="54666" y="338796"/>
            <a:ext cx="4532243" cy="461665"/>
          </a:xfrm>
          <a:prstGeom prst="rect">
            <a:avLst/>
          </a:prstGeom>
          <a:noFill/>
        </p:spPr>
        <p:txBody>
          <a:bodyPr wrap="square" rtlCol="0">
            <a:spAutoFit/>
          </a:bodyPr>
          <a:lstStyle/>
          <a:p>
            <a:r>
              <a:rPr lang="en-US" sz="2400" b="1" dirty="0">
                <a:solidFill>
                  <a:srgbClr val="02B675"/>
                </a:solidFill>
              </a:rPr>
              <a:t>Convolution Neural Network</a:t>
            </a:r>
          </a:p>
        </p:txBody>
      </p:sp>
      <p:sp>
        <p:nvSpPr>
          <p:cNvPr id="4" name="TextBox 3">
            <a:extLst>
              <a:ext uri="{FF2B5EF4-FFF2-40B4-BE49-F238E27FC236}">
                <a16:creationId xmlns:a16="http://schemas.microsoft.com/office/drawing/2014/main" id="{86669E31-07FF-EEBB-6055-975B8FD9666C}"/>
              </a:ext>
            </a:extLst>
          </p:cNvPr>
          <p:cNvSpPr txBox="1"/>
          <p:nvPr/>
        </p:nvSpPr>
        <p:spPr>
          <a:xfrm>
            <a:off x="5213074" y="603137"/>
            <a:ext cx="2335696" cy="400110"/>
          </a:xfrm>
          <a:prstGeom prst="rect">
            <a:avLst/>
          </a:prstGeom>
          <a:noFill/>
        </p:spPr>
        <p:txBody>
          <a:bodyPr wrap="square" rtlCol="0">
            <a:spAutoFit/>
          </a:bodyPr>
          <a:lstStyle/>
          <a:p>
            <a:r>
              <a:rPr lang="en-US" sz="2000" b="1" dirty="0"/>
              <a:t>Key Components:</a:t>
            </a:r>
          </a:p>
        </p:txBody>
      </p:sp>
      <p:pic>
        <p:nvPicPr>
          <p:cNvPr id="6" name="Picture 5">
            <a:extLst>
              <a:ext uri="{FF2B5EF4-FFF2-40B4-BE49-F238E27FC236}">
                <a16:creationId xmlns:a16="http://schemas.microsoft.com/office/drawing/2014/main" id="{2610447E-8A0F-7839-FEA1-042EAC3F3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074" y="2505503"/>
            <a:ext cx="3115917" cy="1404597"/>
          </a:xfrm>
          <a:prstGeom prst="rect">
            <a:avLst/>
          </a:prstGeom>
        </p:spPr>
      </p:pic>
      <p:pic>
        <p:nvPicPr>
          <p:cNvPr id="8" name="Picture 7">
            <a:extLst>
              <a:ext uri="{FF2B5EF4-FFF2-40B4-BE49-F238E27FC236}">
                <a16:creationId xmlns:a16="http://schemas.microsoft.com/office/drawing/2014/main" id="{FFA94908-0970-9250-4446-A626A1901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3453" y="2505503"/>
            <a:ext cx="2588316" cy="1620965"/>
          </a:xfrm>
          <a:prstGeom prst="rect">
            <a:avLst/>
          </a:prstGeom>
        </p:spPr>
      </p:pic>
      <p:sp>
        <p:nvSpPr>
          <p:cNvPr id="9" name="Rectangle: Diagonal Corners Snipped 8">
            <a:extLst>
              <a:ext uri="{FF2B5EF4-FFF2-40B4-BE49-F238E27FC236}">
                <a16:creationId xmlns:a16="http://schemas.microsoft.com/office/drawing/2014/main" id="{5A3D4C8C-6FD9-38CC-94FA-3C5D2D81424B}"/>
              </a:ext>
            </a:extLst>
          </p:cNvPr>
          <p:cNvSpPr/>
          <p:nvPr/>
        </p:nvSpPr>
        <p:spPr>
          <a:xfrm>
            <a:off x="5466522" y="1455729"/>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Convolutional Layers</a:t>
            </a:r>
          </a:p>
        </p:txBody>
      </p:sp>
      <p:sp>
        <p:nvSpPr>
          <p:cNvPr id="10" name="Rectangle: Diagonal Corners Snipped 9">
            <a:extLst>
              <a:ext uri="{FF2B5EF4-FFF2-40B4-BE49-F238E27FC236}">
                <a16:creationId xmlns:a16="http://schemas.microsoft.com/office/drawing/2014/main" id="{AAE22856-7B5B-DFCB-3653-EB58DD44D7E2}"/>
              </a:ext>
            </a:extLst>
          </p:cNvPr>
          <p:cNvSpPr/>
          <p:nvPr/>
        </p:nvSpPr>
        <p:spPr>
          <a:xfrm>
            <a:off x="9233453" y="1450876"/>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Pooling Layers</a:t>
            </a:r>
          </a:p>
        </p:txBody>
      </p:sp>
      <p:sp>
        <p:nvSpPr>
          <p:cNvPr id="11" name="Rectangle: Diagonal Corners Snipped 10">
            <a:extLst>
              <a:ext uri="{FF2B5EF4-FFF2-40B4-BE49-F238E27FC236}">
                <a16:creationId xmlns:a16="http://schemas.microsoft.com/office/drawing/2014/main" id="{DEEDA21A-65E1-7507-ADAE-00AB823F8E8C}"/>
              </a:ext>
            </a:extLst>
          </p:cNvPr>
          <p:cNvSpPr/>
          <p:nvPr/>
        </p:nvSpPr>
        <p:spPr>
          <a:xfrm>
            <a:off x="5466522" y="4740405"/>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Activation Functions</a:t>
            </a:r>
          </a:p>
        </p:txBody>
      </p:sp>
      <p:sp>
        <p:nvSpPr>
          <p:cNvPr id="12" name="Rectangle: Diagonal Corners Snipped 11">
            <a:extLst>
              <a:ext uri="{FF2B5EF4-FFF2-40B4-BE49-F238E27FC236}">
                <a16:creationId xmlns:a16="http://schemas.microsoft.com/office/drawing/2014/main" id="{2A5A019E-926E-AC45-8CD6-B4DDDB1B41BF}"/>
              </a:ext>
            </a:extLst>
          </p:cNvPr>
          <p:cNvSpPr/>
          <p:nvPr/>
        </p:nvSpPr>
        <p:spPr>
          <a:xfrm>
            <a:off x="9233453" y="4740405"/>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Fully Connected Layers</a:t>
            </a:r>
          </a:p>
        </p:txBody>
      </p:sp>
    </p:spTree>
    <p:extLst>
      <p:ext uri="{BB962C8B-B14F-4D97-AF65-F5344CB8AC3E}">
        <p14:creationId xmlns:p14="http://schemas.microsoft.com/office/powerpoint/2010/main" val="258727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FB36C-F772-DCDA-01E3-C4F7AAB9F669}"/>
              </a:ext>
            </a:extLst>
          </p:cNvPr>
          <p:cNvSpPr txBox="1"/>
          <p:nvPr/>
        </p:nvSpPr>
        <p:spPr>
          <a:xfrm>
            <a:off x="168964" y="258417"/>
            <a:ext cx="2733261"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Data Description</a:t>
            </a:r>
          </a:p>
        </p:txBody>
      </p:sp>
      <p:pic>
        <p:nvPicPr>
          <p:cNvPr id="4" name="Picture 3">
            <a:extLst>
              <a:ext uri="{FF2B5EF4-FFF2-40B4-BE49-F238E27FC236}">
                <a16:creationId xmlns:a16="http://schemas.microsoft.com/office/drawing/2014/main" id="{FF281819-1DCE-287E-572B-36CCF9154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737" y="3687417"/>
            <a:ext cx="2948154" cy="2017643"/>
          </a:xfrm>
          <a:prstGeom prst="rect">
            <a:avLst/>
          </a:prstGeom>
        </p:spPr>
      </p:pic>
      <p:pic>
        <p:nvPicPr>
          <p:cNvPr id="6" name="Picture 5">
            <a:extLst>
              <a:ext uri="{FF2B5EF4-FFF2-40B4-BE49-F238E27FC236}">
                <a16:creationId xmlns:a16="http://schemas.microsoft.com/office/drawing/2014/main" id="{385C0581-D651-83B5-A6BD-144737DA2F53}"/>
              </a:ext>
            </a:extLst>
          </p:cNvPr>
          <p:cNvPicPr>
            <a:picLocks noChangeAspect="1"/>
          </p:cNvPicPr>
          <p:nvPr/>
        </p:nvPicPr>
        <p:blipFill rotWithShape="1">
          <a:blip r:embed="rId4">
            <a:extLst>
              <a:ext uri="{28A0092B-C50C-407E-A947-70E740481C1C}">
                <a14:useLocalDpi xmlns:a14="http://schemas.microsoft.com/office/drawing/2010/main" val="0"/>
              </a:ext>
            </a:extLst>
          </a:blip>
          <a:srcRect t="6164" r="57281"/>
          <a:stretch/>
        </p:blipFill>
        <p:spPr>
          <a:xfrm>
            <a:off x="1413389" y="3483038"/>
            <a:ext cx="2816574" cy="2426400"/>
          </a:xfrm>
          <a:prstGeom prst="rect">
            <a:avLst/>
          </a:prstGeom>
        </p:spPr>
      </p:pic>
      <p:pic>
        <p:nvPicPr>
          <p:cNvPr id="7" name="Picture 6">
            <a:extLst>
              <a:ext uri="{FF2B5EF4-FFF2-40B4-BE49-F238E27FC236}">
                <a16:creationId xmlns:a16="http://schemas.microsoft.com/office/drawing/2014/main" id="{2F16545C-6E9F-24B2-28B1-76BC1189FDD4}"/>
              </a:ext>
            </a:extLst>
          </p:cNvPr>
          <p:cNvPicPr>
            <a:picLocks noChangeAspect="1"/>
          </p:cNvPicPr>
          <p:nvPr/>
        </p:nvPicPr>
        <p:blipFill rotWithShape="1">
          <a:blip r:embed="rId4">
            <a:extLst>
              <a:ext uri="{28A0092B-C50C-407E-A947-70E740481C1C}">
                <a14:useLocalDpi xmlns:a14="http://schemas.microsoft.com/office/drawing/2010/main" val="0"/>
              </a:ext>
            </a:extLst>
          </a:blip>
          <a:srcRect l="57343" t="7577"/>
          <a:stretch/>
        </p:blipFill>
        <p:spPr>
          <a:xfrm>
            <a:off x="4669339" y="3428999"/>
            <a:ext cx="2853322" cy="2424573"/>
          </a:xfrm>
          <a:prstGeom prst="rect">
            <a:avLst/>
          </a:prstGeom>
        </p:spPr>
      </p:pic>
      <p:sp>
        <p:nvSpPr>
          <p:cNvPr id="8" name="TextBox 7">
            <a:extLst>
              <a:ext uri="{FF2B5EF4-FFF2-40B4-BE49-F238E27FC236}">
                <a16:creationId xmlns:a16="http://schemas.microsoft.com/office/drawing/2014/main" id="{92E6A322-5156-E154-6663-2E66FAEE7A61}"/>
              </a:ext>
            </a:extLst>
          </p:cNvPr>
          <p:cNvSpPr txBox="1"/>
          <p:nvPr/>
        </p:nvSpPr>
        <p:spPr>
          <a:xfrm>
            <a:off x="1535594" y="2587336"/>
            <a:ext cx="2288261" cy="646331"/>
          </a:xfrm>
          <a:prstGeom prst="rect">
            <a:avLst/>
          </a:prstGeom>
          <a:noFill/>
        </p:spPr>
        <p:txBody>
          <a:bodyPr wrap="square" rtlCol="0">
            <a:spAutoFit/>
          </a:bodyPr>
          <a:lstStyle/>
          <a:p>
            <a:r>
              <a:rPr lang="en-US" b="1" dirty="0"/>
              <a:t>Training Set: </a:t>
            </a:r>
            <a:r>
              <a:rPr lang="en-US" dirty="0"/>
              <a:t>28,821 images</a:t>
            </a:r>
          </a:p>
        </p:txBody>
      </p:sp>
      <p:sp>
        <p:nvSpPr>
          <p:cNvPr id="9" name="TextBox 8">
            <a:extLst>
              <a:ext uri="{FF2B5EF4-FFF2-40B4-BE49-F238E27FC236}">
                <a16:creationId xmlns:a16="http://schemas.microsoft.com/office/drawing/2014/main" id="{063CE774-36A8-52A5-1370-E54C619EE74D}"/>
              </a:ext>
            </a:extLst>
          </p:cNvPr>
          <p:cNvSpPr txBox="1"/>
          <p:nvPr/>
        </p:nvSpPr>
        <p:spPr>
          <a:xfrm>
            <a:off x="4951869" y="2587335"/>
            <a:ext cx="2288261" cy="646331"/>
          </a:xfrm>
          <a:prstGeom prst="rect">
            <a:avLst/>
          </a:prstGeom>
          <a:noFill/>
        </p:spPr>
        <p:txBody>
          <a:bodyPr wrap="square" rtlCol="0">
            <a:spAutoFit/>
          </a:bodyPr>
          <a:lstStyle/>
          <a:p>
            <a:r>
              <a:rPr lang="en-US" b="1" dirty="0"/>
              <a:t>Testing Set: </a:t>
            </a:r>
            <a:r>
              <a:rPr lang="en-US" dirty="0"/>
              <a:t>7,066 images</a:t>
            </a:r>
          </a:p>
        </p:txBody>
      </p:sp>
      <p:sp>
        <p:nvSpPr>
          <p:cNvPr id="10" name="TextBox 9">
            <a:extLst>
              <a:ext uri="{FF2B5EF4-FFF2-40B4-BE49-F238E27FC236}">
                <a16:creationId xmlns:a16="http://schemas.microsoft.com/office/drawing/2014/main" id="{A12F062D-E30F-A1CF-3158-BD22479E7711}"/>
              </a:ext>
            </a:extLst>
          </p:cNvPr>
          <p:cNvSpPr txBox="1"/>
          <p:nvPr/>
        </p:nvSpPr>
        <p:spPr>
          <a:xfrm>
            <a:off x="8261750" y="2587335"/>
            <a:ext cx="2288261" cy="369332"/>
          </a:xfrm>
          <a:prstGeom prst="rect">
            <a:avLst/>
          </a:prstGeom>
          <a:noFill/>
        </p:spPr>
        <p:txBody>
          <a:bodyPr wrap="square" rtlCol="0">
            <a:spAutoFit/>
          </a:bodyPr>
          <a:lstStyle/>
          <a:p>
            <a:r>
              <a:rPr lang="en-US" b="1" dirty="0"/>
              <a:t>Example:</a:t>
            </a:r>
            <a:endParaRPr lang="en-US" dirty="0"/>
          </a:p>
        </p:txBody>
      </p:sp>
      <p:sp>
        <p:nvSpPr>
          <p:cNvPr id="11" name="TextBox 10">
            <a:extLst>
              <a:ext uri="{FF2B5EF4-FFF2-40B4-BE49-F238E27FC236}">
                <a16:creationId xmlns:a16="http://schemas.microsoft.com/office/drawing/2014/main" id="{C7BA54D4-30B7-F278-9CA7-C22DBB8D15BA}"/>
              </a:ext>
            </a:extLst>
          </p:cNvPr>
          <p:cNvSpPr txBox="1"/>
          <p:nvPr/>
        </p:nvSpPr>
        <p:spPr>
          <a:xfrm>
            <a:off x="1413389" y="1496291"/>
            <a:ext cx="800077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Facial Expression Recognition (FER) (2013)</a:t>
            </a:r>
          </a:p>
          <a:p>
            <a:pPr marL="285750" indent="-285750">
              <a:buFont typeface="Arial" panose="020B0604020202020204" pitchFamily="34" charset="0"/>
              <a:buChar char="•"/>
            </a:pPr>
            <a:r>
              <a:rPr lang="en-US" b="1" dirty="0"/>
              <a:t>Classes: </a:t>
            </a:r>
            <a:r>
              <a:rPr lang="en-US" dirty="0"/>
              <a:t>Anger, Sad, Disgust, Fear, Neutral, Surprise, Angry</a:t>
            </a:r>
          </a:p>
          <a:p>
            <a:endParaRPr lang="en-US" dirty="0"/>
          </a:p>
        </p:txBody>
      </p:sp>
    </p:spTree>
    <p:extLst>
      <p:ext uri="{BB962C8B-B14F-4D97-AF65-F5344CB8AC3E}">
        <p14:creationId xmlns:p14="http://schemas.microsoft.com/office/powerpoint/2010/main" val="141143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CB0D1-813B-BC97-B209-A27EADF74706}"/>
              </a:ext>
            </a:extLst>
          </p:cNvPr>
          <p:cNvSpPr txBox="1"/>
          <p:nvPr/>
        </p:nvSpPr>
        <p:spPr>
          <a:xfrm>
            <a:off x="467139" y="616225"/>
            <a:ext cx="4015409"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Neural Network Modeling</a:t>
            </a:r>
            <a:r>
              <a:rPr lang="en-US" dirty="0"/>
              <a:t> </a:t>
            </a:r>
          </a:p>
        </p:txBody>
      </p:sp>
      <p:sp>
        <p:nvSpPr>
          <p:cNvPr id="3" name="Rectangle: Top Corners Snipped 2">
            <a:extLst>
              <a:ext uri="{FF2B5EF4-FFF2-40B4-BE49-F238E27FC236}">
                <a16:creationId xmlns:a16="http://schemas.microsoft.com/office/drawing/2014/main" id="{11420A0E-928C-CCE9-D4D1-97DC5BE4764E}"/>
              </a:ext>
            </a:extLst>
          </p:cNvPr>
          <p:cNvSpPr/>
          <p:nvPr/>
        </p:nvSpPr>
        <p:spPr>
          <a:xfrm>
            <a:off x="248478"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Model Building</a:t>
            </a:r>
          </a:p>
        </p:txBody>
      </p:sp>
      <p:sp>
        <p:nvSpPr>
          <p:cNvPr id="4" name="Rectangle: Top Corners Snipped 3">
            <a:extLst>
              <a:ext uri="{FF2B5EF4-FFF2-40B4-BE49-F238E27FC236}">
                <a16:creationId xmlns:a16="http://schemas.microsoft.com/office/drawing/2014/main" id="{4F28E01E-02A7-B5AC-5BDF-2E8BD0F18CCC}"/>
              </a:ext>
            </a:extLst>
          </p:cNvPr>
          <p:cNvSpPr/>
          <p:nvPr/>
        </p:nvSpPr>
        <p:spPr>
          <a:xfrm>
            <a:off x="6735417" y="4147931"/>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Evaluation</a:t>
            </a:r>
          </a:p>
        </p:txBody>
      </p:sp>
      <p:sp>
        <p:nvSpPr>
          <p:cNvPr id="5" name="Rectangle: Top Corners Snipped 4">
            <a:extLst>
              <a:ext uri="{FF2B5EF4-FFF2-40B4-BE49-F238E27FC236}">
                <a16:creationId xmlns:a16="http://schemas.microsoft.com/office/drawing/2014/main" id="{2B821FED-C303-856F-9AAA-1AD8342E234C}"/>
              </a:ext>
            </a:extLst>
          </p:cNvPr>
          <p:cNvSpPr/>
          <p:nvPr/>
        </p:nvSpPr>
        <p:spPr>
          <a:xfrm>
            <a:off x="3435626"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Training</a:t>
            </a:r>
          </a:p>
        </p:txBody>
      </p:sp>
      <p:sp>
        <p:nvSpPr>
          <p:cNvPr id="6" name="Rectangle: Top Corners Snipped 5">
            <a:extLst>
              <a:ext uri="{FF2B5EF4-FFF2-40B4-BE49-F238E27FC236}">
                <a16:creationId xmlns:a16="http://schemas.microsoft.com/office/drawing/2014/main" id="{A07F6751-15CF-5770-5F97-1A11DCB51E21}"/>
              </a:ext>
            </a:extLst>
          </p:cNvPr>
          <p:cNvSpPr/>
          <p:nvPr/>
        </p:nvSpPr>
        <p:spPr>
          <a:xfrm>
            <a:off x="9922565"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Testing</a:t>
            </a:r>
          </a:p>
        </p:txBody>
      </p:sp>
    </p:spTree>
    <p:extLst>
      <p:ext uri="{BB962C8B-B14F-4D97-AF65-F5344CB8AC3E}">
        <p14:creationId xmlns:p14="http://schemas.microsoft.com/office/powerpoint/2010/main" val="334771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6AC36-BDD9-8AD3-EDDE-038AC5F07179}"/>
              </a:ext>
            </a:extLst>
          </p:cNvPr>
          <p:cNvSpPr txBox="1"/>
          <p:nvPr/>
        </p:nvSpPr>
        <p:spPr>
          <a:xfrm>
            <a:off x="347870" y="496957"/>
            <a:ext cx="2385391" cy="400110"/>
          </a:xfrm>
          <a:prstGeom prst="rect">
            <a:avLst/>
          </a:prstGeom>
          <a:noFill/>
        </p:spPr>
        <p:txBody>
          <a:bodyPr wrap="square" rtlCol="0">
            <a:spAutoFit/>
          </a:bodyPr>
          <a:lstStyle/>
          <a:p>
            <a:r>
              <a:rPr lang="en-US" sz="2000" b="1" dirty="0">
                <a:solidFill>
                  <a:srgbClr val="02B675"/>
                </a:solidFill>
              </a:rPr>
              <a:t>Model Building</a:t>
            </a:r>
          </a:p>
        </p:txBody>
      </p:sp>
      <p:sp>
        <p:nvSpPr>
          <p:cNvPr id="3" name="TextBox 2">
            <a:extLst>
              <a:ext uri="{FF2B5EF4-FFF2-40B4-BE49-F238E27FC236}">
                <a16:creationId xmlns:a16="http://schemas.microsoft.com/office/drawing/2014/main" id="{5B2D8EDF-D955-4704-96F0-9E11F9E25AF2}"/>
              </a:ext>
            </a:extLst>
          </p:cNvPr>
          <p:cNvSpPr txBox="1"/>
          <p:nvPr/>
        </p:nvSpPr>
        <p:spPr>
          <a:xfrm>
            <a:off x="1789043" y="2136914"/>
            <a:ext cx="2385391" cy="1477328"/>
          </a:xfrm>
          <a:prstGeom prst="rect">
            <a:avLst/>
          </a:prstGeom>
          <a:noFill/>
        </p:spPr>
        <p:txBody>
          <a:bodyPr wrap="square" rtlCol="0">
            <a:spAutoFit/>
          </a:bodyPr>
          <a:lstStyle/>
          <a:p>
            <a:pPr algn="ctr"/>
            <a:r>
              <a:rPr lang="en-US" b="1" dirty="0"/>
              <a:t>Convolutional Layers</a:t>
            </a:r>
          </a:p>
          <a:p>
            <a:r>
              <a:rPr lang="en-US" dirty="0"/>
              <a:t>1st layer:64 kernel of size (5,5).2nd layer:128 kernel (3,3).3rd and 4th layer:215 kernel(3,3)</a:t>
            </a:r>
          </a:p>
        </p:txBody>
      </p:sp>
      <p:sp>
        <p:nvSpPr>
          <p:cNvPr id="4" name="TextBox 3">
            <a:extLst>
              <a:ext uri="{FF2B5EF4-FFF2-40B4-BE49-F238E27FC236}">
                <a16:creationId xmlns:a16="http://schemas.microsoft.com/office/drawing/2014/main" id="{1D2533E7-88D3-F080-326A-2FBBC6F67B48}"/>
              </a:ext>
            </a:extLst>
          </p:cNvPr>
          <p:cNvSpPr txBox="1"/>
          <p:nvPr/>
        </p:nvSpPr>
        <p:spPr>
          <a:xfrm>
            <a:off x="4948030" y="2136914"/>
            <a:ext cx="2295939" cy="1754326"/>
          </a:xfrm>
          <a:prstGeom prst="rect">
            <a:avLst/>
          </a:prstGeom>
          <a:noFill/>
        </p:spPr>
        <p:txBody>
          <a:bodyPr wrap="square" rtlCol="0">
            <a:spAutoFit/>
          </a:bodyPr>
          <a:lstStyle/>
          <a:p>
            <a:pPr algn="ctr"/>
            <a:r>
              <a:rPr lang="en-US" b="1" dirty="0"/>
              <a:t>Pooling Layer and Dropout Rate</a:t>
            </a:r>
          </a:p>
          <a:p>
            <a:r>
              <a:rPr lang="en-US" dirty="0"/>
              <a:t>Method: </a:t>
            </a:r>
            <a:r>
              <a:rPr lang="en-US" dirty="0" err="1"/>
              <a:t>Maxpoolingsize</a:t>
            </a:r>
            <a:r>
              <a:rPr lang="en-US" dirty="0"/>
              <a:t>(2,2)</a:t>
            </a:r>
          </a:p>
          <a:p>
            <a:r>
              <a:rPr lang="en-US" dirty="0"/>
              <a:t>Rate: 0.3</a:t>
            </a:r>
          </a:p>
          <a:p>
            <a:endParaRPr lang="en-US" dirty="0"/>
          </a:p>
        </p:txBody>
      </p:sp>
      <p:sp>
        <p:nvSpPr>
          <p:cNvPr id="6" name="TextBox 5">
            <a:extLst>
              <a:ext uri="{FF2B5EF4-FFF2-40B4-BE49-F238E27FC236}">
                <a16:creationId xmlns:a16="http://schemas.microsoft.com/office/drawing/2014/main" id="{DA46D5CE-4627-B840-3E72-9A0CE6E9605D}"/>
              </a:ext>
            </a:extLst>
          </p:cNvPr>
          <p:cNvSpPr txBox="1"/>
          <p:nvPr/>
        </p:nvSpPr>
        <p:spPr>
          <a:xfrm>
            <a:off x="8017566" y="2136914"/>
            <a:ext cx="2385391" cy="1200329"/>
          </a:xfrm>
          <a:prstGeom prst="rect">
            <a:avLst/>
          </a:prstGeom>
          <a:noFill/>
        </p:spPr>
        <p:txBody>
          <a:bodyPr wrap="square" rtlCol="0">
            <a:spAutoFit/>
          </a:bodyPr>
          <a:lstStyle/>
          <a:p>
            <a:pPr algn="ctr"/>
            <a:r>
              <a:rPr lang="en-US" b="1" dirty="0"/>
              <a:t>Flatten</a:t>
            </a:r>
          </a:p>
          <a:p>
            <a:r>
              <a:rPr lang="en-US" dirty="0"/>
              <a:t>Flatten the multidimensional tensors into 1d tensors.</a:t>
            </a:r>
          </a:p>
        </p:txBody>
      </p:sp>
      <p:sp>
        <p:nvSpPr>
          <p:cNvPr id="7" name="TextBox 6">
            <a:extLst>
              <a:ext uri="{FF2B5EF4-FFF2-40B4-BE49-F238E27FC236}">
                <a16:creationId xmlns:a16="http://schemas.microsoft.com/office/drawing/2014/main" id="{D86D1832-0BC4-46D3-D5C7-3DE5CD4B13CE}"/>
              </a:ext>
            </a:extLst>
          </p:cNvPr>
          <p:cNvSpPr txBox="1"/>
          <p:nvPr/>
        </p:nvSpPr>
        <p:spPr>
          <a:xfrm>
            <a:off x="1833769" y="4323521"/>
            <a:ext cx="2295938" cy="1477328"/>
          </a:xfrm>
          <a:prstGeom prst="rect">
            <a:avLst/>
          </a:prstGeom>
          <a:noFill/>
        </p:spPr>
        <p:txBody>
          <a:bodyPr wrap="square" rtlCol="0">
            <a:spAutoFit/>
          </a:bodyPr>
          <a:lstStyle/>
          <a:p>
            <a:r>
              <a:rPr lang="en-US" b="1" dirty="0"/>
              <a:t>Fully Connected Layer</a:t>
            </a:r>
          </a:p>
          <a:p>
            <a:r>
              <a:rPr lang="en-US" dirty="0"/>
              <a:t>Activation function: </a:t>
            </a:r>
            <a:r>
              <a:rPr lang="en-US" dirty="0" err="1"/>
              <a:t>ReLU</a:t>
            </a:r>
            <a:r>
              <a:rPr lang="en-US" dirty="0"/>
              <a:t>: </a:t>
            </a:r>
          </a:p>
          <a:p>
            <a:r>
              <a:rPr lang="en-US" dirty="0"/>
              <a:t>1st layer: 256 unit</a:t>
            </a:r>
          </a:p>
          <a:p>
            <a:r>
              <a:rPr lang="en-US" dirty="0"/>
              <a:t>2nd layer: 512 units</a:t>
            </a:r>
          </a:p>
        </p:txBody>
      </p:sp>
      <p:sp>
        <p:nvSpPr>
          <p:cNvPr id="8" name="TextBox 7">
            <a:extLst>
              <a:ext uri="{FF2B5EF4-FFF2-40B4-BE49-F238E27FC236}">
                <a16:creationId xmlns:a16="http://schemas.microsoft.com/office/drawing/2014/main" id="{42FBE530-2390-440D-68EA-7927039916F5}"/>
              </a:ext>
            </a:extLst>
          </p:cNvPr>
          <p:cNvSpPr txBox="1"/>
          <p:nvPr/>
        </p:nvSpPr>
        <p:spPr>
          <a:xfrm>
            <a:off x="8093764" y="4323521"/>
            <a:ext cx="2309193" cy="1477328"/>
          </a:xfrm>
          <a:prstGeom prst="rect">
            <a:avLst/>
          </a:prstGeom>
          <a:noFill/>
        </p:spPr>
        <p:txBody>
          <a:bodyPr wrap="square" rtlCol="0">
            <a:spAutoFit/>
          </a:bodyPr>
          <a:lstStyle/>
          <a:p>
            <a:pPr algn="ctr"/>
            <a:r>
              <a:rPr lang="en-US" b="1" dirty="0"/>
              <a:t>Compiler</a:t>
            </a:r>
          </a:p>
          <a:p>
            <a:r>
              <a:rPr lang="en-US" dirty="0"/>
              <a:t>Optimizer: Adam</a:t>
            </a:r>
          </a:p>
          <a:p>
            <a:r>
              <a:rPr lang="en-US" dirty="0"/>
              <a:t>Loss: Categorical Cross Entropy</a:t>
            </a:r>
          </a:p>
          <a:p>
            <a:r>
              <a:rPr lang="en-US" dirty="0"/>
              <a:t>Metrics: Accuracy</a:t>
            </a:r>
          </a:p>
        </p:txBody>
      </p:sp>
      <p:sp>
        <p:nvSpPr>
          <p:cNvPr id="9" name="TextBox 8">
            <a:extLst>
              <a:ext uri="{FF2B5EF4-FFF2-40B4-BE49-F238E27FC236}">
                <a16:creationId xmlns:a16="http://schemas.microsoft.com/office/drawing/2014/main" id="{24ACAE31-3BA5-7E45-6341-7C1F5EEA7C26}"/>
              </a:ext>
            </a:extLst>
          </p:cNvPr>
          <p:cNvSpPr txBox="1"/>
          <p:nvPr/>
        </p:nvSpPr>
        <p:spPr>
          <a:xfrm>
            <a:off x="4948030" y="4432852"/>
            <a:ext cx="2295938" cy="1200329"/>
          </a:xfrm>
          <a:prstGeom prst="rect">
            <a:avLst/>
          </a:prstGeom>
          <a:noFill/>
        </p:spPr>
        <p:txBody>
          <a:bodyPr wrap="square" rtlCol="0">
            <a:spAutoFit/>
          </a:bodyPr>
          <a:lstStyle/>
          <a:p>
            <a:pPr algn="ctr"/>
            <a:r>
              <a:rPr lang="en-US" b="1" dirty="0"/>
              <a:t>Output</a:t>
            </a:r>
          </a:p>
          <a:p>
            <a:r>
              <a:rPr lang="en-US" dirty="0"/>
              <a:t>Activation function: SoftMax</a:t>
            </a:r>
          </a:p>
          <a:p>
            <a:r>
              <a:rPr lang="en-US" dirty="0"/>
              <a:t>Units: 7</a:t>
            </a:r>
          </a:p>
        </p:txBody>
      </p:sp>
    </p:spTree>
    <p:extLst>
      <p:ext uri="{BB962C8B-B14F-4D97-AF65-F5344CB8AC3E}">
        <p14:creationId xmlns:p14="http://schemas.microsoft.com/office/powerpoint/2010/main" val="76725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1E143-989D-ACD0-CA67-86F0D8B2CF90}"/>
              </a:ext>
            </a:extLst>
          </p:cNvPr>
          <p:cNvSpPr txBox="1"/>
          <p:nvPr/>
        </p:nvSpPr>
        <p:spPr>
          <a:xfrm>
            <a:off x="188843" y="526774"/>
            <a:ext cx="3210340" cy="461665"/>
          </a:xfrm>
          <a:prstGeom prst="rect">
            <a:avLst/>
          </a:prstGeom>
          <a:noFill/>
        </p:spPr>
        <p:txBody>
          <a:bodyPr wrap="square" rtlCol="0">
            <a:spAutoFit/>
          </a:bodyPr>
          <a:lstStyle/>
          <a:p>
            <a:r>
              <a:rPr lang="en-US" sz="2400" b="1" dirty="0">
                <a:solidFill>
                  <a:srgbClr val="02B675"/>
                </a:solidFill>
              </a:rPr>
              <a:t>Training</a:t>
            </a:r>
          </a:p>
        </p:txBody>
      </p:sp>
      <p:sp>
        <p:nvSpPr>
          <p:cNvPr id="3" name="TextBox 2">
            <a:extLst>
              <a:ext uri="{FF2B5EF4-FFF2-40B4-BE49-F238E27FC236}">
                <a16:creationId xmlns:a16="http://schemas.microsoft.com/office/drawing/2014/main" id="{016C9320-BD7D-8755-6173-AAF8ECA268CF}"/>
              </a:ext>
            </a:extLst>
          </p:cNvPr>
          <p:cNvSpPr txBox="1"/>
          <p:nvPr/>
        </p:nvSpPr>
        <p:spPr>
          <a:xfrm>
            <a:off x="531743" y="3955773"/>
            <a:ext cx="3771900" cy="923330"/>
          </a:xfrm>
          <a:prstGeom prst="rect">
            <a:avLst/>
          </a:prstGeom>
          <a:noFill/>
        </p:spPr>
        <p:txBody>
          <a:bodyPr wrap="square" rtlCol="0">
            <a:spAutoFit/>
          </a:bodyPr>
          <a:lstStyle/>
          <a:p>
            <a:r>
              <a:rPr lang="en-US" b="1" dirty="0"/>
              <a:t>Number of Epochs</a:t>
            </a:r>
            <a:r>
              <a:rPr lang="en-US" dirty="0"/>
              <a:t>: 50</a:t>
            </a:r>
          </a:p>
          <a:p>
            <a:r>
              <a:rPr lang="en-US" b="1" dirty="0"/>
              <a:t>Train Set:</a:t>
            </a:r>
            <a:r>
              <a:rPr lang="en-US" dirty="0"/>
              <a:t> 23,056 </a:t>
            </a:r>
          </a:p>
          <a:p>
            <a:r>
              <a:rPr lang="en-US" b="1" dirty="0"/>
              <a:t>Validate Set:</a:t>
            </a:r>
            <a:r>
              <a:rPr lang="en-US" dirty="0"/>
              <a:t> 5,765</a:t>
            </a:r>
          </a:p>
        </p:txBody>
      </p:sp>
      <p:pic>
        <p:nvPicPr>
          <p:cNvPr id="5" name="Picture 4">
            <a:extLst>
              <a:ext uri="{FF2B5EF4-FFF2-40B4-BE49-F238E27FC236}">
                <a16:creationId xmlns:a16="http://schemas.microsoft.com/office/drawing/2014/main" id="{82E31EA4-5C9B-FC43-4FE2-07E887CCF426}"/>
              </a:ext>
            </a:extLst>
          </p:cNvPr>
          <p:cNvPicPr>
            <a:picLocks noChangeAspect="1"/>
          </p:cNvPicPr>
          <p:nvPr/>
        </p:nvPicPr>
        <p:blipFill rotWithShape="1">
          <a:blip r:embed="rId3">
            <a:extLst>
              <a:ext uri="{28A0092B-C50C-407E-A947-70E740481C1C}">
                <a14:useLocalDpi xmlns:a14="http://schemas.microsoft.com/office/drawing/2010/main" val="0"/>
              </a:ext>
            </a:extLst>
          </a:blip>
          <a:srcRect r="11010"/>
          <a:stretch/>
        </p:blipFill>
        <p:spPr>
          <a:xfrm>
            <a:off x="377687" y="1793510"/>
            <a:ext cx="4900100" cy="1497289"/>
          </a:xfrm>
          <a:prstGeom prst="rect">
            <a:avLst/>
          </a:prstGeom>
        </p:spPr>
      </p:pic>
      <p:pic>
        <p:nvPicPr>
          <p:cNvPr id="7" name="Picture 6">
            <a:extLst>
              <a:ext uri="{FF2B5EF4-FFF2-40B4-BE49-F238E27FC236}">
                <a16:creationId xmlns:a16="http://schemas.microsoft.com/office/drawing/2014/main" id="{A8589FF8-22BE-4C74-0014-8EF826B19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87" y="5934670"/>
            <a:ext cx="10511757" cy="823939"/>
          </a:xfrm>
          <a:prstGeom prst="rect">
            <a:avLst/>
          </a:prstGeom>
        </p:spPr>
      </p:pic>
    </p:spTree>
    <p:extLst>
      <p:ext uri="{BB962C8B-B14F-4D97-AF65-F5344CB8AC3E}">
        <p14:creationId xmlns:p14="http://schemas.microsoft.com/office/powerpoint/2010/main" val="167260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9F87E0-528F-8CB6-EC81-0169DB525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35" y="2852529"/>
            <a:ext cx="4553552" cy="3329609"/>
          </a:xfrm>
          <a:prstGeom prst="rect">
            <a:avLst/>
          </a:prstGeom>
        </p:spPr>
      </p:pic>
      <p:pic>
        <p:nvPicPr>
          <p:cNvPr id="5" name="Picture 4">
            <a:extLst>
              <a:ext uri="{FF2B5EF4-FFF2-40B4-BE49-F238E27FC236}">
                <a16:creationId xmlns:a16="http://schemas.microsoft.com/office/drawing/2014/main" id="{04C1C62D-752B-1891-3FD6-A3E2E3D2C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318" y="2852529"/>
            <a:ext cx="4436824" cy="3329609"/>
          </a:xfrm>
          <a:prstGeom prst="rect">
            <a:avLst/>
          </a:prstGeom>
        </p:spPr>
      </p:pic>
      <p:sp>
        <p:nvSpPr>
          <p:cNvPr id="6" name="TextBox 5">
            <a:extLst>
              <a:ext uri="{FF2B5EF4-FFF2-40B4-BE49-F238E27FC236}">
                <a16:creationId xmlns:a16="http://schemas.microsoft.com/office/drawing/2014/main" id="{98C8BA2C-A876-906E-DB77-F63DEABBE0F9}"/>
              </a:ext>
            </a:extLst>
          </p:cNvPr>
          <p:cNvSpPr txBox="1"/>
          <p:nvPr/>
        </p:nvSpPr>
        <p:spPr>
          <a:xfrm>
            <a:off x="477078" y="248478"/>
            <a:ext cx="2633870" cy="461665"/>
          </a:xfrm>
          <a:prstGeom prst="rect">
            <a:avLst/>
          </a:prstGeom>
          <a:noFill/>
        </p:spPr>
        <p:txBody>
          <a:bodyPr wrap="square" rtlCol="0">
            <a:spAutoFit/>
          </a:bodyPr>
          <a:lstStyle/>
          <a:p>
            <a:r>
              <a:rPr lang="en-US" sz="2400" b="1" dirty="0">
                <a:solidFill>
                  <a:srgbClr val="02B675"/>
                </a:solidFill>
              </a:rPr>
              <a:t>Evaluation</a:t>
            </a:r>
          </a:p>
        </p:txBody>
      </p:sp>
      <p:sp>
        <p:nvSpPr>
          <p:cNvPr id="7" name="TextBox 6">
            <a:extLst>
              <a:ext uri="{FF2B5EF4-FFF2-40B4-BE49-F238E27FC236}">
                <a16:creationId xmlns:a16="http://schemas.microsoft.com/office/drawing/2014/main" id="{FBF550C2-32AB-4CE3-0F04-5A01D97758FA}"/>
              </a:ext>
            </a:extLst>
          </p:cNvPr>
          <p:cNvSpPr txBox="1"/>
          <p:nvPr/>
        </p:nvSpPr>
        <p:spPr>
          <a:xfrm>
            <a:off x="288235" y="1929199"/>
            <a:ext cx="4363279" cy="923330"/>
          </a:xfrm>
          <a:prstGeom prst="rect">
            <a:avLst/>
          </a:prstGeom>
          <a:noFill/>
        </p:spPr>
        <p:txBody>
          <a:bodyPr wrap="square" rtlCol="0">
            <a:spAutoFit/>
          </a:bodyPr>
          <a:lstStyle/>
          <a:p>
            <a:r>
              <a:rPr lang="en-US" b="1" dirty="0"/>
              <a:t>Accuracy(after 50 Epochs)</a:t>
            </a:r>
          </a:p>
          <a:p>
            <a:pPr marL="285750" indent="-285750">
              <a:buFont typeface="Arial" panose="020B0604020202020204" pitchFamily="34" charset="0"/>
              <a:buChar char="•"/>
            </a:pPr>
            <a:r>
              <a:rPr lang="en-US" dirty="0"/>
              <a:t>Train set: 56.28%</a:t>
            </a:r>
          </a:p>
          <a:p>
            <a:pPr marL="285750" indent="-285750">
              <a:buFont typeface="Arial" panose="020B0604020202020204" pitchFamily="34" charset="0"/>
              <a:buChar char="•"/>
            </a:pPr>
            <a:r>
              <a:rPr lang="en-US" dirty="0"/>
              <a:t>Validate Set: 61.67% </a:t>
            </a:r>
          </a:p>
        </p:txBody>
      </p:sp>
      <p:sp>
        <p:nvSpPr>
          <p:cNvPr id="8" name="TextBox 7">
            <a:extLst>
              <a:ext uri="{FF2B5EF4-FFF2-40B4-BE49-F238E27FC236}">
                <a16:creationId xmlns:a16="http://schemas.microsoft.com/office/drawing/2014/main" id="{CD45D4DD-7A44-FB15-C00C-068AEBC3AB13}"/>
              </a:ext>
            </a:extLst>
          </p:cNvPr>
          <p:cNvSpPr txBox="1"/>
          <p:nvPr/>
        </p:nvSpPr>
        <p:spPr>
          <a:xfrm>
            <a:off x="5840318" y="1947061"/>
            <a:ext cx="4323521" cy="923330"/>
          </a:xfrm>
          <a:prstGeom prst="rect">
            <a:avLst/>
          </a:prstGeom>
          <a:noFill/>
        </p:spPr>
        <p:txBody>
          <a:bodyPr wrap="square" rtlCol="0">
            <a:spAutoFit/>
          </a:bodyPr>
          <a:lstStyle/>
          <a:p>
            <a:r>
              <a:rPr lang="en-US" b="1" dirty="0"/>
              <a:t>Loss(after 50 epochs)</a:t>
            </a:r>
          </a:p>
          <a:p>
            <a:pPr marL="285750" indent="-285750">
              <a:buFont typeface="Arial" panose="020B0604020202020204" pitchFamily="34" charset="0"/>
              <a:buChar char="•"/>
            </a:pPr>
            <a:r>
              <a:rPr lang="en-US" dirty="0"/>
              <a:t>Train set: 1.15</a:t>
            </a:r>
          </a:p>
          <a:p>
            <a:pPr marL="285750" indent="-285750">
              <a:buFont typeface="Arial" panose="020B0604020202020204" pitchFamily="34" charset="0"/>
              <a:buChar char="•"/>
            </a:pPr>
            <a:r>
              <a:rPr lang="en-US" dirty="0"/>
              <a:t>Validate Set: 1.01</a:t>
            </a:r>
          </a:p>
        </p:txBody>
      </p:sp>
      <p:sp>
        <p:nvSpPr>
          <p:cNvPr id="9" name="TextBox 8">
            <a:extLst>
              <a:ext uri="{FF2B5EF4-FFF2-40B4-BE49-F238E27FC236}">
                <a16:creationId xmlns:a16="http://schemas.microsoft.com/office/drawing/2014/main" id="{747F1B26-F7F3-EE4F-1968-9AD50275D5A7}"/>
              </a:ext>
            </a:extLst>
          </p:cNvPr>
          <p:cNvSpPr txBox="1"/>
          <p:nvPr/>
        </p:nvSpPr>
        <p:spPr>
          <a:xfrm>
            <a:off x="1216137" y="6319703"/>
            <a:ext cx="9248361" cy="369332"/>
          </a:xfrm>
          <a:prstGeom prst="rect">
            <a:avLst/>
          </a:prstGeom>
          <a:noFill/>
        </p:spPr>
        <p:txBody>
          <a:bodyPr wrap="square" rtlCol="0">
            <a:spAutoFit/>
          </a:bodyPr>
          <a:lstStyle/>
          <a:p>
            <a:r>
              <a:rPr lang="en-US" dirty="0"/>
              <a:t>Since the graph of validation loss is decreasing, we can conclude the model is not overfitted.</a:t>
            </a:r>
          </a:p>
        </p:txBody>
      </p:sp>
    </p:spTree>
    <p:extLst>
      <p:ext uri="{BB962C8B-B14F-4D97-AF65-F5344CB8AC3E}">
        <p14:creationId xmlns:p14="http://schemas.microsoft.com/office/powerpoint/2010/main" val="354086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CC59A-64B4-97EB-C281-D881F2D76F6C}"/>
              </a:ext>
            </a:extLst>
          </p:cNvPr>
          <p:cNvSpPr txBox="1"/>
          <p:nvPr/>
        </p:nvSpPr>
        <p:spPr>
          <a:xfrm>
            <a:off x="5521600" y="437322"/>
            <a:ext cx="1719470" cy="461665"/>
          </a:xfrm>
          <a:prstGeom prst="rect">
            <a:avLst/>
          </a:prstGeom>
          <a:noFill/>
        </p:spPr>
        <p:txBody>
          <a:bodyPr wrap="square" rtlCol="0">
            <a:spAutoFit/>
          </a:bodyPr>
          <a:lstStyle/>
          <a:p>
            <a:r>
              <a:rPr lang="en-US" sz="2400" b="1" dirty="0">
                <a:solidFill>
                  <a:srgbClr val="02B675"/>
                </a:solidFill>
              </a:rPr>
              <a:t>Testing</a:t>
            </a:r>
          </a:p>
        </p:txBody>
      </p:sp>
      <p:pic>
        <p:nvPicPr>
          <p:cNvPr id="4" name="Picture 3">
            <a:extLst>
              <a:ext uri="{FF2B5EF4-FFF2-40B4-BE49-F238E27FC236}">
                <a16:creationId xmlns:a16="http://schemas.microsoft.com/office/drawing/2014/main" id="{88321A17-7D71-574B-FAF0-DBA5303F2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820" y="1573334"/>
            <a:ext cx="3429000" cy="2095500"/>
          </a:xfrm>
          <a:prstGeom prst="rect">
            <a:avLst/>
          </a:prstGeom>
        </p:spPr>
      </p:pic>
      <p:pic>
        <p:nvPicPr>
          <p:cNvPr id="6" name="Picture 5">
            <a:extLst>
              <a:ext uri="{FF2B5EF4-FFF2-40B4-BE49-F238E27FC236}">
                <a16:creationId xmlns:a16="http://schemas.microsoft.com/office/drawing/2014/main" id="{A797305C-5D15-4E99-6FDA-0D8D501A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195" y="4421938"/>
            <a:ext cx="3524250" cy="2419350"/>
          </a:xfrm>
          <a:prstGeom prst="rect">
            <a:avLst/>
          </a:prstGeom>
        </p:spPr>
      </p:pic>
      <p:sp>
        <p:nvSpPr>
          <p:cNvPr id="7" name="TextBox 6">
            <a:extLst>
              <a:ext uri="{FF2B5EF4-FFF2-40B4-BE49-F238E27FC236}">
                <a16:creationId xmlns:a16="http://schemas.microsoft.com/office/drawing/2014/main" id="{50599DA3-6B79-4E42-CA1A-EC2DD451551C}"/>
              </a:ext>
            </a:extLst>
          </p:cNvPr>
          <p:cNvSpPr txBox="1"/>
          <p:nvPr/>
        </p:nvSpPr>
        <p:spPr>
          <a:xfrm>
            <a:off x="9531626" y="2653172"/>
            <a:ext cx="2554357" cy="2031325"/>
          </a:xfrm>
          <a:prstGeom prst="rect">
            <a:avLst/>
          </a:prstGeom>
          <a:noFill/>
        </p:spPr>
        <p:txBody>
          <a:bodyPr wrap="square" rtlCol="0">
            <a:spAutoFit/>
          </a:bodyPr>
          <a:lstStyle/>
          <a:p>
            <a:r>
              <a:rPr lang="en-US" dirty="0"/>
              <a:t>When the model was tested on unseen data.</a:t>
            </a:r>
          </a:p>
          <a:p>
            <a:endParaRPr lang="en-US" dirty="0"/>
          </a:p>
          <a:p>
            <a:r>
              <a:rPr lang="en-US" dirty="0"/>
              <a:t>It’s </a:t>
            </a:r>
            <a:r>
              <a:rPr lang="en-US" b="1" dirty="0"/>
              <a:t>Loss </a:t>
            </a:r>
            <a:r>
              <a:rPr lang="en-US" dirty="0"/>
              <a:t>was </a:t>
            </a:r>
            <a:r>
              <a:rPr lang="en-US" b="1" dirty="0"/>
              <a:t>1.01</a:t>
            </a:r>
            <a:r>
              <a:rPr lang="en-US" dirty="0"/>
              <a:t>, and</a:t>
            </a:r>
          </a:p>
          <a:p>
            <a:r>
              <a:rPr lang="en-US" dirty="0"/>
              <a:t>It correctly predicted classes with an </a:t>
            </a:r>
            <a:r>
              <a:rPr lang="en-US" b="1" dirty="0"/>
              <a:t>Accuracy Score </a:t>
            </a:r>
            <a:r>
              <a:rPr lang="en-US" dirty="0"/>
              <a:t>of </a:t>
            </a:r>
            <a:r>
              <a:rPr lang="en-US" b="1" dirty="0"/>
              <a:t>62.5%.</a:t>
            </a:r>
          </a:p>
        </p:txBody>
      </p:sp>
      <p:sp>
        <p:nvSpPr>
          <p:cNvPr id="8" name="TextBox 7">
            <a:extLst>
              <a:ext uri="{FF2B5EF4-FFF2-40B4-BE49-F238E27FC236}">
                <a16:creationId xmlns:a16="http://schemas.microsoft.com/office/drawing/2014/main" id="{33B33775-32DE-570C-5777-2329F609DBAD}"/>
              </a:ext>
            </a:extLst>
          </p:cNvPr>
          <p:cNvSpPr txBox="1"/>
          <p:nvPr/>
        </p:nvSpPr>
        <p:spPr>
          <a:xfrm>
            <a:off x="5625548" y="1142422"/>
            <a:ext cx="2872409" cy="369332"/>
          </a:xfrm>
          <a:prstGeom prst="rect">
            <a:avLst/>
          </a:prstGeom>
          <a:noFill/>
        </p:spPr>
        <p:txBody>
          <a:bodyPr wrap="square" rtlCol="0">
            <a:spAutoFit/>
          </a:bodyPr>
          <a:lstStyle/>
          <a:p>
            <a:r>
              <a:rPr lang="en-US" b="1" dirty="0"/>
              <a:t>Classification Report</a:t>
            </a:r>
          </a:p>
        </p:txBody>
      </p:sp>
      <p:sp>
        <p:nvSpPr>
          <p:cNvPr id="9" name="TextBox 8">
            <a:extLst>
              <a:ext uri="{FF2B5EF4-FFF2-40B4-BE49-F238E27FC236}">
                <a16:creationId xmlns:a16="http://schemas.microsoft.com/office/drawing/2014/main" id="{AC42CEA2-7B8B-3CEB-A00C-970BCAE03CAA}"/>
              </a:ext>
            </a:extLst>
          </p:cNvPr>
          <p:cNvSpPr txBox="1"/>
          <p:nvPr/>
        </p:nvSpPr>
        <p:spPr>
          <a:xfrm>
            <a:off x="5621820" y="3973849"/>
            <a:ext cx="3084858" cy="369332"/>
          </a:xfrm>
          <a:prstGeom prst="rect">
            <a:avLst/>
          </a:prstGeom>
          <a:noFill/>
        </p:spPr>
        <p:txBody>
          <a:bodyPr wrap="square" rtlCol="0">
            <a:spAutoFit/>
          </a:bodyPr>
          <a:lstStyle/>
          <a:p>
            <a:r>
              <a:rPr lang="en-US" b="1" dirty="0"/>
              <a:t>Prediction</a:t>
            </a:r>
          </a:p>
        </p:txBody>
      </p:sp>
    </p:spTree>
    <p:extLst>
      <p:ext uri="{BB962C8B-B14F-4D97-AF65-F5344CB8AC3E}">
        <p14:creationId xmlns:p14="http://schemas.microsoft.com/office/powerpoint/2010/main" val="150638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8026BE-F118-9A15-962C-D835273DABFB}"/>
              </a:ext>
            </a:extLst>
          </p:cNvPr>
          <p:cNvSpPr txBox="1"/>
          <p:nvPr/>
        </p:nvSpPr>
        <p:spPr>
          <a:xfrm>
            <a:off x="188844" y="1172818"/>
            <a:ext cx="4611756" cy="400110"/>
          </a:xfrm>
          <a:prstGeom prst="rect">
            <a:avLst/>
          </a:prstGeom>
          <a:noFill/>
        </p:spPr>
        <p:txBody>
          <a:bodyPr wrap="square" rtlCol="0">
            <a:spAutoFit/>
          </a:bodyPr>
          <a:lstStyle/>
          <a:p>
            <a:r>
              <a:rPr lang="en-US" sz="2000" b="1" dirty="0"/>
              <a:t>Steps for Face Detection:</a:t>
            </a:r>
          </a:p>
        </p:txBody>
      </p:sp>
      <p:sp>
        <p:nvSpPr>
          <p:cNvPr id="3" name="TextBox 2">
            <a:extLst>
              <a:ext uri="{FF2B5EF4-FFF2-40B4-BE49-F238E27FC236}">
                <a16:creationId xmlns:a16="http://schemas.microsoft.com/office/drawing/2014/main" id="{5E998E51-9C37-1349-A614-341F445DCA88}"/>
              </a:ext>
            </a:extLst>
          </p:cNvPr>
          <p:cNvSpPr txBox="1"/>
          <p:nvPr/>
        </p:nvSpPr>
        <p:spPr>
          <a:xfrm>
            <a:off x="99391" y="347869"/>
            <a:ext cx="6082748"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Face Detection and Model Deployment</a:t>
            </a:r>
          </a:p>
        </p:txBody>
      </p:sp>
      <p:sp>
        <p:nvSpPr>
          <p:cNvPr id="4" name="TextBox 3">
            <a:extLst>
              <a:ext uri="{FF2B5EF4-FFF2-40B4-BE49-F238E27FC236}">
                <a16:creationId xmlns:a16="http://schemas.microsoft.com/office/drawing/2014/main" id="{5FCFA12D-E5CE-D653-4F14-D7C610810C37}"/>
              </a:ext>
            </a:extLst>
          </p:cNvPr>
          <p:cNvSpPr txBox="1"/>
          <p:nvPr/>
        </p:nvSpPr>
        <p:spPr>
          <a:xfrm>
            <a:off x="266549" y="1674216"/>
            <a:ext cx="4104861" cy="1200329"/>
          </a:xfrm>
          <a:prstGeom prst="rect">
            <a:avLst/>
          </a:prstGeom>
          <a:noFill/>
        </p:spPr>
        <p:txBody>
          <a:bodyPr wrap="square" rtlCol="0">
            <a:spAutoFit/>
          </a:bodyPr>
          <a:lstStyle/>
          <a:p>
            <a:pPr marL="342900" indent="-342900">
              <a:buFont typeface="+mj-lt"/>
              <a:buAutoNum type="arabicPeriod"/>
            </a:pPr>
            <a:r>
              <a:rPr lang="en-US" dirty="0"/>
              <a:t>Loading Image</a:t>
            </a:r>
          </a:p>
          <a:p>
            <a:pPr marL="342900" indent="-342900">
              <a:buFont typeface="+mj-lt"/>
              <a:buAutoNum type="arabicPeriod"/>
            </a:pPr>
            <a:endParaRPr lang="en-US" dirty="0"/>
          </a:p>
          <a:p>
            <a:pPr marL="342900" indent="-342900">
              <a:buFont typeface="+mj-lt"/>
              <a:buAutoNum type="arabicPeriod"/>
            </a:pPr>
            <a:r>
              <a:rPr lang="en-US" dirty="0"/>
              <a:t>Converting the image into grayscale</a:t>
            </a:r>
          </a:p>
          <a:p>
            <a:endParaRPr lang="en-US" dirty="0"/>
          </a:p>
        </p:txBody>
      </p:sp>
      <p:sp>
        <p:nvSpPr>
          <p:cNvPr id="5" name="TextBox 4">
            <a:extLst>
              <a:ext uri="{FF2B5EF4-FFF2-40B4-BE49-F238E27FC236}">
                <a16:creationId xmlns:a16="http://schemas.microsoft.com/office/drawing/2014/main" id="{BEC31A13-9928-4C98-1E15-E06720FF8123}"/>
              </a:ext>
            </a:extLst>
          </p:cNvPr>
          <p:cNvSpPr txBox="1"/>
          <p:nvPr/>
        </p:nvSpPr>
        <p:spPr>
          <a:xfrm>
            <a:off x="8304143" y="1401118"/>
            <a:ext cx="4707835" cy="1477328"/>
          </a:xfrm>
          <a:prstGeom prst="rect">
            <a:avLst/>
          </a:prstGeom>
          <a:noFill/>
        </p:spPr>
        <p:txBody>
          <a:bodyPr wrap="square" rtlCol="0">
            <a:spAutoFit/>
          </a:bodyPr>
          <a:lstStyle/>
          <a:p>
            <a:pPr marL="342900" indent="-342900">
              <a:buFont typeface="+mj-lt"/>
              <a:buAutoNum type="arabicPeriod"/>
            </a:pPr>
            <a:endParaRPr lang="en-US" dirty="0"/>
          </a:p>
          <a:p>
            <a:r>
              <a:rPr lang="en-US" dirty="0"/>
              <a:t>3.    Applying </a:t>
            </a:r>
            <a:r>
              <a:rPr lang="en-US" dirty="0" err="1"/>
              <a:t>Haar</a:t>
            </a:r>
            <a:r>
              <a:rPr lang="en-US" dirty="0"/>
              <a:t> Cascade </a:t>
            </a:r>
          </a:p>
          <a:p>
            <a:pPr marL="342900" indent="-342900">
              <a:buFont typeface="+mj-lt"/>
              <a:buAutoNum type="arabicPeriod"/>
            </a:pPr>
            <a:endParaRPr lang="en-US" dirty="0"/>
          </a:p>
          <a:p>
            <a:r>
              <a:rPr lang="en-US" dirty="0"/>
              <a:t>4.    Saving the coordinates in a variable</a:t>
            </a:r>
          </a:p>
          <a:p>
            <a:endParaRPr lang="en-US" dirty="0"/>
          </a:p>
        </p:txBody>
      </p:sp>
      <p:pic>
        <p:nvPicPr>
          <p:cNvPr id="7" name="Picture 6">
            <a:extLst>
              <a:ext uri="{FF2B5EF4-FFF2-40B4-BE49-F238E27FC236}">
                <a16:creationId xmlns:a16="http://schemas.microsoft.com/office/drawing/2014/main" id="{3FB35978-76AE-359F-C492-D4E4E19CE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39" y="4126544"/>
            <a:ext cx="1917440" cy="2393646"/>
          </a:xfrm>
          <a:prstGeom prst="rect">
            <a:avLst/>
          </a:prstGeom>
        </p:spPr>
      </p:pic>
      <p:pic>
        <p:nvPicPr>
          <p:cNvPr id="9" name="Picture 8">
            <a:extLst>
              <a:ext uri="{FF2B5EF4-FFF2-40B4-BE49-F238E27FC236}">
                <a16:creationId xmlns:a16="http://schemas.microsoft.com/office/drawing/2014/main" id="{7C500A6E-2755-CDE1-7E58-3F71E859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876" y="4126544"/>
            <a:ext cx="2098687" cy="2229483"/>
          </a:xfrm>
          <a:prstGeom prst="rect">
            <a:avLst/>
          </a:prstGeom>
        </p:spPr>
      </p:pic>
      <p:pic>
        <p:nvPicPr>
          <p:cNvPr id="11" name="Picture 10">
            <a:extLst>
              <a:ext uri="{FF2B5EF4-FFF2-40B4-BE49-F238E27FC236}">
                <a16:creationId xmlns:a16="http://schemas.microsoft.com/office/drawing/2014/main" id="{9163AB4B-5CD5-9D7F-F4A1-53789066D5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549" y="2874545"/>
            <a:ext cx="2640556" cy="1038081"/>
          </a:xfrm>
          <a:prstGeom prst="rect">
            <a:avLst/>
          </a:prstGeom>
        </p:spPr>
      </p:pic>
      <p:pic>
        <p:nvPicPr>
          <p:cNvPr id="13" name="Picture 12">
            <a:extLst>
              <a:ext uri="{FF2B5EF4-FFF2-40B4-BE49-F238E27FC236}">
                <a16:creationId xmlns:a16="http://schemas.microsoft.com/office/drawing/2014/main" id="{B1FEA619-BFA0-A803-385F-6311EF362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9343" y="2874545"/>
            <a:ext cx="3285754" cy="893314"/>
          </a:xfrm>
          <a:prstGeom prst="rect">
            <a:avLst/>
          </a:prstGeom>
        </p:spPr>
      </p:pic>
    </p:spTree>
    <p:extLst>
      <p:ext uri="{BB962C8B-B14F-4D97-AF65-F5344CB8AC3E}">
        <p14:creationId xmlns:p14="http://schemas.microsoft.com/office/powerpoint/2010/main" val="16110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73E83-6BD9-EC9A-C76F-3258442D9CD2}"/>
              </a:ext>
            </a:extLst>
          </p:cNvPr>
          <p:cNvSpPr txBox="1"/>
          <p:nvPr/>
        </p:nvSpPr>
        <p:spPr>
          <a:xfrm>
            <a:off x="259773" y="384464"/>
            <a:ext cx="5985163" cy="738664"/>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Face Detection and Model Deployment</a:t>
            </a:r>
          </a:p>
          <a:p>
            <a:endParaRPr lang="en-US" dirty="0"/>
          </a:p>
        </p:txBody>
      </p:sp>
      <p:sp>
        <p:nvSpPr>
          <p:cNvPr id="3" name="Rectangle: Rounded Corners 2">
            <a:extLst>
              <a:ext uri="{FF2B5EF4-FFF2-40B4-BE49-F238E27FC236}">
                <a16:creationId xmlns:a16="http://schemas.microsoft.com/office/drawing/2014/main" id="{73FC64E6-32D7-7A7C-A2C4-66340713BC45}"/>
              </a:ext>
            </a:extLst>
          </p:cNvPr>
          <p:cNvSpPr/>
          <p:nvPr/>
        </p:nvSpPr>
        <p:spPr>
          <a:xfrm>
            <a:off x="103909" y="4170216"/>
            <a:ext cx="2473036" cy="1288473"/>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 Friendly</a:t>
            </a:r>
          </a:p>
        </p:txBody>
      </p:sp>
      <p:sp>
        <p:nvSpPr>
          <p:cNvPr id="4" name="Rectangle: Rounded Corners 3">
            <a:extLst>
              <a:ext uri="{FF2B5EF4-FFF2-40B4-BE49-F238E27FC236}">
                <a16:creationId xmlns:a16="http://schemas.microsoft.com/office/drawing/2014/main" id="{97901995-80F8-08BA-C46B-7A677EBF04D8}"/>
              </a:ext>
            </a:extLst>
          </p:cNvPr>
          <p:cNvSpPr/>
          <p:nvPr/>
        </p:nvSpPr>
        <p:spPr>
          <a:xfrm>
            <a:off x="3281796" y="4170216"/>
            <a:ext cx="2473036" cy="1319645"/>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Provides 3 Functionality</a:t>
            </a:r>
          </a:p>
          <a:p>
            <a:pPr marL="285750" indent="-285750">
              <a:buFont typeface="Arial" panose="020B0604020202020204" pitchFamily="34" charset="0"/>
              <a:buChar char="•"/>
            </a:pPr>
            <a:r>
              <a:rPr lang="en-US" sz="1600" dirty="0">
                <a:solidFill>
                  <a:schemeClr val="tx1"/>
                </a:solidFill>
              </a:rPr>
              <a:t>Pre-load images</a:t>
            </a:r>
          </a:p>
          <a:p>
            <a:pPr marL="285750" indent="-285750">
              <a:buFont typeface="Arial" panose="020B0604020202020204" pitchFamily="34" charset="0"/>
              <a:buChar char="•"/>
            </a:pPr>
            <a:r>
              <a:rPr lang="en-US" sz="1600" dirty="0">
                <a:solidFill>
                  <a:schemeClr val="tx1"/>
                </a:solidFill>
              </a:rPr>
              <a:t>Use web camera</a:t>
            </a:r>
          </a:p>
          <a:p>
            <a:pPr marL="285750" indent="-285750">
              <a:buFont typeface="Arial" panose="020B0604020202020204" pitchFamily="34" charset="0"/>
              <a:buChar char="•"/>
            </a:pPr>
            <a:r>
              <a:rPr lang="en-US" sz="1600" dirty="0">
                <a:solidFill>
                  <a:schemeClr val="tx1"/>
                </a:solidFill>
              </a:rPr>
              <a:t>Upload Image</a:t>
            </a:r>
          </a:p>
        </p:txBody>
      </p:sp>
      <p:sp>
        <p:nvSpPr>
          <p:cNvPr id="5" name="Rectangle: Rounded Corners 4">
            <a:extLst>
              <a:ext uri="{FF2B5EF4-FFF2-40B4-BE49-F238E27FC236}">
                <a16:creationId xmlns:a16="http://schemas.microsoft.com/office/drawing/2014/main" id="{D767C33D-D546-F069-BFA9-0E879BBF21B2}"/>
              </a:ext>
            </a:extLst>
          </p:cNvPr>
          <p:cNvSpPr/>
          <p:nvPr/>
        </p:nvSpPr>
        <p:spPr>
          <a:xfrm>
            <a:off x="6378287" y="4170216"/>
            <a:ext cx="2473036" cy="1288473"/>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Saves Data for Future Use</a:t>
            </a:r>
          </a:p>
        </p:txBody>
      </p:sp>
      <p:sp>
        <p:nvSpPr>
          <p:cNvPr id="6" name="Rectangle: Rounded Corners 5">
            <a:extLst>
              <a:ext uri="{FF2B5EF4-FFF2-40B4-BE49-F238E27FC236}">
                <a16:creationId xmlns:a16="http://schemas.microsoft.com/office/drawing/2014/main" id="{D6737F3B-7E82-3768-387C-F7333F55E5F4}"/>
              </a:ext>
            </a:extLst>
          </p:cNvPr>
          <p:cNvSpPr/>
          <p:nvPr/>
        </p:nvSpPr>
        <p:spPr>
          <a:xfrm>
            <a:off x="9459191" y="4170702"/>
            <a:ext cx="2473036" cy="1301358"/>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Pie chart showing the probability distribution of all emotions</a:t>
            </a:r>
          </a:p>
        </p:txBody>
      </p:sp>
      <p:pic>
        <p:nvPicPr>
          <p:cNvPr id="8" name="Picture 7">
            <a:extLst>
              <a:ext uri="{FF2B5EF4-FFF2-40B4-BE49-F238E27FC236}">
                <a16:creationId xmlns:a16="http://schemas.microsoft.com/office/drawing/2014/main" id="{E8E2962B-B370-2AC3-18BE-909CF7DAC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73" y="852413"/>
            <a:ext cx="5100892" cy="2383451"/>
          </a:xfrm>
          <a:prstGeom prst="rect">
            <a:avLst/>
          </a:prstGeom>
        </p:spPr>
      </p:pic>
      <p:pic>
        <p:nvPicPr>
          <p:cNvPr id="11" name="Picture 10">
            <a:extLst>
              <a:ext uri="{FF2B5EF4-FFF2-40B4-BE49-F238E27FC236}">
                <a16:creationId xmlns:a16="http://schemas.microsoft.com/office/drawing/2014/main" id="{0B57F466-94D4-9665-EC84-5E51DB027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385" y="852413"/>
            <a:ext cx="2082430" cy="2082430"/>
          </a:xfrm>
          <a:prstGeom prst="rect">
            <a:avLst/>
          </a:prstGeom>
        </p:spPr>
      </p:pic>
      <p:sp>
        <p:nvSpPr>
          <p:cNvPr id="12" name="TextBox 11">
            <a:extLst>
              <a:ext uri="{FF2B5EF4-FFF2-40B4-BE49-F238E27FC236}">
                <a16:creationId xmlns:a16="http://schemas.microsoft.com/office/drawing/2014/main" id="{39BBA705-8341-B487-5F78-C0E7D6AFF503}"/>
              </a:ext>
            </a:extLst>
          </p:cNvPr>
          <p:cNvSpPr txBox="1"/>
          <p:nvPr/>
        </p:nvSpPr>
        <p:spPr>
          <a:xfrm>
            <a:off x="259773" y="3262702"/>
            <a:ext cx="3007548" cy="261610"/>
          </a:xfrm>
          <a:prstGeom prst="rect">
            <a:avLst/>
          </a:prstGeom>
          <a:noFill/>
        </p:spPr>
        <p:txBody>
          <a:bodyPr wrap="square" rtlCol="0">
            <a:spAutoFit/>
          </a:bodyPr>
          <a:lstStyle/>
          <a:p>
            <a:r>
              <a:rPr lang="en-IN" sz="1100" dirty="0">
                <a:hlinkClick r:id="rId5"/>
              </a:rPr>
              <a:t>https://facial-emotion-recognition.streamlit.app/</a:t>
            </a:r>
            <a:endParaRPr lang="en-IN" sz="1100" dirty="0"/>
          </a:p>
        </p:txBody>
      </p:sp>
    </p:spTree>
    <p:extLst>
      <p:ext uri="{BB962C8B-B14F-4D97-AF65-F5344CB8AC3E}">
        <p14:creationId xmlns:p14="http://schemas.microsoft.com/office/powerpoint/2010/main" val="310124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20350-9411-13E4-D4B7-B43CD6B04DB5}"/>
              </a:ext>
            </a:extLst>
          </p:cNvPr>
          <p:cNvSpPr txBox="1"/>
          <p:nvPr/>
        </p:nvSpPr>
        <p:spPr>
          <a:xfrm>
            <a:off x="417443" y="273830"/>
            <a:ext cx="2892287"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Conclusion</a:t>
            </a:r>
          </a:p>
        </p:txBody>
      </p:sp>
      <p:sp>
        <p:nvSpPr>
          <p:cNvPr id="3" name="TextBox 2">
            <a:extLst>
              <a:ext uri="{FF2B5EF4-FFF2-40B4-BE49-F238E27FC236}">
                <a16:creationId xmlns:a16="http://schemas.microsoft.com/office/drawing/2014/main" id="{8955AE40-E52B-E9FE-220F-874A48AACB51}"/>
              </a:ext>
            </a:extLst>
          </p:cNvPr>
          <p:cNvSpPr txBox="1"/>
          <p:nvPr/>
        </p:nvSpPr>
        <p:spPr>
          <a:xfrm>
            <a:off x="4785691" y="3220278"/>
            <a:ext cx="28922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Fewer data.</a:t>
            </a:r>
          </a:p>
          <a:p>
            <a:pPr marL="285750" indent="-285750">
              <a:buFont typeface="Arial" panose="020B0604020202020204" pitchFamily="34" charset="0"/>
              <a:buChar char="•"/>
            </a:pPr>
            <a:r>
              <a:rPr lang="en-US" dirty="0"/>
              <a:t>Less accurate.</a:t>
            </a:r>
          </a:p>
          <a:p>
            <a:pPr marL="285750" indent="-285750">
              <a:buFont typeface="Arial" panose="020B0604020202020204" pitchFamily="34" charset="0"/>
              <a:buChar char="•"/>
            </a:pPr>
            <a:r>
              <a:rPr lang="en-US" dirty="0"/>
              <a:t>Does not work well if more than one face is available in a single image.</a:t>
            </a:r>
          </a:p>
          <a:p>
            <a:pPr marL="285750" indent="-285750">
              <a:buFont typeface="Arial" panose="020B0604020202020204" pitchFamily="34" charset="0"/>
              <a:buChar char="•"/>
            </a:pPr>
            <a:r>
              <a:rPr lang="en-US" dirty="0"/>
              <a:t>Cannot classify live images.</a:t>
            </a:r>
          </a:p>
        </p:txBody>
      </p:sp>
      <p:sp>
        <p:nvSpPr>
          <p:cNvPr id="4" name="TextBox 3">
            <a:extLst>
              <a:ext uri="{FF2B5EF4-FFF2-40B4-BE49-F238E27FC236}">
                <a16:creationId xmlns:a16="http://schemas.microsoft.com/office/drawing/2014/main" id="{FA1EC556-8F10-1D49-5178-D257B203E7BD}"/>
              </a:ext>
            </a:extLst>
          </p:cNvPr>
          <p:cNvSpPr txBox="1"/>
          <p:nvPr/>
        </p:nvSpPr>
        <p:spPr>
          <a:xfrm>
            <a:off x="8125239" y="3220278"/>
            <a:ext cx="2743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Using the collected data to train the model.</a:t>
            </a:r>
          </a:p>
          <a:p>
            <a:pPr marL="285750" indent="-285750">
              <a:buFont typeface="Arial" panose="020B0604020202020204" pitchFamily="34" charset="0"/>
              <a:buChar char="•"/>
            </a:pPr>
            <a:r>
              <a:rPr lang="en-US" dirty="0"/>
              <a:t> This will further increase the accuracy.</a:t>
            </a:r>
          </a:p>
          <a:p>
            <a:pPr marL="285750" indent="-285750">
              <a:buFont typeface="Arial" panose="020B0604020202020204" pitchFamily="34" charset="0"/>
              <a:buChar char="•"/>
            </a:pPr>
            <a:r>
              <a:rPr lang="en-US" dirty="0"/>
              <a:t>User friendly website.</a:t>
            </a:r>
          </a:p>
        </p:txBody>
      </p:sp>
      <p:sp>
        <p:nvSpPr>
          <p:cNvPr id="5" name="TextBox 4">
            <a:extLst>
              <a:ext uri="{FF2B5EF4-FFF2-40B4-BE49-F238E27FC236}">
                <a16:creationId xmlns:a16="http://schemas.microsoft.com/office/drawing/2014/main" id="{BCAB8312-921C-A071-CFBD-E892F5C22867}"/>
              </a:ext>
            </a:extLst>
          </p:cNvPr>
          <p:cNvSpPr txBox="1"/>
          <p:nvPr/>
        </p:nvSpPr>
        <p:spPr>
          <a:xfrm>
            <a:off x="1421297" y="3220278"/>
            <a:ext cx="26139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E-KYC.</a:t>
            </a:r>
          </a:p>
          <a:p>
            <a:pPr marL="285750" indent="-285750">
              <a:buFont typeface="Arial" panose="020B0604020202020204" pitchFamily="34" charset="0"/>
              <a:buChar char="•"/>
            </a:pPr>
            <a:r>
              <a:rPr lang="en-US" dirty="0"/>
              <a:t>Biometric attendance</a:t>
            </a:r>
          </a:p>
          <a:p>
            <a:pPr marL="285750" indent="-285750">
              <a:buFont typeface="Arial" panose="020B0604020202020204" pitchFamily="34" charset="0"/>
              <a:buChar char="•"/>
            </a:pPr>
            <a:r>
              <a:rPr lang="en-US" dirty="0"/>
              <a:t>Security systems</a:t>
            </a:r>
          </a:p>
          <a:p>
            <a:pPr marL="285750" indent="-285750">
              <a:buFont typeface="Arial" panose="020B0604020202020204" pitchFamily="34" charset="0"/>
              <a:buChar char="•"/>
            </a:pPr>
            <a:r>
              <a:rPr lang="en-US" dirty="0"/>
              <a:t>In the field of psychology</a:t>
            </a:r>
          </a:p>
        </p:txBody>
      </p:sp>
      <p:sp>
        <p:nvSpPr>
          <p:cNvPr id="6" name="TextBox 5">
            <a:extLst>
              <a:ext uri="{FF2B5EF4-FFF2-40B4-BE49-F238E27FC236}">
                <a16:creationId xmlns:a16="http://schemas.microsoft.com/office/drawing/2014/main" id="{96B1AB75-E92C-B78C-7876-59E9673FD10E}"/>
              </a:ext>
            </a:extLst>
          </p:cNvPr>
          <p:cNvSpPr txBox="1"/>
          <p:nvPr/>
        </p:nvSpPr>
        <p:spPr>
          <a:xfrm>
            <a:off x="911086" y="802405"/>
            <a:ext cx="10442714" cy="1200329"/>
          </a:xfrm>
          <a:prstGeom prst="rect">
            <a:avLst/>
          </a:prstGeom>
          <a:noFill/>
        </p:spPr>
        <p:txBody>
          <a:bodyPr wrap="square" rtlCol="0">
            <a:spAutoFit/>
          </a:bodyPr>
          <a:lstStyle/>
          <a:p>
            <a:r>
              <a:rPr lang="en-US" dirty="0"/>
              <a:t>This study outlines the FER pipeline: face detection, preprocessing, feature extraction, and CNN-based classification, demonstrating effective emotion capture and classification. The model's integration into a web platform allows real-time emotion recognition from images and live webcam feeds, enhancing interactive and personalized user experiences based on emotional states.</a:t>
            </a:r>
          </a:p>
        </p:txBody>
      </p:sp>
      <p:sp>
        <p:nvSpPr>
          <p:cNvPr id="7" name="TextBox 6">
            <a:extLst>
              <a:ext uri="{FF2B5EF4-FFF2-40B4-BE49-F238E27FC236}">
                <a16:creationId xmlns:a16="http://schemas.microsoft.com/office/drawing/2014/main" id="{4DA3C0AC-E2E4-1DED-DE7A-17378449E393}"/>
              </a:ext>
            </a:extLst>
          </p:cNvPr>
          <p:cNvSpPr txBox="1"/>
          <p:nvPr/>
        </p:nvSpPr>
        <p:spPr>
          <a:xfrm>
            <a:off x="1421297" y="2693504"/>
            <a:ext cx="2753138" cy="369332"/>
          </a:xfrm>
          <a:prstGeom prst="rect">
            <a:avLst/>
          </a:prstGeom>
          <a:noFill/>
        </p:spPr>
        <p:txBody>
          <a:bodyPr wrap="square" rtlCol="0">
            <a:spAutoFit/>
          </a:bodyPr>
          <a:lstStyle/>
          <a:p>
            <a:pPr algn="ctr"/>
            <a:r>
              <a:rPr lang="en-US" b="1" dirty="0">
                <a:solidFill>
                  <a:srgbClr val="02B675"/>
                </a:solidFill>
              </a:rPr>
              <a:t>Applications</a:t>
            </a:r>
          </a:p>
        </p:txBody>
      </p:sp>
      <p:sp>
        <p:nvSpPr>
          <p:cNvPr id="8" name="TextBox 7">
            <a:extLst>
              <a:ext uri="{FF2B5EF4-FFF2-40B4-BE49-F238E27FC236}">
                <a16:creationId xmlns:a16="http://schemas.microsoft.com/office/drawing/2014/main" id="{B29B42A5-E29E-A7B5-419A-3D5A8880B3E5}"/>
              </a:ext>
            </a:extLst>
          </p:cNvPr>
          <p:cNvSpPr txBox="1"/>
          <p:nvPr/>
        </p:nvSpPr>
        <p:spPr>
          <a:xfrm>
            <a:off x="4785691" y="2693504"/>
            <a:ext cx="2728292" cy="369332"/>
          </a:xfrm>
          <a:prstGeom prst="rect">
            <a:avLst/>
          </a:prstGeom>
          <a:noFill/>
        </p:spPr>
        <p:txBody>
          <a:bodyPr wrap="square" rtlCol="0">
            <a:spAutoFit/>
          </a:bodyPr>
          <a:lstStyle/>
          <a:p>
            <a:pPr algn="ctr"/>
            <a:r>
              <a:rPr lang="en-US" b="1" dirty="0">
                <a:solidFill>
                  <a:srgbClr val="E35A37"/>
                </a:solidFill>
              </a:rPr>
              <a:t>Drawbacks</a:t>
            </a:r>
          </a:p>
        </p:txBody>
      </p:sp>
      <p:sp>
        <p:nvSpPr>
          <p:cNvPr id="9" name="TextBox 8">
            <a:extLst>
              <a:ext uri="{FF2B5EF4-FFF2-40B4-BE49-F238E27FC236}">
                <a16:creationId xmlns:a16="http://schemas.microsoft.com/office/drawing/2014/main" id="{34584FE8-2746-52B3-DED0-C7AFA16A6C44}"/>
              </a:ext>
            </a:extLst>
          </p:cNvPr>
          <p:cNvSpPr txBox="1"/>
          <p:nvPr/>
        </p:nvSpPr>
        <p:spPr>
          <a:xfrm>
            <a:off x="8125239" y="2693504"/>
            <a:ext cx="2728292" cy="369332"/>
          </a:xfrm>
          <a:prstGeom prst="rect">
            <a:avLst/>
          </a:prstGeom>
          <a:noFill/>
        </p:spPr>
        <p:txBody>
          <a:bodyPr wrap="square" rtlCol="0">
            <a:spAutoFit/>
          </a:bodyPr>
          <a:lstStyle/>
          <a:p>
            <a:pPr algn="ctr"/>
            <a:r>
              <a:rPr lang="en-US" b="1" dirty="0">
                <a:solidFill>
                  <a:srgbClr val="F4C927"/>
                </a:solidFill>
              </a:rPr>
              <a:t>Future Aspects</a:t>
            </a:r>
          </a:p>
        </p:txBody>
      </p:sp>
    </p:spTree>
    <p:extLst>
      <p:ext uri="{BB962C8B-B14F-4D97-AF65-F5344CB8AC3E}">
        <p14:creationId xmlns:p14="http://schemas.microsoft.com/office/powerpoint/2010/main" val="398188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87354-D274-94FA-B83F-7BEE93A5120C}"/>
              </a:ext>
            </a:extLst>
          </p:cNvPr>
          <p:cNvSpPr txBox="1"/>
          <p:nvPr/>
        </p:nvSpPr>
        <p:spPr>
          <a:xfrm>
            <a:off x="496956" y="445415"/>
            <a:ext cx="1789043" cy="523220"/>
          </a:xfrm>
          <a:prstGeom prst="rect">
            <a:avLst/>
          </a:prstGeom>
          <a:noFill/>
        </p:spPr>
        <p:txBody>
          <a:bodyPr wrap="square" rtlCol="0">
            <a:spAutoFit/>
          </a:bodyPr>
          <a:lstStyle/>
          <a:p>
            <a:r>
              <a:rPr lang="en-US" sz="2800" b="1" dirty="0">
                <a:solidFill>
                  <a:srgbClr val="02B675"/>
                </a:solidFill>
                <a:latin typeface="Arial Rounded MT Bold" panose="020F0704030504030204" pitchFamily="34" charset="0"/>
              </a:rPr>
              <a:t>Content</a:t>
            </a:r>
          </a:p>
        </p:txBody>
      </p:sp>
      <p:sp>
        <p:nvSpPr>
          <p:cNvPr id="4" name="TextBox 3">
            <a:extLst>
              <a:ext uri="{FF2B5EF4-FFF2-40B4-BE49-F238E27FC236}">
                <a16:creationId xmlns:a16="http://schemas.microsoft.com/office/drawing/2014/main" id="{F8EE9E27-AC27-BE28-A536-13EDC8432222}"/>
              </a:ext>
            </a:extLst>
          </p:cNvPr>
          <p:cNvSpPr txBox="1"/>
          <p:nvPr/>
        </p:nvSpPr>
        <p:spPr>
          <a:xfrm>
            <a:off x="2057400" y="3512691"/>
            <a:ext cx="1401417" cy="369332"/>
          </a:xfrm>
          <a:prstGeom prst="rect">
            <a:avLst/>
          </a:prstGeom>
          <a:noFill/>
        </p:spPr>
        <p:txBody>
          <a:bodyPr wrap="square" rtlCol="0">
            <a:spAutoFit/>
          </a:bodyPr>
          <a:lstStyle/>
          <a:p>
            <a:r>
              <a:rPr lang="en-US" b="1" dirty="0">
                <a:solidFill>
                  <a:srgbClr val="02B675"/>
                </a:solidFill>
              </a:rPr>
              <a:t>Introduction</a:t>
            </a:r>
          </a:p>
        </p:txBody>
      </p:sp>
      <p:sp>
        <p:nvSpPr>
          <p:cNvPr id="5" name="TextBox 4">
            <a:extLst>
              <a:ext uri="{FF2B5EF4-FFF2-40B4-BE49-F238E27FC236}">
                <a16:creationId xmlns:a16="http://schemas.microsoft.com/office/drawing/2014/main" id="{9E40CB24-415D-184A-55EC-8204E4990424}"/>
              </a:ext>
            </a:extLst>
          </p:cNvPr>
          <p:cNvSpPr txBox="1"/>
          <p:nvPr/>
        </p:nvSpPr>
        <p:spPr>
          <a:xfrm>
            <a:off x="8786191" y="4780722"/>
            <a:ext cx="1331844" cy="369332"/>
          </a:xfrm>
          <a:prstGeom prst="rect">
            <a:avLst/>
          </a:prstGeom>
          <a:noFill/>
        </p:spPr>
        <p:txBody>
          <a:bodyPr wrap="square" rtlCol="0">
            <a:spAutoFit/>
          </a:bodyPr>
          <a:lstStyle/>
          <a:p>
            <a:r>
              <a:rPr lang="en-US" b="1" dirty="0">
                <a:solidFill>
                  <a:srgbClr val="FFC97F"/>
                </a:solidFill>
              </a:rPr>
              <a:t>Conclusion</a:t>
            </a:r>
          </a:p>
        </p:txBody>
      </p:sp>
      <p:sp>
        <p:nvSpPr>
          <p:cNvPr id="6" name="TextBox 5">
            <a:extLst>
              <a:ext uri="{FF2B5EF4-FFF2-40B4-BE49-F238E27FC236}">
                <a16:creationId xmlns:a16="http://schemas.microsoft.com/office/drawing/2014/main" id="{AE502A01-E8DD-6180-93A3-CB0D70CB3ECC}"/>
              </a:ext>
            </a:extLst>
          </p:cNvPr>
          <p:cNvSpPr txBox="1"/>
          <p:nvPr/>
        </p:nvSpPr>
        <p:spPr>
          <a:xfrm>
            <a:off x="6185451" y="3499152"/>
            <a:ext cx="2256180" cy="646331"/>
          </a:xfrm>
          <a:prstGeom prst="rect">
            <a:avLst/>
          </a:prstGeom>
          <a:noFill/>
        </p:spPr>
        <p:txBody>
          <a:bodyPr wrap="square" rtlCol="0">
            <a:spAutoFit/>
          </a:bodyPr>
          <a:lstStyle/>
          <a:p>
            <a:r>
              <a:rPr lang="en-US" b="1" dirty="0">
                <a:solidFill>
                  <a:srgbClr val="02B675"/>
                </a:solidFill>
              </a:rPr>
              <a:t>Face Detection and Model Deployment</a:t>
            </a:r>
          </a:p>
        </p:txBody>
      </p:sp>
      <p:sp>
        <p:nvSpPr>
          <p:cNvPr id="7" name="TextBox 6">
            <a:extLst>
              <a:ext uri="{FF2B5EF4-FFF2-40B4-BE49-F238E27FC236}">
                <a16:creationId xmlns:a16="http://schemas.microsoft.com/office/drawing/2014/main" id="{A0356709-F8B9-81FE-AEA2-B32356DCD726}"/>
              </a:ext>
            </a:extLst>
          </p:cNvPr>
          <p:cNvSpPr txBox="1"/>
          <p:nvPr/>
        </p:nvSpPr>
        <p:spPr>
          <a:xfrm>
            <a:off x="6301407" y="968635"/>
            <a:ext cx="1928191" cy="369332"/>
          </a:xfrm>
          <a:prstGeom prst="rect">
            <a:avLst/>
          </a:prstGeom>
          <a:noFill/>
        </p:spPr>
        <p:txBody>
          <a:bodyPr wrap="square" rtlCol="0">
            <a:spAutoFit/>
          </a:bodyPr>
          <a:lstStyle/>
          <a:p>
            <a:r>
              <a:rPr lang="en-US" b="1" dirty="0">
                <a:solidFill>
                  <a:srgbClr val="02B675"/>
                </a:solidFill>
              </a:rPr>
              <a:t>Data Description</a:t>
            </a:r>
          </a:p>
        </p:txBody>
      </p:sp>
      <p:sp>
        <p:nvSpPr>
          <p:cNvPr id="8" name="TextBox 7">
            <a:extLst>
              <a:ext uri="{FF2B5EF4-FFF2-40B4-BE49-F238E27FC236}">
                <a16:creationId xmlns:a16="http://schemas.microsoft.com/office/drawing/2014/main" id="{8093A2F7-BE56-8791-7A7D-15389EDAE07C}"/>
              </a:ext>
            </a:extLst>
          </p:cNvPr>
          <p:cNvSpPr txBox="1"/>
          <p:nvPr/>
        </p:nvSpPr>
        <p:spPr>
          <a:xfrm>
            <a:off x="8229598" y="2231121"/>
            <a:ext cx="2256180" cy="646331"/>
          </a:xfrm>
          <a:prstGeom prst="rect">
            <a:avLst/>
          </a:prstGeom>
          <a:noFill/>
        </p:spPr>
        <p:txBody>
          <a:bodyPr wrap="square" rtlCol="0">
            <a:spAutoFit/>
          </a:bodyPr>
          <a:lstStyle/>
          <a:p>
            <a:pPr algn="ctr"/>
            <a:r>
              <a:rPr lang="en-US" b="1" dirty="0">
                <a:solidFill>
                  <a:srgbClr val="FFC97F"/>
                </a:solidFill>
              </a:rPr>
              <a:t>Neural Network Model</a:t>
            </a:r>
          </a:p>
        </p:txBody>
      </p:sp>
      <p:sp>
        <p:nvSpPr>
          <p:cNvPr id="10" name="TextBox 9">
            <a:extLst>
              <a:ext uri="{FF2B5EF4-FFF2-40B4-BE49-F238E27FC236}">
                <a16:creationId xmlns:a16="http://schemas.microsoft.com/office/drawing/2014/main" id="{847C2410-A68C-F3D0-660F-587D58FFAAE2}"/>
              </a:ext>
            </a:extLst>
          </p:cNvPr>
          <p:cNvSpPr txBox="1"/>
          <p:nvPr/>
        </p:nvSpPr>
        <p:spPr>
          <a:xfrm>
            <a:off x="4174435" y="2231121"/>
            <a:ext cx="1792357" cy="369332"/>
          </a:xfrm>
          <a:prstGeom prst="rect">
            <a:avLst/>
          </a:prstGeom>
          <a:noFill/>
        </p:spPr>
        <p:txBody>
          <a:bodyPr wrap="square" rtlCol="0">
            <a:spAutoFit/>
          </a:bodyPr>
          <a:lstStyle/>
          <a:p>
            <a:r>
              <a:rPr lang="en-US" b="1" dirty="0">
                <a:solidFill>
                  <a:srgbClr val="FFC97F"/>
                </a:solidFill>
              </a:rPr>
              <a:t>Background</a:t>
            </a:r>
          </a:p>
        </p:txBody>
      </p:sp>
      <p:sp>
        <p:nvSpPr>
          <p:cNvPr id="11" name="TextBox 10">
            <a:extLst>
              <a:ext uri="{FF2B5EF4-FFF2-40B4-BE49-F238E27FC236}">
                <a16:creationId xmlns:a16="http://schemas.microsoft.com/office/drawing/2014/main" id="{F10739F4-63D9-D9D2-4018-030FC8566A6E}"/>
              </a:ext>
            </a:extLst>
          </p:cNvPr>
          <p:cNvSpPr txBox="1"/>
          <p:nvPr/>
        </p:nvSpPr>
        <p:spPr>
          <a:xfrm>
            <a:off x="1749287" y="3949725"/>
            <a:ext cx="2345635" cy="1200329"/>
          </a:xfrm>
          <a:prstGeom prst="rect">
            <a:avLst/>
          </a:prstGeom>
          <a:noFill/>
        </p:spPr>
        <p:txBody>
          <a:bodyPr wrap="square" rtlCol="0">
            <a:spAutoFit/>
          </a:bodyPr>
          <a:lstStyle/>
          <a:p>
            <a:r>
              <a:rPr lang="en-US" dirty="0"/>
              <a:t>Understanding the problem statement and objectives of the project.</a:t>
            </a:r>
          </a:p>
        </p:txBody>
      </p:sp>
      <p:sp>
        <p:nvSpPr>
          <p:cNvPr id="12" name="TextBox 11">
            <a:extLst>
              <a:ext uri="{FF2B5EF4-FFF2-40B4-BE49-F238E27FC236}">
                <a16:creationId xmlns:a16="http://schemas.microsoft.com/office/drawing/2014/main" id="{244338D5-14C1-3E2C-E2B6-9653DA5D8AE5}"/>
              </a:ext>
            </a:extLst>
          </p:cNvPr>
          <p:cNvSpPr txBox="1"/>
          <p:nvPr/>
        </p:nvSpPr>
        <p:spPr>
          <a:xfrm>
            <a:off x="4045224" y="2828835"/>
            <a:ext cx="2100470" cy="1200329"/>
          </a:xfrm>
          <a:prstGeom prst="rect">
            <a:avLst/>
          </a:prstGeom>
          <a:noFill/>
        </p:spPr>
        <p:txBody>
          <a:bodyPr wrap="square" rtlCol="0">
            <a:spAutoFit/>
          </a:bodyPr>
          <a:lstStyle/>
          <a:p>
            <a:r>
              <a:rPr lang="en-US" dirty="0"/>
              <a:t>Getting the gist of deep Learning activation functions, CNN and so on.</a:t>
            </a:r>
          </a:p>
        </p:txBody>
      </p:sp>
      <p:sp>
        <p:nvSpPr>
          <p:cNvPr id="13" name="TextBox 12">
            <a:extLst>
              <a:ext uri="{FF2B5EF4-FFF2-40B4-BE49-F238E27FC236}">
                <a16:creationId xmlns:a16="http://schemas.microsoft.com/office/drawing/2014/main" id="{75312A2C-9EFE-BF63-3896-42D3CBB19855}"/>
              </a:ext>
            </a:extLst>
          </p:cNvPr>
          <p:cNvSpPr txBox="1"/>
          <p:nvPr/>
        </p:nvSpPr>
        <p:spPr>
          <a:xfrm>
            <a:off x="5966792" y="1609421"/>
            <a:ext cx="2673622" cy="923330"/>
          </a:xfrm>
          <a:prstGeom prst="rect">
            <a:avLst/>
          </a:prstGeom>
          <a:noFill/>
        </p:spPr>
        <p:txBody>
          <a:bodyPr wrap="square" rtlCol="0">
            <a:spAutoFit/>
          </a:bodyPr>
          <a:lstStyle/>
          <a:p>
            <a:r>
              <a:rPr lang="en-US" dirty="0"/>
              <a:t>First-hand understanding of the data and various labels.</a:t>
            </a:r>
          </a:p>
        </p:txBody>
      </p:sp>
      <p:sp>
        <p:nvSpPr>
          <p:cNvPr id="16" name="TextBox 15">
            <a:extLst>
              <a:ext uri="{FF2B5EF4-FFF2-40B4-BE49-F238E27FC236}">
                <a16:creationId xmlns:a16="http://schemas.microsoft.com/office/drawing/2014/main" id="{59D01506-5B7D-BE05-A95A-CAD97B9FFA4F}"/>
              </a:ext>
            </a:extLst>
          </p:cNvPr>
          <p:cNvSpPr txBox="1"/>
          <p:nvPr/>
        </p:nvSpPr>
        <p:spPr>
          <a:xfrm>
            <a:off x="6223550" y="4145483"/>
            <a:ext cx="2083904" cy="1477328"/>
          </a:xfrm>
          <a:prstGeom prst="rect">
            <a:avLst/>
          </a:prstGeom>
          <a:noFill/>
        </p:spPr>
        <p:txBody>
          <a:bodyPr wrap="square" rtlCol="0">
            <a:spAutoFit/>
          </a:bodyPr>
          <a:lstStyle/>
          <a:p>
            <a:r>
              <a:rPr lang="en-US" dirty="0"/>
              <a:t>Extracting face from the image using </a:t>
            </a:r>
            <a:r>
              <a:rPr lang="en-US" dirty="0" err="1"/>
              <a:t>Haar</a:t>
            </a:r>
            <a:r>
              <a:rPr lang="en-US" dirty="0"/>
              <a:t> Cascade. Deploying model </a:t>
            </a:r>
          </a:p>
          <a:p>
            <a:r>
              <a:rPr lang="en-US" dirty="0"/>
              <a:t>   on the web.</a:t>
            </a:r>
          </a:p>
        </p:txBody>
      </p:sp>
      <p:sp>
        <p:nvSpPr>
          <p:cNvPr id="17" name="TextBox 16">
            <a:extLst>
              <a:ext uri="{FF2B5EF4-FFF2-40B4-BE49-F238E27FC236}">
                <a16:creationId xmlns:a16="http://schemas.microsoft.com/office/drawing/2014/main" id="{EDA5EF87-F5ED-2142-73EC-9C327458602C}"/>
              </a:ext>
            </a:extLst>
          </p:cNvPr>
          <p:cNvSpPr txBox="1"/>
          <p:nvPr/>
        </p:nvSpPr>
        <p:spPr>
          <a:xfrm>
            <a:off x="8441631" y="2905757"/>
            <a:ext cx="1885126" cy="923330"/>
          </a:xfrm>
          <a:prstGeom prst="rect">
            <a:avLst/>
          </a:prstGeom>
          <a:noFill/>
        </p:spPr>
        <p:txBody>
          <a:bodyPr wrap="square" rtlCol="0">
            <a:spAutoFit/>
          </a:bodyPr>
          <a:lstStyle/>
          <a:p>
            <a:r>
              <a:rPr lang="en-US" dirty="0"/>
              <a:t>Building, Training, Evaluating, and Testing model. </a:t>
            </a:r>
          </a:p>
        </p:txBody>
      </p:sp>
      <p:sp>
        <p:nvSpPr>
          <p:cNvPr id="18" name="TextBox 17">
            <a:extLst>
              <a:ext uri="{FF2B5EF4-FFF2-40B4-BE49-F238E27FC236}">
                <a16:creationId xmlns:a16="http://schemas.microsoft.com/office/drawing/2014/main" id="{43A4B601-6C48-D614-B147-3667450C9FB0}"/>
              </a:ext>
            </a:extLst>
          </p:cNvPr>
          <p:cNvSpPr txBox="1"/>
          <p:nvPr/>
        </p:nvSpPr>
        <p:spPr>
          <a:xfrm>
            <a:off x="8328994" y="5248579"/>
            <a:ext cx="2256180" cy="1200329"/>
          </a:xfrm>
          <a:prstGeom prst="rect">
            <a:avLst/>
          </a:prstGeom>
          <a:noFill/>
        </p:spPr>
        <p:txBody>
          <a:bodyPr wrap="square" rtlCol="0">
            <a:spAutoFit/>
          </a:bodyPr>
          <a:lstStyle/>
          <a:p>
            <a:r>
              <a:rPr lang="en-US" dirty="0"/>
              <a:t>Drawbacks, Applications, and Future aspects of the model.</a:t>
            </a:r>
          </a:p>
        </p:txBody>
      </p:sp>
    </p:spTree>
    <p:extLst>
      <p:ext uri="{BB962C8B-B14F-4D97-AF65-F5344CB8AC3E}">
        <p14:creationId xmlns:p14="http://schemas.microsoft.com/office/powerpoint/2010/main" val="4095185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14839B-3E96-C031-72E4-3FAC0FA07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983" y="625213"/>
            <a:ext cx="4731026" cy="4147298"/>
          </a:xfrm>
          <a:prstGeom prst="rect">
            <a:avLst/>
          </a:prstGeom>
        </p:spPr>
      </p:pic>
    </p:spTree>
    <p:extLst>
      <p:ext uri="{BB962C8B-B14F-4D97-AF65-F5344CB8AC3E}">
        <p14:creationId xmlns:p14="http://schemas.microsoft.com/office/powerpoint/2010/main" val="418414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89EBF-E5DD-7B7C-CBA0-1C7DD6E26EBC}"/>
              </a:ext>
            </a:extLst>
          </p:cNvPr>
          <p:cNvSpPr txBox="1"/>
          <p:nvPr/>
        </p:nvSpPr>
        <p:spPr>
          <a:xfrm>
            <a:off x="4830417" y="795131"/>
            <a:ext cx="2087218"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Introduction</a:t>
            </a:r>
          </a:p>
        </p:txBody>
      </p:sp>
      <p:sp>
        <p:nvSpPr>
          <p:cNvPr id="4" name="TextBox 3">
            <a:extLst>
              <a:ext uri="{FF2B5EF4-FFF2-40B4-BE49-F238E27FC236}">
                <a16:creationId xmlns:a16="http://schemas.microsoft.com/office/drawing/2014/main" id="{6CA66E15-63ED-EDBA-1BA9-3CAA02F8781A}"/>
              </a:ext>
            </a:extLst>
          </p:cNvPr>
          <p:cNvSpPr txBox="1"/>
          <p:nvPr/>
        </p:nvSpPr>
        <p:spPr>
          <a:xfrm>
            <a:off x="4830417" y="1719469"/>
            <a:ext cx="4830418" cy="4524315"/>
          </a:xfrm>
          <a:prstGeom prst="rect">
            <a:avLst/>
          </a:prstGeom>
          <a:noFill/>
        </p:spPr>
        <p:txBody>
          <a:bodyPr wrap="square" rtlCol="0">
            <a:spAutoFit/>
          </a:bodyPr>
          <a:lstStyle/>
          <a:p>
            <a:r>
              <a:rPr lang="en-US" dirty="0"/>
              <a:t>Facial expression recognition is a crucial aspect of computer vision and artificial intelligence, with applications ranging from human-computer interaction to psychological analysis. This project focuses on developing a deep learning model to classify facial expressions into seven categories: anger, sad, disgust, neutral, fear, happy, and surprise. By leveraging a deep neural network architecture and employing </a:t>
            </a:r>
            <a:r>
              <a:rPr lang="en-US" dirty="0" err="1"/>
              <a:t>Haar</a:t>
            </a:r>
            <a:r>
              <a:rPr lang="en-US" dirty="0"/>
              <a:t> Cascade classifiers for face detection, the project aims to create a robust system capable of accurately identifying facial expressions from images. Additionally, the model will be deployed to allow for practical, real-time applications in various domains, enhancing the interaction between humans and technology.</a:t>
            </a:r>
          </a:p>
        </p:txBody>
      </p:sp>
    </p:spTree>
    <p:extLst>
      <p:ext uri="{BB962C8B-B14F-4D97-AF65-F5344CB8AC3E}">
        <p14:creationId xmlns:p14="http://schemas.microsoft.com/office/powerpoint/2010/main" val="30245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CA3DF-49FF-B6F9-BD3C-261B48B5AAD2}"/>
              </a:ext>
            </a:extLst>
          </p:cNvPr>
          <p:cNvSpPr txBox="1"/>
          <p:nvPr/>
        </p:nvSpPr>
        <p:spPr>
          <a:xfrm>
            <a:off x="248478" y="1113183"/>
            <a:ext cx="2564296" cy="523220"/>
          </a:xfrm>
          <a:prstGeom prst="rect">
            <a:avLst/>
          </a:prstGeom>
          <a:noFill/>
        </p:spPr>
        <p:txBody>
          <a:bodyPr wrap="square" rtlCol="0">
            <a:spAutoFit/>
          </a:bodyPr>
          <a:lstStyle/>
          <a:p>
            <a:r>
              <a:rPr lang="en-US" sz="2800" b="1" dirty="0">
                <a:solidFill>
                  <a:srgbClr val="02B675"/>
                </a:solidFill>
                <a:latin typeface="Arial Rounded MT Bold" panose="020F0704030504030204" pitchFamily="34" charset="0"/>
              </a:rPr>
              <a:t>Background</a:t>
            </a:r>
          </a:p>
        </p:txBody>
      </p:sp>
      <p:sp>
        <p:nvSpPr>
          <p:cNvPr id="7" name="Rectangle: Top Corners Snipped 6">
            <a:extLst>
              <a:ext uri="{FF2B5EF4-FFF2-40B4-BE49-F238E27FC236}">
                <a16:creationId xmlns:a16="http://schemas.microsoft.com/office/drawing/2014/main" id="{53C3DA3A-885D-30B2-4C40-6448002D3F87}"/>
              </a:ext>
            </a:extLst>
          </p:cNvPr>
          <p:cNvSpPr/>
          <p:nvPr/>
        </p:nvSpPr>
        <p:spPr>
          <a:xfrm>
            <a:off x="248478"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Deep Learning</a:t>
            </a:r>
          </a:p>
        </p:txBody>
      </p:sp>
      <p:sp>
        <p:nvSpPr>
          <p:cNvPr id="8" name="Rectangle: Top Corners Snipped 7">
            <a:extLst>
              <a:ext uri="{FF2B5EF4-FFF2-40B4-BE49-F238E27FC236}">
                <a16:creationId xmlns:a16="http://schemas.microsoft.com/office/drawing/2014/main" id="{3A9920CD-DFA8-90F9-FE00-CE8F26A22A34}"/>
              </a:ext>
            </a:extLst>
          </p:cNvPr>
          <p:cNvSpPr/>
          <p:nvPr/>
        </p:nvSpPr>
        <p:spPr>
          <a:xfrm>
            <a:off x="10207487" y="4124738"/>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Convolution Neural Network</a:t>
            </a:r>
          </a:p>
        </p:txBody>
      </p:sp>
      <p:sp>
        <p:nvSpPr>
          <p:cNvPr id="9" name="Rectangle: Top Corners Snipped 8">
            <a:extLst>
              <a:ext uri="{FF2B5EF4-FFF2-40B4-BE49-F238E27FC236}">
                <a16:creationId xmlns:a16="http://schemas.microsoft.com/office/drawing/2014/main" id="{BBC90F07-B2DF-AF50-43FB-E372F1A0A1A0}"/>
              </a:ext>
            </a:extLst>
          </p:cNvPr>
          <p:cNvSpPr/>
          <p:nvPr/>
        </p:nvSpPr>
        <p:spPr>
          <a:xfrm>
            <a:off x="7782339" y="411976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2">
                    <a:lumMod val="75000"/>
                  </a:schemeClr>
                </a:solidFill>
              </a:rPr>
              <a:t>Haar</a:t>
            </a:r>
            <a:r>
              <a:rPr lang="en-US" b="1" dirty="0">
                <a:solidFill>
                  <a:schemeClr val="accent2">
                    <a:lumMod val="75000"/>
                  </a:schemeClr>
                </a:solidFill>
              </a:rPr>
              <a:t> Cascading</a:t>
            </a:r>
          </a:p>
        </p:txBody>
      </p:sp>
      <p:sp>
        <p:nvSpPr>
          <p:cNvPr id="10" name="Rectangle: Top Corners Snipped 9">
            <a:extLst>
              <a:ext uri="{FF2B5EF4-FFF2-40B4-BE49-F238E27FC236}">
                <a16:creationId xmlns:a16="http://schemas.microsoft.com/office/drawing/2014/main" id="{D832F267-1224-2898-770E-D78AB8058B34}"/>
              </a:ext>
            </a:extLst>
          </p:cNvPr>
          <p:cNvSpPr/>
          <p:nvPr/>
        </p:nvSpPr>
        <p:spPr>
          <a:xfrm>
            <a:off x="5357191" y="4149586"/>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Optimizers</a:t>
            </a:r>
          </a:p>
        </p:txBody>
      </p:sp>
      <p:sp>
        <p:nvSpPr>
          <p:cNvPr id="11" name="Rectangle: Top Corners Snipped 10">
            <a:extLst>
              <a:ext uri="{FF2B5EF4-FFF2-40B4-BE49-F238E27FC236}">
                <a16:creationId xmlns:a16="http://schemas.microsoft.com/office/drawing/2014/main" id="{380E890C-F09B-09F1-0B92-D65ACC360F5B}"/>
              </a:ext>
            </a:extLst>
          </p:cNvPr>
          <p:cNvSpPr/>
          <p:nvPr/>
        </p:nvSpPr>
        <p:spPr>
          <a:xfrm>
            <a:off x="2731606" y="4149586"/>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Activation Function</a:t>
            </a:r>
          </a:p>
        </p:txBody>
      </p:sp>
    </p:spTree>
    <p:extLst>
      <p:ext uri="{BB962C8B-B14F-4D97-AF65-F5344CB8AC3E}">
        <p14:creationId xmlns:p14="http://schemas.microsoft.com/office/powerpoint/2010/main" val="263606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4382D-368E-A132-FBC4-7438506D7C13}"/>
              </a:ext>
            </a:extLst>
          </p:cNvPr>
          <p:cNvSpPr txBox="1"/>
          <p:nvPr/>
        </p:nvSpPr>
        <p:spPr>
          <a:xfrm>
            <a:off x="765312" y="327991"/>
            <a:ext cx="2832653" cy="461665"/>
          </a:xfrm>
          <a:prstGeom prst="rect">
            <a:avLst/>
          </a:prstGeom>
          <a:noFill/>
        </p:spPr>
        <p:txBody>
          <a:bodyPr wrap="square" rtlCol="0">
            <a:spAutoFit/>
          </a:bodyPr>
          <a:lstStyle/>
          <a:p>
            <a:r>
              <a:rPr lang="en-US" sz="2400" b="1" dirty="0">
                <a:solidFill>
                  <a:srgbClr val="02B675"/>
                </a:solidFill>
              </a:rPr>
              <a:t>Deep Learning</a:t>
            </a:r>
          </a:p>
        </p:txBody>
      </p:sp>
      <p:sp>
        <p:nvSpPr>
          <p:cNvPr id="4" name="TextBox 3">
            <a:extLst>
              <a:ext uri="{FF2B5EF4-FFF2-40B4-BE49-F238E27FC236}">
                <a16:creationId xmlns:a16="http://schemas.microsoft.com/office/drawing/2014/main" id="{E30CB66F-E9A8-0F6D-88A3-C4E7B08D979C}"/>
              </a:ext>
            </a:extLst>
          </p:cNvPr>
          <p:cNvSpPr txBox="1"/>
          <p:nvPr/>
        </p:nvSpPr>
        <p:spPr>
          <a:xfrm>
            <a:off x="4164495" y="789656"/>
            <a:ext cx="7822096" cy="1754326"/>
          </a:xfrm>
          <a:prstGeom prst="rect">
            <a:avLst/>
          </a:prstGeom>
          <a:noFill/>
        </p:spPr>
        <p:txBody>
          <a:bodyPr wrap="square" rtlCol="0">
            <a:spAutoFit/>
          </a:bodyPr>
          <a:lstStyle/>
          <a:p>
            <a:r>
              <a:rPr lang="en-US" dirty="0"/>
              <a:t>Deep learning is a subset of machine learning that uses multi-layered artificial neural networks to model complex patterns and representations in large datasets. It excels in image recognition, natural language processing, and speech recognition. The networks learn hierarchical features through multiple layers, each capturing increasingly abstract information. Deep learning models are trained using backpropagation to minimize prediction errors.</a:t>
            </a:r>
          </a:p>
        </p:txBody>
      </p:sp>
      <p:sp>
        <p:nvSpPr>
          <p:cNvPr id="5" name="TextBox 4">
            <a:extLst>
              <a:ext uri="{FF2B5EF4-FFF2-40B4-BE49-F238E27FC236}">
                <a16:creationId xmlns:a16="http://schemas.microsoft.com/office/drawing/2014/main" id="{53A6158C-3FC5-4F07-3B35-AA6CACE96F59}"/>
              </a:ext>
            </a:extLst>
          </p:cNvPr>
          <p:cNvSpPr txBox="1"/>
          <p:nvPr/>
        </p:nvSpPr>
        <p:spPr>
          <a:xfrm>
            <a:off x="4253947" y="5218043"/>
            <a:ext cx="6708914" cy="1477328"/>
          </a:xfrm>
          <a:prstGeom prst="rect">
            <a:avLst/>
          </a:prstGeom>
          <a:noFill/>
        </p:spPr>
        <p:txBody>
          <a:bodyPr wrap="square" rtlCol="0">
            <a:spAutoFit/>
          </a:bodyPr>
          <a:lstStyle/>
          <a:p>
            <a:r>
              <a:rPr lang="en-US" b="1" dirty="0"/>
              <a:t>Epoch: </a:t>
            </a:r>
            <a:r>
              <a:rPr lang="en-US" dirty="0"/>
              <a:t>An epoch in machine learning is one complete pass through the entire training dataset by the learning algorithm. </a:t>
            </a:r>
            <a:r>
              <a:rPr lang="en-US" b="1" dirty="0"/>
              <a:t>Backpropagation</a:t>
            </a:r>
            <a:r>
              <a:rPr lang="en-US" dirty="0"/>
              <a:t>: Backpropagation is a training algorithm for neural networks that adjusts weights by propagating the error backward from the output to the input layer.</a:t>
            </a:r>
          </a:p>
        </p:txBody>
      </p:sp>
      <p:pic>
        <p:nvPicPr>
          <p:cNvPr id="7" name="Picture 6">
            <a:extLst>
              <a:ext uri="{FF2B5EF4-FFF2-40B4-BE49-F238E27FC236}">
                <a16:creationId xmlns:a16="http://schemas.microsoft.com/office/drawing/2014/main" id="{C544D2C8-1877-5BEE-4BCA-244E25388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26" y="2799612"/>
            <a:ext cx="3643932" cy="2162800"/>
          </a:xfrm>
          <a:prstGeom prst="rect">
            <a:avLst/>
          </a:prstGeom>
        </p:spPr>
      </p:pic>
    </p:spTree>
    <p:extLst>
      <p:ext uri="{BB962C8B-B14F-4D97-AF65-F5344CB8AC3E}">
        <p14:creationId xmlns:p14="http://schemas.microsoft.com/office/powerpoint/2010/main" val="255834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5EE003-1BA7-89AC-7D8D-51EB6112843A}"/>
              </a:ext>
            </a:extLst>
          </p:cNvPr>
          <p:cNvSpPr txBox="1"/>
          <p:nvPr/>
        </p:nvSpPr>
        <p:spPr>
          <a:xfrm>
            <a:off x="238539" y="238539"/>
            <a:ext cx="3021495" cy="461665"/>
          </a:xfrm>
          <a:prstGeom prst="rect">
            <a:avLst/>
          </a:prstGeom>
          <a:noFill/>
        </p:spPr>
        <p:txBody>
          <a:bodyPr wrap="square" rtlCol="0">
            <a:spAutoFit/>
          </a:bodyPr>
          <a:lstStyle/>
          <a:p>
            <a:r>
              <a:rPr lang="en-US" sz="2400" b="1" dirty="0">
                <a:solidFill>
                  <a:srgbClr val="02B675"/>
                </a:solidFill>
              </a:rPr>
              <a:t>Activation Function</a:t>
            </a:r>
          </a:p>
        </p:txBody>
      </p:sp>
      <p:sp>
        <p:nvSpPr>
          <p:cNvPr id="3" name="TextBox 2">
            <a:extLst>
              <a:ext uri="{FF2B5EF4-FFF2-40B4-BE49-F238E27FC236}">
                <a16:creationId xmlns:a16="http://schemas.microsoft.com/office/drawing/2014/main" id="{FADF07D4-8E41-6B57-F4C6-77C5E75CA842}"/>
              </a:ext>
            </a:extLst>
          </p:cNvPr>
          <p:cNvSpPr txBox="1"/>
          <p:nvPr/>
        </p:nvSpPr>
        <p:spPr>
          <a:xfrm>
            <a:off x="238539" y="815009"/>
            <a:ext cx="8219661" cy="1477328"/>
          </a:xfrm>
          <a:prstGeom prst="rect">
            <a:avLst/>
          </a:prstGeom>
          <a:noFill/>
        </p:spPr>
        <p:txBody>
          <a:bodyPr wrap="square" rtlCol="0">
            <a:spAutoFit/>
          </a:bodyPr>
          <a:lstStyle/>
          <a:p>
            <a:r>
              <a:rPr lang="en-US" dirty="0"/>
              <a:t>Activation functions in neural networks introduce non-linearity, allowing the model to learn complex patterns.</a:t>
            </a:r>
          </a:p>
          <a:p>
            <a:endParaRPr lang="en-US" dirty="0"/>
          </a:p>
          <a:p>
            <a:r>
              <a:rPr lang="en-US" b="1" dirty="0" err="1"/>
              <a:t>ReLU</a:t>
            </a:r>
            <a:r>
              <a:rPr lang="en-US" b="1" dirty="0"/>
              <a:t> activation function:</a:t>
            </a:r>
            <a:r>
              <a:rPr lang="en-US" dirty="0"/>
              <a:t> The </a:t>
            </a:r>
            <a:r>
              <a:rPr lang="en-US" dirty="0" err="1"/>
              <a:t>ReLU</a:t>
            </a:r>
            <a:r>
              <a:rPr lang="en-US" dirty="0"/>
              <a:t> (Rectified Linear Unit) activation function outputs the input directly if it is positive; otherwise, it outputs zero: f(x) = max(0,x)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2FB091-0F8A-564E-522A-32E17C40762B}"/>
                  </a:ext>
                </a:extLst>
              </p:cNvPr>
              <p:cNvSpPr txBox="1"/>
              <p:nvPr/>
            </p:nvSpPr>
            <p:spPr>
              <a:xfrm>
                <a:off x="2374893" y="6042991"/>
                <a:ext cx="2227482" cy="558166"/>
              </a:xfrm>
              <a:prstGeom prst="rect">
                <a:avLst/>
              </a:prstGeom>
              <a:noFill/>
            </p:spPr>
            <p:txBody>
              <a:bodyPr wrap="square" lIns="0" tIns="0" rIns="0" bIns="0" rtlCol="0">
                <a:spAutoFit/>
              </a:bodyPr>
              <a:lstStyle/>
              <a:p>
                <a:r>
                  <a:rPr lang="pt-BR" b="1" dirty="0">
                    <a:solidFill>
                      <a:srgbClr val="02B675"/>
                    </a:solidFill>
                  </a:rPr>
                  <a:t>S(X)</a:t>
                </a:r>
                <a14:m>
                  <m:oMath xmlns:m="http://schemas.openxmlformats.org/officeDocument/2006/math">
                    <m:r>
                      <a:rPr lang="pt-BR" b="1" i="1" smtClean="0">
                        <a:solidFill>
                          <a:srgbClr val="02B675"/>
                        </a:solidFill>
                        <a:latin typeface="Cambria Math" panose="02040503050406030204" pitchFamily="18" charset="0"/>
                      </a:rPr>
                      <m:t>=</m:t>
                    </m:r>
                    <m:sSub>
                      <m:sSubPr>
                        <m:ctrlPr>
                          <a:rPr lang="pt-BR" b="1" i="1" smtClean="0">
                            <a:solidFill>
                              <a:srgbClr val="02B675"/>
                            </a:solidFill>
                            <a:latin typeface="Cambria Math" panose="02040503050406030204" pitchFamily="18" charset="0"/>
                          </a:rPr>
                        </m:ctrlPr>
                      </m:sSubPr>
                      <m:e>
                        <m:f>
                          <m:fPr>
                            <m:ctrlPr>
                              <a:rPr lang="pt-BR" b="1" i="1" smtClean="0">
                                <a:solidFill>
                                  <a:srgbClr val="02B675"/>
                                </a:solidFill>
                                <a:latin typeface="Cambria Math" panose="02040503050406030204" pitchFamily="18" charset="0"/>
                              </a:rPr>
                            </m:ctrlPr>
                          </m:fPr>
                          <m:num>
                            <m:sSup>
                              <m:sSupPr>
                                <m:ctrlPr>
                                  <a:rPr lang="pt-BR" b="1" i="1" smtClean="0">
                                    <a:solidFill>
                                      <a:srgbClr val="02B675"/>
                                    </a:solidFill>
                                    <a:latin typeface="Cambria Math" panose="02040503050406030204" pitchFamily="18" charset="0"/>
                                  </a:rPr>
                                </m:ctrlPr>
                              </m:sSupPr>
                              <m:e>
                                <m:r>
                                  <a:rPr lang="en-US" b="1" i="1" smtClean="0">
                                    <a:solidFill>
                                      <a:srgbClr val="02B675"/>
                                    </a:solidFill>
                                    <a:latin typeface="Cambria Math" panose="02040503050406030204" pitchFamily="18" charset="0"/>
                                  </a:rPr>
                                  <m:t>𝒆</m:t>
                                </m:r>
                              </m:e>
                              <m:sup>
                                <m:r>
                                  <a:rPr lang="en-US" b="1" i="1" smtClean="0">
                                    <a:solidFill>
                                      <a:srgbClr val="02B675"/>
                                    </a:solidFill>
                                    <a:latin typeface="Cambria Math" panose="02040503050406030204" pitchFamily="18" charset="0"/>
                                  </a:rPr>
                                  <m:t>𝑿</m:t>
                                </m:r>
                              </m:sup>
                            </m:sSup>
                          </m:num>
                          <m:den>
                            <m:nary>
                              <m:naryPr>
                                <m:chr m:val="∑"/>
                                <m:ctrlPr>
                                  <a:rPr lang="pt-BR" b="1" i="1" smtClean="0">
                                    <a:solidFill>
                                      <a:srgbClr val="02B675"/>
                                    </a:solidFill>
                                    <a:latin typeface="Cambria Math" panose="02040503050406030204" pitchFamily="18" charset="0"/>
                                  </a:rPr>
                                </m:ctrlPr>
                              </m:naryPr>
                              <m:sub>
                                <m:r>
                                  <m:rPr>
                                    <m:brk m:alnAt="23"/>
                                  </m:rPr>
                                  <a:rPr lang="en-US" b="1" i="1" smtClean="0">
                                    <a:solidFill>
                                      <a:srgbClr val="02B675"/>
                                    </a:solidFill>
                                    <a:latin typeface="Cambria Math" panose="02040503050406030204" pitchFamily="18" charset="0"/>
                                  </a:rPr>
                                  <m:t>𝒋</m:t>
                                </m:r>
                                <m:r>
                                  <a:rPr lang="en-US" b="1" i="1" smtClean="0">
                                    <a:solidFill>
                                      <a:srgbClr val="02B675"/>
                                    </a:solidFill>
                                    <a:latin typeface="Cambria Math" panose="02040503050406030204" pitchFamily="18" charset="0"/>
                                  </a:rPr>
                                  <m:t>=</m:t>
                                </m:r>
                                <m:r>
                                  <a:rPr lang="en-US" b="1" i="1" smtClean="0">
                                    <a:solidFill>
                                      <a:srgbClr val="02B675"/>
                                    </a:solidFill>
                                    <a:latin typeface="Cambria Math" panose="02040503050406030204" pitchFamily="18" charset="0"/>
                                  </a:rPr>
                                  <m:t>𝟏</m:t>
                                </m:r>
                              </m:sub>
                              <m:sup>
                                <m:r>
                                  <a:rPr lang="en-US" b="1" i="1" smtClean="0">
                                    <a:solidFill>
                                      <a:srgbClr val="02B675"/>
                                    </a:solidFill>
                                    <a:latin typeface="Cambria Math" panose="02040503050406030204" pitchFamily="18" charset="0"/>
                                  </a:rPr>
                                  <m:t>𝒏</m:t>
                                </m:r>
                              </m:sup>
                              <m:e>
                                <m:sSup>
                                  <m:sSupPr>
                                    <m:ctrlPr>
                                      <a:rPr lang="pt-BR" b="1" i="1" smtClean="0">
                                        <a:solidFill>
                                          <a:srgbClr val="02B675"/>
                                        </a:solidFill>
                                        <a:latin typeface="Cambria Math" panose="02040503050406030204" pitchFamily="18" charset="0"/>
                                      </a:rPr>
                                    </m:ctrlPr>
                                  </m:sSupPr>
                                  <m:e>
                                    <m:r>
                                      <a:rPr lang="en-US" b="1" i="1" smtClean="0">
                                        <a:solidFill>
                                          <a:srgbClr val="02B675"/>
                                        </a:solidFill>
                                        <a:latin typeface="Cambria Math" panose="02040503050406030204" pitchFamily="18" charset="0"/>
                                      </a:rPr>
                                      <m:t>𝒆</m:t>
                                    </m:r>
                                  </m:e>
                                  <m:sup>
                                    <m:r>
                                      <m:rPr>
                                        <m:nor/>
                                      </m:rPr>
                                      <a:rPr lang="en-US" b="1" i="0" smtClean="0">
                                        <a:solidFill>
                                          <a:srgbClr val="02B675"/>
                                        </a:solidFill>
                                        <a:latin typeface="Cambria Math" panose="02040503050406030204" pitchFamily="18" charset="0"/>
                                      </a:rPr>
                                      <m:t>x</m:t>
                                    </m:r>
                                    <m:r>
                                      <m:rPr>
                                        <m:nor/>
                                      </m:rPr>
                                      <a:rPr lang="en-US" b="1" baseline="-25000">
                                        <a:solidFill>
                                          <a:srgbClr val="02B675"/>
                                        </a:solidFill>
                                      </a:rPr>
                                      <m:t>j</m:t>
                                    </m:r>
                                    <m:r>
                                      <m:rPr>
                                        <m:nor/>
                                      </m:rPr>
                                      <a:rPr lang="en-US" b="1">
                                        <a:solidFill>
                                          <a:srgbClr val="02B675"/>
                                        </a:solidFill>
                                      </a:rPr>
                                      <m:t> </m:t>
                                    </m:r>
                                  </m:sup>
                                </m:sSup>
                              </m:e>
                            </m:nary>
                          </m:den>
                        </m:f>
                      </m:e>
                      <m:sub/>
                    </m:sSub>
                  </m:oMath>
                </a14:m>
                <a:endParaRPr lang="en-US" b="1" dirty="0">
                  <a:solidFill>
                    <a:srgbClr val="02B675"/>
                  </a:solidFill>
                </a:endParaRPr>
              </a:p>
            </p:txBody>
          </p:sp>
        </mc:Choice>
        <mc:Fallback xmlns="">
          <p:sp>
            <p:nvSpPr>
              <p:cNvPr id="6" name="TextBox 5">
                <a:extLst>
                  <a:ext uri="{FF2B5EF4-FFF2-40B4-BE49-F238E27FC236}">
                    <a16:creationId xmlns:a16="http://schemas.microsoft.com/office/drawing/2014/main" id="{832FB091-0F8A-564E-522A-32E17C40762B}"/>
                  </a:ext>
                </a:extLst>
              </p:cNvPr>
              <p:cNvSpPr txBox="1">
                <a:spLocks noRot="1" noChangeAspect="1" noMove="1" noResize="1" noEditPoints="1" noAdjustHandles="1" noChangeArrowheads="1" noChangeShapeType="1" noTextEdit="1"/>
              </p:cNvSpPr>
              <p:nvPr/>
            </p:nvSpPr>
            <p:spPr>
              <a:xfrm>
                <a:off x="2374893" y="6042991"/>
                <a:ext cx="2227482" cy="558166"/>
              </a:xfrm>
              <a:prstGeom prst="rect">
                <a:avLst/>
              </a:prstGeom>
              <a:blipFill>
                <a:blip r:embed="rId3"/>
                <a:stretch>
                  <a:fillRect l="-657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ACA810D-0D7C-850A-B244-5E88FF886694}"/>
              </a:ext>
            </a:extLst>
          </p:cNvPr>
          <p:cNvSpPr txBox="1"/>
          <p:nvPr/>
        </p:nvSpPr>
        <p:spPr>
          <a:xfrm>
            <a:off x="238539" y="4946698"/>
            <a:ext cx="7633252" cy="1200329"/>
          </a:xfrm>
          <a:prstGeom prst="rect">
            <a:avLst/>
          </a:prstGeom>
          <a:noFill/>
        </p:spPr>
        <p:txBody>
          <a:bodyPr wrap="square" rtlCol="0">
            <a:spAutoFit/>
          </a:bodyPr>
          <a:lstStyle/>
          <a:p>
            <a:r>
              <a:rPr lang="en-US" b="1" dirty="0"/>
              <a:t>SoftMax Activation function:</a:t>
            </a:r>
            <a:r>
              <a:rPr lang="en-US" dirty="0"/>
              <a:t> The </a:t>
            </a:r>
            <a:r>
              <a:rPr lang="en-US" dirty="0" err="1"/>
              <a:t>Softmax</a:t>
            </a:r>
            <a:r>
              <a:rPr lang="en-US" dirty="0"/>
              <a:t> activation function converts a vector of raw scores into probabilities, with each value between 0 and 1 and the sum equal to 1</a:t>
            </a:r>
          </a:p>
          <a:p>
            <a:endParaRPr lang="en-US" dirty="0"/>
          </a:p>
        </p:txBody>
      </p:sp>
      <p:pic>
        <p:nvPicPr>
          <p:cNvPr id="9" name="Picture 8">
            <a:extLst>
              <a:ext uri="{FF2B5EF4-FFF2-40B4-BE49-F238E27FC236}">
                <a16:creationId xmlns:a16="http://schemas.microsoft.com/office/drawing/2014/main" id="{5DBBEB09-FC68-AF88-8A1A-D534952EA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467" y="2551315"/>
            <a:ext cx="2316934" cy="2014349"/>
          </a:xfrm>
          <a:prstGeom prst="rect">
            <a:avLst/>
          </a:prstGeom>
        </p:spPr>
      </p:pic>
    </p:spTree>
    <p:extLst>
      <p:ext uri="{BB962C8B-B14F-4D97-AF65-F5344CB8AC3E}">
        <p14:creationId xmlns:p14="http://schemas.microsoft.com/office/powerpoint/2010/main" val="423113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EC0D2-3E59-868E-3DF2-5A9EEFC7D4D6}"/>
              </a:ext>
            </a:extLst>
          </p:cNvPr>
          <p:cNvSpPr txBox="1"/>
          <p:nvPr/>
        </p:nvSpPr>
        <p:spPr>
          <a:xfrm>
            <a:off x="5496339" y="204739"/>
            <a:ext cx="2266122" cy="461665"/>
          </a:xfrm>
          <a:prstGeom prst="rect">
            <a:avLst/>
          </a:prstGeom>
          <a:noFill/>
        </p:spPr>
        <p:txBody>
          <a:bodyPr wrap="square" rtlCol="0">
            <a:spAutoFit/>
          </a:bodyPr>
          <a:lstStyle/>
          <a:p>
            <a:r>
              <a:rPr lang="en-US" sz="2400" b="1" dirty="0">
                <a:solidFill>
                  <a:srgbClr val="02B675"/>
                </a:solidFill>
              </a:rPr>
              <a:t>Optimization</a:t>
            </a:r>
          </a:p>
        </p:txBody>
      </p:sp>
      <p:sp>
        <p:nvSpPr>
          <p:cNvPr id="3" name="TextBox 2">
            <a:extLst>
              <a:ext uri="{FF2B5EF4-FFF2-40B4-BE49-F238E27FC236}">
                <a16:creationId xmlns:a16="http://schemas.microsoft.com/office/drawing/2014/main" id="{2DA9BACD-4A86-62CC-AC10-B608BA08BEA0}"/>
              </a:ext>
            </a:extLst>
          </p:cNvPr>
          <p:cNvSpPr txBox="1"/>
          <p:nvPr/>
        </p:nvSpPr>
        <p:spPr>
          <a:xfrm>
            <a:off x="5428424" y="995093"/>
            <a:ext cx="6496878" cy="1200329"/>
          </a:xfrm>
          <a:prstGeom prst="rect">
            <a:avLst/>
          </a:prstGeom>
          <a:noFill/>
        </p:spPr>
        <p:txBody>
          <a:bodyPr wrap="square" rtlCol="0">
            <a:spAutoFit/>
          </a:bodyPr>
          <a:lstStyle/>
          <a:p>
            <a:r>
              <a:rPr lang="en-US" dirty="0"/>
              <a:t>The process of adjusting the parameters (weights and biases) of a neural network to minimize the loss function, which measures the difference between the model's predictions and the actual target values.</a:t>
            </a:r>
          </a:p>
        </p:txBody>
      </p:sp>
      <p:sp>
        <p:nvSpPr>
          <p:cNvPr id="4" name="TextBox 3">
            <a:extLst>
              <a:ext uri="{FF2B5EF4-FFF2-40B4-BE49-F238E27FC236}">
                <a16:creationId xmlns:a16="http://schemas.microsoft.com/office/drawing/2014/main" id="{70032592-F836-694E-B8DC-F68703C043C4}"/>
              </a:ext>
            </a:extLst>
          </p:cNvPr>
          <p:cNvSpPr txBox="1"/>
          <p:nvPr/>
        </p:nvSpPr>
        <p:spPr>
          <a:xfrm>
            <a:off x="5496339" y="2326975"/>
            <a:ext cx="5526156" cy="461665"/>
          </a:xfrm>
          <a:prstGeom prst="rect">
            <a:avLst/>
          </a:prstGeom>
          <a:noFill/>
        </p:spPr>
        <p:txBody>
          <a:bodyPr wrap="square" rtlCol="0">
            <a:spAutoFit/>
          </a:bodyPr>
          <a:lstStyle/>
          <a:p>
            <a:r>
              <a:rPr lang="en-US" sz="2400" b="1" dirty="0"/>
              <a:t>Adam Optimizer</a:t>
            </a:r>
            <a:endParaRPr lang="en-US" sz="2400" dirty="0"/>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C2149B8D-C80A-72EA-97B0-ACA29520275A}"/>
                  </a:ext>
                </a:extLst>
              </p:cNvPr>
              <p:cNvSpPr/>
              <p:nvPr/>
            </p:nvSpPr>
            <p:spPr>
              <a:xfrm>
                <a:off x="5496339" y="3119825"/>
                <a:ext cx="3159218" cy="83836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Momentum</a:t>
                </a:r>
              </a:p>
              <a:p>
                <a:pPr algn="ctr"/>
                <a:r>
                  <a:rPr lang="en-US" b="1" dirty="0">
                    <a:solidFill>
                      <a:schemeClr val="tx1"/>
                    </a:solidFill>
                  </a:rPr>
                  <a:t>m</a:t>
                </a:r>
                <a:r>
                  <a:rPr lang="en-US" b="1" baseline="-25000" dirty="0">
                    <a:solidFill>
                      <a:schemeClr val="tx1"/>
                    </a:solidFill>
                  </a:rPr>
                  <a:t>t</a:t>
                </a:r>
                <a14:m>
                  <m:oMath xmlns:m="http://schemas.openxmlformats.org/officeDocument/2006/math">
                    <m:r>
                      <a:rPr lang="en-US" b="1" i="0" smtClean="0">
                        <a:solidFill>
                          <a:schemeClr val="tx1"/>
                        </a:solidFill>
                        <a:latin typeface="Cambria Math" panose="02040503050406030204" pitchFamily="18" charset="0"/>
                      </a:rPr>
                      <m:t> </m:t>
                    </m:r>
                    <m:r>
                      <m:rPr>
                        <m:nor/>
                      </m:rPr>
                      <a:rPr lang="en-US" b="1" i="0" smtClean="0">
                        <a:solidFill>
                          <a:schemeClr val="tx1"/>
                        </a:solidFill>
                        <a:latin typeface="Cambria Math" panose="02040503050406030204" pitchFamily="18" charset="0"/>
                      </a:rPr>
                      <m:t>= </m:t>
                    </m:r>
                    <m:r>
                      <m:rPr>
                        <m:nor/>
                      </m:rPr>
                      <a:rPr lang="en-US" b="1">
                        <a:solidFill>
                          <a:schemeClr val="tx1"/>
                        </a:solidFill>
                      </a:rPr>
                      <m:t>β</m:t>
                    </m:r>
                    <m:r>
                      <m:rPr>
                        <m:nor/>
                      </m:rPr>
                      <a:rPr lang="en-US" b="1" baseline="-25000">
                        <a:solidFill>
                          <a:schemeClr val="tx1"/>
                        </a:solidFill>
                      </a:rPr>
                      <m:t>1</m:t>
                    </m:r>
                    <m:r>
                      <m:rPr>
                        <m:nor/>
                      </m:rPr>
                      <a:rPr lang="en-US" b="1">
                        <a:solidFill>
                          <a:schemeClr val="tx1"/>
                        </a:solidFill>
                      </a:rPr>
                      <m:t>m</m:t>
                    </m:r>
                    <m:r>
                      <m:rPr>
                        <m:nor/>
                      </m:rPr>
                      <a:rPr lang="en-US" b="1" baseline="-25000">
                        <a:solidFill>
                          <a:schemeClr val="tx1"/>
                        </a:solidFill>
                      </a:rPr>
                      <m:t>t</m:t>
                    </m:r>
                    <m:r>
                      <m:rPr>
                        <m:nor/>
                      </m:rPr>
                      <a:rPr lang="en-US" b="1" baseline="-25000">
                        <a:solidFill>
                          <a:schemeClr val="tx1"/>
                        </a:solidFill>
                      </a:rPr>
                      <m:t>−1</m:t>
                    </m:r>
                    <m:r>
                      <a:rPr lang="en-US" b="1" i="1" baseline="-25000" smtClean="0">
                        <a:solidFill>
                          <a:schemeClr val="tx1"/>
                        </a:solidFill>
                        <a:latin typeface="Cambria Math" panose="02040503050406030204" pitchFamily="18" charset="0"/>
                      </a:rPr>
                      <m:t> </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m:t>
                        </m:r>
                        <m:r>
                          <m:rPr>
                            <m:nor/>
                          </m:rPr>
                          <a:rPr lang="en-US" b="1">
                            <a:solidFill>
                              <a:schemeClr val="tx1"/>
                            </a:solidFill>
                          </a:rPr>
                          <m:t>β</m:t>
                        </m:r>
                        <m:r>
                          <m:rPr>
                            <m:nor/>
                          </m:rPr>
                          <a:rPr lang="en-US" b="1" baseline="-25000">
                            <a:solidFill>
                              <a:schemeClr val="tx1"/>
                            </a:solidFill>
                          </a:rPr>
                          <m:t>1</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m:t>
                        </m:r>
                        <m:r>
                          <m:rPr>
                            <m:nor/>
                          </m:rPr>
                          <a:rPr lang="en-US" b="1">
                            <a:solidFill>
                              <a:schemeClr val="tx1"/>
                            </a:solidFill>
                          </a:rPr>
                          <m:t>W</m:t>
                        </m:r>
                        <m:r>
                          <m:rPr>
                            <m:nor/>
                          </m:rPr>
                          <a:rPr lang="en-US" b="1" baseline="-25000">
                            <a:solidFill>
                              <a:schemeClr val="tx1"/>
                            </a:solidFill>
                          </a:rPr>
                          <m:t>t</m:t>
                        </m:r>
                      </m:e>
                      <m:sup/>
                    </m:sSup>
                  </m:oMath>
                </a14:m>
                <a:endParaRPr lang="en-US" b="1" dirty="0">
                  <a:solidFill>
                    <a:schemeClr val="tx1"/>
                  </a:solidFill>
                </a:endParaRPr>
              </a:p>
            </p:txBody>
          </p:sp>
        </mc:Choice>
        <mc:Fallback xmlns="">
          <p:sp>
            <p:nvSpPr>
              <p:cNvPr id="15" name="Rectangle: Rounded Corners 14">
                <a:extLst>
                  <a:ext uri="{FF2B5EF4-FFF2-40B4-BE49-F238E27FC236}">
                    <a16:creationId xmlns:a16="http://schemas.microsoft.com/office/drawing/2014/main" id="{C2149B8D-C80A-72EA-97B0-ACA29520275A}"/>
                  </a:ext>
                </a:extLst>
              </p:cNvPr>
              <p:cNvSpPr>
                <a:spLocks noRot="1" noChangeAspect="1" noMove="1" noResize="1" noEditPoints="1" noAdjustHandles="1" noChangeArrowheads="1" noChangeShapeType="1" noTextEdit="1"/>
              </p:cNvSpPr>
              <p:nvPr/>
            </p:nvSpPr>
            <p:spPr>
              <a:xfrm>
                <a:off x="5496339" y="3119825"/>
                <a:ext cx="3159218" cy="838369"/>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9910E851-5957-43A0-49F7-5D0571842A93}"/>
                  </a:ext>
                </a:extLst>
              </p:cNvPr>
              <p:cNvSpPr/>
              <p:nvPr/>
            </p:nvSpPr>
            <p:spPr>
              <a:xfrm>
                <a:off x="8831882" y="3080416"/>
                <a:ext cx="3223086" cy="86079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Learning Rate Decay</a:t>
                </a:r>
              </a:p>
              <a:p>
                <a:pPr algn="ctr"/>
                <a:r>
                  <a:rPr lang="en-US" b="1" dirty="0">
                    <a:solidFill>
                      <a:schemeClr val="tx1"/>
                    </a:solidFill>
                  </a:rPr>
                  <a:t>v</a:t>
                </a:r>
                <a:r>
                  <a:rPr lang="en-US" b="1" baseline="-25000" dirty="0" err="1">
                    <a:solidFill>
                      <a:schemeClr val="tx1"/>
                    </a:solidFill>
                  </a:rPr>
                  <a:t>t</a:t>
                </a:r>
                <a14:m>
                  <m:oMath xmlns:m="http://schemas.openxmlformats.org/officeDocument/2006/math">
                    <m:r>
                      <a:rPr lang="en-US" b="1" i="1" smtClean="0">
                        <a:solidFill>
                          <a:schemeClr val="tx1"/>
                        </a:solidFill>
                        <a:latin typeface="Cambria Math" panose="02040503050406030204" pitchFamily="18" charset="0"/>
                      </a:rPr>
                      <m:t>=</m:t>
                    </m:r>
                    <m:r>
                      <m:rPr>
                        <m:nor/>
                      </m:rPr>
                      <a:rPr lang="en-US" b="1">
                        <a:solidFill>
                          <a:schemeClr val="tx1"/>
                        </a:solidFill>
                      </a:rPr>
                      <m:t>β</m:t>
                    </m:r>
                    <m:r>
                      <m:rPr>
                        <m:nor/>
                      </m:rPr>
                      <a:rPr lang="en-US" b="1" baseline="-25000">
                        <a:solidFill>
                          <a:schemeClr val="tx1"/>
                        </a:solidFill>
                      </a:rPr>
                      <m:t>2</m:t>
                    </m:r>
                    <m:r>
                      <m:rPr>
                        <m:nor/>
                      </m:rPr>
                      <a:rPr lang="en-US" b="1" i="0" smtClean="0">
                        <a:solidFill>
                          <a:schemeClr val="tx1"/>
                        </a:solidFill>
                      </a:rPr>
                      <m:t>v</m:t>
                    </m:r>
                    <m:r>
                      <m:rPr>
                        <m:nor/>
                      </m:rPr>
                      <a:rPr lang="en-US" b="1" baseline="-25000">
                        <a:solidFill>
                          <a:schemeClr val="tx1"/>
                        </a:solidFill>
                      </a:rPr>
                      <m:t>t</m:t>
                    </m:r>
                    <m:r>
                      <m:rPr>
                        <m:nor/>
                      </m:rPr>
                      <a:rPr lang="en-US" b="1" baseline="-25000">
                        <a:solidFill>
                          <a:schemeClr val="tx1"/>
                        </a:solidFill>
                      </a:rPr>
                      <m:t>−1</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m:t>
                    </m:r>
                    <m:r>
                      <m:rPr>
                        <m:nor/>
                      </m:rPr>
                      <a:rPr lang="en-US" b="1">
                        <a:solidFill>
                          <a:schemeClr val="tx1"/>
                        </a:solidFill>
                      </a:rPr>
                      <m:t>β</m:t>
                    </m:r>
                    <m:r>
                      <m:rPr>
                        <m:nor/>
                      </m:rPr>
                      <a:rPr lang="en-US" b="1" baseline="-25000">
                        <a:solidFill>
                          <a:schemeClr val="tx1"/>
                        </a:solidFill>
                      </a:rPr>
                      <m:t>2</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m:t>
                        </m:r>
                        <m:r>
                          <m:rPr>
                            <m:nor/>
                          </m:rPr>
                          <a:rPr lang="en-US" b="1">
                            <a:solidFill>
                              <a:schemeClr val="tx1"/>
                            </a:solidFill>
                          </a:rPr>
                          <m:t>W</m:t>
                        </m:r>
                        <m:r>
                          <m:rPr>
                            <m:nor/>
                          </m:rPr>
                          <a:rPr lang="en-US" b="1" baseline="-25000">
                            <a:solidFill>
                              <a:schemeClr val="tx1"/>
                            </a:solidFill>
                          </a:rPr>
                          <m:t>t</m:t>
                        </m:r>
                        <m:r>
                          <a:rPr lang="en-US" b="1" i="1" smtClean="0">
                            <a:solidFill>
                              <a:schemeClr val="tx1"/>
                            </a:solidFill>
                            <a:latin typeface="Cambria Math" panose="02040503050406030204" pitchFamily="18" charset="0"/>
                          </a:rPr>
                          <m:t>)</m:t>
                        </m:r>
                      </m:e>
                      <m:sup>
                        <m:r>
                          <a:rPr lang="en-US" b="1" i="1" smtClean="0">
                            <a:solidFill>
                              <a:schemeClr val="tx1"/>
                            </a:solidFill>
                            <a:latin typeface="Cambria Math" panose="02040503050406030204" pitchFamily="18" charset="0"/>
                          </a:rPr>
                          <m:t>𝟐</m:t>
                        </m:r>
                      </m:sup>
                    </m:sSup>
                  </m:oMath>
                </a14:m>
                <a:endParaRPr lang="en-US" b="1" dirty="0">
                  <a:solidFill>
                    <a:schemeClr val="tx1"/>
                  </a:solidFill>
                </a:endParaRPr>
              </a:p>
            </p:txBody>
          </p:sp>
        </mc:Choice>
        <mc:Fallback xmlns="">
          <p:sp>
            <p:nvSpPr>
              <p:cNvPr id="16" name="Rectangle: Rounded Corners 15">
                <a:extLst>
                  <a:ext uri="{FF2B5EF4-FFF2-40B4-BE49-F238E27FC236}">
                    <a16:creationId xmlns:a16="http://schemas.microsoft.com/office/drawing/2014/main" id="{9910E851-5957-43A0-49F7-5D0571842A93}"/>
                  </a:ext>
                </a:extLst>
              </p:cNvPr>
              <p:cNvSpPr>
                <a:spLocks noRot="1" noChangeAspect="1" noMove="1" noResize="1" noEditPoints="1" noAdjustHandles="1" noChangeArrowheads="1" noChangeShapeType="1" noTextEdit="1"/>
              </p:cNvSpPr>
              <p:nvPr/>
            </p:nvSpPr>
            <p:spPr>
              <a:xfrm>
                <a:off x="8831882" y="3080416"/>
                <a:ext cx="3223086" cy="860794"/>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5164F16A-2FF7-EC08-B1B4-1FDBCA416820}"/>
                  </a:ext>
                </a:extLst>
              </p:cNvPr>
              <p:cNvSpPr/>
              <p:nvPr/>
            </p:nvSpPr>
            <p:spPr>
              <a:xfrm>
                <a:off x="6803334" y="4232986"/>
                <a:ext cx="3541643" cy="159524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Bias Correction</a:t>
                </a:r>
              </a:p>
              <a:p>
                <a:pPr algn="ctr"/>
                <a:endParaRPr lang="en-US" b="1" dirty="0">
                  <a:solidFill>
                    <a:schemeClr val="tx1"/>
                  </a:solidFill>
                </a:endParaRPr>
              </a:p>
              <a:p>
                <a:pPr algn="ctr"/>
                <a:r>
                  <a:rPr lang="en-US" b="1" dirty="0">
                    <a:solidFill>
                      <a:schemeClr val="tx1"/>
                    </a:solidFill>
                  </a:rPr>
                  <a:t>m</a:t>
                </a:r>
                <a:r>
                  <a:rPr lang="en-US" b="1" baseline="-25000" dirty="0">
                    <a:solidFill>
                      <a:schemeClr val="tx1"/>
                    </a:solidFill>
                  </a:rPr>
                  <a:t>t</a:t>
                </a:r>
                <a14:m>
                  <m:oMath xmlns:m="http://schemas.openxmlformats.org/officeDocument/2006/math">
                    <m:sPre>
                      <m:sPrePr>
                        <m:ctrlPr>
                          <a:rPr lang="en-US" b="1" i="1" dirty="0" smtClean="0">
                            <a:solidFill>
                              <a:schemeClr val="tx1"/>
                            </a:solidFill>
                            <a:latin typeface="Cambria Math" panose="02040503050406030204" pitchFamily="18" charset="0"/>
                          </a:rPr>
                        </m:ctrlPr>
                      </m:sPrePr>
                      <m:sub/>
                      <m:sup>
                        <m:r>
                          <a:rPr lang="en-US" b="1">
                            <a:solidFill>
                              <a:schemeClr val="tx1"/>
                            </a:solidFill>
                            <a:latin typeface="Cambria Math" panose="02040503050406030204" pitchFamily="18" charset="0"/>
                          </a:rPr>
                          <m:t>′</m:t>
                        </m:r>
                      </m:sup>
                      <m:e>
                        <m:r>
                          <a:rPr lang="en-US" b="1" i="1">
                            <a:solidFill>
                              <a:schemeClr val="tx1"/>
                            </a:solidFill>
                            <a:latin typeface="Cambria Math" panose="02040503050406030204" pitchFamily="18" charset="0"/>
                          </a:rPr>
                          <m:t>=</m:t>
                        </m:r>
                      </m:e>
                    </m:sPre>
                    <m:f>
                      <m:fPr>
                        <m:ctrlPr>
                          <a:rPr lang="en-US" b="1" i="1">
                            <a:solidFill>
                              <a:schemeClr val="tx1"/>
                            </a:solidFill>
                            <a:latin typeface="Cambria Math" panose="02040503050406030204" pitchFamily="18" charset="0"/>
                          </a:rPr>
                        </m:ctrlPr>
                      </m:fPr>
                      <m:num>
                        <m:r>
                          <m:rPr>
                            <m:nor/>
                          </m:rPr>
                          <a:rPr lang="en-US" b="1" dirty="0">
                            <a:solidFill>
                              <a:schemeClr val="tx1"/>
                            </a:solidFill>
                          </a:rPr>
                          <m:t>m</m:t>
                        </m:r>
                        <m:r>
                          <m:rPr>
                            <m:nor/>
                          </m:rPr>
                          <a:rPr lang="en-US" b="1" baseline="-25000" dirty="0">
                            <a:solidFill>
                              <a:schemeClr val="tx1"/>
                            </a:solidFill>
                          </a:rPr>
                          <m:t>t</m:t>
                        </m:r>
                      </m:num>
                      <m:den>
                        <m:r>
                          <a:rPr lang="en-US" b="1" i="1">
                            <a:solidFill>
                              <a:schemeClr val="tx1"/>
                            </a:solidFill>
                            <a:latin typeface="Cambria Math" panose="02040503050406030204" pitchFamily="18" charset="0"/>
                          </a:rPr>
                          <m:t>𝟏</m:t>
                        </m:r>
                        <m:r>
                          <a:rPr lang="en-US" b="1" i="1">
                            <a:solidFill>
                              <a:schemeClr val="tx1"/>
                            </a:solidFill>
                            <a:latin typeface="Cambria Math" panose="02040503050406030204" pitchFamily="18" charset="0"/>
                          </a:rPr>
                          <m:t>− </m:t>
                        </m:r>
                        <m:sSup>
                          <m:sSupPr>
                            <m:ctrlPr>
                              <a:rPr lang="en-US" b="1" i="1">
                                <a:solidFill>
                                  <a:schemeClr val="tx1"/>
                                </a:solidFill>
                                <a:latin typeface="Cambria Math" panose="02040503050406030204" pitchFamily="18" charset="0"/>
                              </a:rPr>
                            </m:ctrlPr>
                          </m:sSupPr>
                          <m:e>
                            <m:r>
                              <m:rPr>
                                <m:nor/>
                              </m:rPr>
                              <a:rPr lang="en-US" b="1">
                                <a:solidFill>
                                  <a:schemeClr val="tx1"/>
                                </a:solidFill>
                              </a:rPr>
                              <m:t>β</m:t>
                            </m:r>
                            <m:r>
                              <m:rPr>
                                <m:nor/>
                              </m:rPr>
                              <a:rPr lang="en-US" b="1" baseline="-25000">
                                <a:solidFill>
                                  <a:schemeClr val="tx1"/>
                                </a:solidFill>
                              </a:rPr>
                              <m:t>1</m:t>
                            </m:r>
                          </m:e>
                          <m:sup>
                            <m:r>
                              <a:rPr lang="en-US" b="1" i="1">
                                <a:solidFill>
                                  <a:schemeClr val="tx1"/>
                                </a:solidFill>
                                <a:latin typeface="Cambria Math" panose="02040503050406030204" pitchFamily="18" charset="0"/>
                              </a:rPr>
                              <m:t>𝒕</m:t>
                            </m:r>
                          </m:sup>
                        </m:sSup>
                      </m:den>
                    </m:f>
                    <m:r>
                      <a:rPr lang="en-US" b="1"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 </m:t>
                    </m:r>
                  </m:oMath>
                </a14:m>
                <a:r>
                  <a:rPr lang="en-US" b="1" dirty="0">
                    <a:solidFill>
                      <a:schemeClr val="tx1"/>
                    </a:solidFill>
                  </a:rPr>
                  <a:t>v</a:t>
                </a:r>
                <a:r>
                  <a:rPr lang="en-US" b="1" baseline="-25000" dirty="0">
                    <a:solidFill>
                      <a:schemeClr val="tx1"/>
                    </a:solidFill>
                  </a:rPr>
                  <a:t>t</a:t>
                </a:r>
                <a14:m>
                  <m:oMath xmlns:m="http://schemas.openxmlformats.org/officeDocument/2006/math">
                    <m:r>
                      <a:rPr lang="en-US" b="1" i="0" smtClean="0">
                        <a:solidFill>
                          <a:schemeClr val="tx1"/>
                        </a:solidFill>
                        <a:latin typeface="Cambria Math" panose="02040503050406030204" pitchFamily="18" charset="0"/>
                      </a:rPr>
                      <m:t>′</m:t>
                    </m:r>
                    <m:r>
                      <a:rPr lang="en-US" b="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m:rPr>
                            <m:nor/>
                          </m:rPr>
                          <a:rPr lang="en-US" b="1" i="0" smtClean="0">
                            <a:solidFill>
                              <a:schemeClr val="tx1"/>
                            </a:solidFill>
                            <a:latin typeface="Cambria Math" panose="02040503050406030204" pitchFamily="18" charset="0"/>
                          </a:rPr>
                          <m:t>v</m:t>
                        </m:r>
                        <m:r>
                          <m:rPr>
                            <m:nor/>
                          </m:rPr>
                          <a:rPr lang="en-US" b="1" baseline="-25000" dirty="0">
                            <a:solidFill>
                              <a:schemeClr val="tx1"/>
                            </a:solidFill>
                          </a:rPr>
                          <m:t>t</m:t>
                        </m:r>
                      </m:num>
                      <m:den>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 </m:t>
                        </m:r>
                        <m:sSup>
                          <m:sSupPr>
                            <m:ctrlPr>
                              <a:rPr lang="en-US" b="1" i="1" smtClean="0">
                                <a:solidFill>
                                  <a:schemeClr val="tx1"/>
                                </a:solidFill>
                                <a:latin typeface="Cambria Math" panose="02040503050406030204" pitchFamily="18" charset="0"/>
                              </a:rPr>
                            </m:ctrlPr>
                          </m:sSupPr>
                          <m:e>
                            <m:r>
                              <m:rPr>
                                <m:nor/>
                              </m:rPr>
                              <a:rPr lang="en-US" b="1">
                                <a:solidFill>
                                  <a:schemeClr val="tx1"/>
                                </a:solidFill>
                              </a:rPr>
                              <m:t>β</m:t>
                            </m:r>
                            <m:r>
                              <m:rPr>
                                <m:nor/>
                              </m:rPr>
                              <a:rPr lang="en-US" b="1" baseline="-25000">
                                <a:solidFill>
                                  <a:schemeClr val="tx1"/>
                                </a:solidFill>
                              </a:rPr>
                              <m:t>2</m:t>
                            </m:r>
                          </m:e>
                          <m:sup>
                            <m:r>
                              <a:rPr lang="en-US" b="1" i="1" smtClean="0">
                                <a:solidFill>
                                  <a:schemeClr val="tx1"/>
                                </a:solidFill>
                                <a:latin typeface="Cambria Math" panose="02040503050406030204" pitchFamily="18" charset="0"/>
                              </a:rPr>
                              <m:t>𝒕</m:t>
                            </m:r>
                          </m:sup>
                        </m:sSup>
                      </m:den>
                    </m:f>
                  </m:oMath>
                </a14:m>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mc:Choice>
        <mc:Fallback xmlns="">
          <p:sp>
            <p:nvSpPr>
              <p:cNvPr id="17" name="Rectangle: Rounded Corners 16">
                <a:extLst>
                  <a:ext uri="{FF2B5EF4-FFF2-40B4-BE49-F238E27FC236}">
                    <a16:creationId xmlns:a16="http://schemas.microsoft.com/office/drawing/2014/main" id="{5164F16A-2FF7-EC08-B1B4-1FDBCA416820}"/>
                  </a:ext>
                </a:extLst>
              </p:cNvPr>
              <p:cNvSpPr>
                <a:spLocks noRot="1" noChangeAspect="1" noMove="1" noResize="1" noEditPoints="1" noAdjustHandles="1" noChangeArrowheads="1" noChangeShapeType="1" noTextEdit="1"/>
              </p:cNvSpPr>
              <p:nvPr/>
            </p:nvSpPr>
            <p:spPr>
              <a:xfrm>
                <a:off x="6803334" y="4232986"/>
                <a:ext cx="3541643" cy="1595247"/>
              </a:xfrm>
              <a:prstGeom prst="roundRect">
                <a:avLst/>
              </a:prstGeom>
              <a:blipFill>
                <a:blip r:embed="rId5"/>
                <a:stretch>
                  <a:fillRect t="-2273"/>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2D9A288D-B20C-4EFC-D587-43E8DB32A337}"/>
              </a:ext>
            </a:extLst>
          </p:cNvPr>
          <p:cNvSpPr/>
          <p:nvPr/>
        </p:nvSpPr>
        <p:spPr>
          <a:xfrm>
            <a:off x="5485572" y="5929893"/>
            <a:ext cx="1220855" cy="838369"/>
          </a:xfrm>
          <a:prstGeom prst="roundRect">
            <a:avLst/>
          </a:prstGeom>
          <a:noFill/>
          <a:ln w="28575">
            <a:solidFill>
              <a:srgbClr val="02B6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β</a:t>
            </a:r>
            <a:r>
              <a:rPr lang="en-US" sz="1800" b="1" baseline="-25000"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 0.9</a:t>
            </a:r>
          </a:p>
          <a:p>
            <a:pPr algn="ct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β</a:t>
            </a:r>
            <a:r>
              <a:rPr lang="en-US" sz="1800" b="1" baseline="-25000"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2</a:t>
            </a:r>
            <a:r>
              <a:rPr lang="en-US" b="1" dirty="0">
                <a:solidFill>
                  <a:srgbClr val="02B675"/>
                </a:solidFill>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=0.999</a:t>
            </a:r>
            <a:endParaRPr lang="en-US" b="1" dirty="0">
              <a:solidFill>
                <a:srgbClr val="02B675"/>
              </a:solidFill>
            </a:endParaRPr>
          </a:p>
        </p:txBody>
      </p:sp>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D1C41D81-1430-7A38-BCDB-AD71EB7A106C}"/>
                  </a:ext>
                </a:extLst>
              </p:cNvPr>
              <p:cNvSpPr/>
              <p:nvPr/>
            </p:nvSpPr>
            <p:spPr>
              <a:xfrm>
                <a:off x="8102644" y="2217528"/>
                <a:ext cx="2454965" cy="680557"/>
              </a:xfrm>
              <a:prstGeom prst="roundRect">
                <a:avLst/>
              </a:prstGeom>
              <a:noFill/>
              <a:ln w="28575">
                <a:solidFill>
                  <a:srgbClr val="02B6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i="1" dirty="0">
                    <a:solidFill>
                      <a:srgbClr val="02B675"/>
                    </a:solidFill>
                  </a:rPr>
                  <a:t>W</a:t>
                </a:r>
                <a:r>
                  <a:rPr lang="en-US" sz="1800" b="1" i="1" baseline="-25000" dirty="0">
                    <a:solidFill>
                      <a:srgbClr val="02B675"/>
                    </a:solidFill>
                  </a:rPr>
                  <a:t>t+1 </a:t>
                </a:r>
                <a:r>
                  <a:rPr lang="en-US" sz="1800" b="1" i="1" dirty="0">
                    <a:solidFill>
                      <a:srgbClr val="02B675"/>
                    </a:solidFill>
                  </a:rPr>
                  <a:t>= </a:t>
                </a:r>
                <a:r>
                  <a:rPr lang="en-US" sz="1800" b="1" i="1" dirty="0" err="1">
                    <a:solidFill>
                      <a:srgbClr val="02B675"/>
                    </a:solidFill>
                  </a:rPr>
                  <a:t>W</a:t>
                </a:r>
                <a:r>
                  <a:rPr lang="en-US" sz="1800" b="1" i="1" baseline="-25000" dirty="0" err="1">
                    <a:solidFill>
                      <a:srgbClr val="02B675"/>
                    </a:solidFill>
                  </a:rPr>
                  <a:t>t</a:t>
                </a:r>
                <a:r>
                  <a:rPr lang="en-US" sz="1800" b="1" i="1" baseline="-25000" dirty="0">
                    <a:solidFill>
                      <a:srgbClr val="02B675"/>
                    </a:solidFill>
                  </a:rPr>
                  <a:t> </a:t>
                </a:r>
                <a:r>
                  <a:rPr lang="en-US" sz="1800" b="1" i="1" dirty="0">
                    <a:solidFill>
                      <a:srgbClr val="02B675"/>
                    </a:solidFill>
                  </a:rPr>
                  <a:t>+ </a:t>
                </a:r>
                <a14:m>
                  <m:oMath xmlns:m="http://schemas.openxmlformats.org/officeDocument/2006/math">
                    <m:f>
                      <m:fPr>
                        <m:ctrlPr>
                          <a:rPr lang="en-US" sz="1800" b="1" i="1" dirty="0" smtClean="0">
                            <a:solidFill>
                              <a:srgbClr val="02B675"/>
                            </a:solidFill>
                            <a:latin typeface="Cambria Math" panose="02040503050406030204" pitchFamily="18" charset="0"/>
                          </a:rPr>
                        </m:ctrlPr>
                      </m:fPr>
                      <m:num>
                        <m:r>
                          <a:rPr lang="el-GR" sz="1800" b="1" i="1" dirty="0">
                            <a:solidFill>
                              <a:srgbClr val="02B675"/>
                            </a:solidFill>
                            <a:latin typeface="Cambria Math" panose="02040503050406030204" pitchFamily="18" charset="0"/>
                          </a:rPr>
                          <m:t>𝜼</m:t>
                        </m:r>
                      </m:num>
                      <m:den>
                        <m:rad>
                          <m:radPr>
                            <m:degHide m:val="on"/>
                            <m:ctrlPr>
                              <a:rPr lang="en-US" sz="1800" b="1" i="1" dirty="0" smtClean="0">
                                <a:solidFill>
                                  <a:srgbClr val="02B675"/>
                                </a:solidFill>
                                <a:latin typeface="Cambria Math" panose="02040503050406030204" pitchFamily="18" charset="0"/>
                              </a:rPr>
                            </m:ctrlPr>
                          </m:radPr>
                          <m:deg/>
                          <m:e>
                            <m:r>
                              <m:rPr>
                                <m:nor/>
                              </m:rPr>
                              <a:rPr lang="en-US" sz="1800" b="1" i="1" dirty="0" smtClean="0">
                                <a:solidFill>
                                  <a:srgbClr val="02B675"/>
                                </a:solidFill>
                                <a:latin typeface="Cambria Math" panose="02040503050406030204" pitchFamily="18" charset="0"/>
                              </a:rPr>
                              <m:t>v</m:t>
                            </m:r>
                            <m:r>
                              <m:rPr>
                                <m:nor/>
                              </m:rPr>
                              <a:rPr lang="en-US" sz="1800" b="1" i="1" baseline="-25000">
                                <a:solidFill>
                                  <a:srgbClr val="02B675"/>
                                </a:solidFill>
                              </a:rPr>
                              <m:t>t</m:t>
                            </m:r>
                            <m:r>
                              <m:rPr>
                                <m:nor/>
                              </m:rPr>
                              <a:rPr lang="en-US" sz="1800" b="1" i="1" baseline="-25000">
                                <a:solidFill>
                                  <a:srgbClr val="02B675"/>
                                </a:solidFill>
                              </a:rPr>
                              <m:t>  + </m:t>
                            </m:r>
                            <m:r>
                              <m:rPr>
                                <m:nor/>
                              </m:rPr>
                              <a:rPr lang="en-US" sz="1800" b="1" i="1">
                                <a:solidFill>
                                  <a:srgbClr val="02B675"/>
                                </a:solidFill>
                              </a:rPr>
                              <m:t>ε</m:t>
                            </m:r>
                          </m:e>
                        </m:rad>
                      </m:den>
                    </m:f>
                    <m:r>
                      <a:rPr lang="en-US" sz="1800" b="1" i="1" dirty="0" smtClean="0">
                        <a:solidFill>
                          <a:srgbClr val="02B675"/>
                        </a:solidFill>
                        <a:latin typeface="Cambria Math" panose="02040503050406030204" pitchFamily="18" charset="0"/>
                      </a:rPr>
                      <m:t>∗</m:t>
                    </m:r>
                    <m:r>
                      <m:rPr>
                        <m:nor/>
                      </m:rPr>
                      <a:rPr lang="en-US" sz="1800" b="1" i="1">
                        <a:solidFill>
                          <a:srgbClr val="02B675"/>
                        </a:solidFill>
                      </a:rPr>
                      <m:t>m</m:t>
                    </m:r>
                    <m:r>
                      <m:rPr>
                        <m:nor/>
                      </m:rPr>
                      <a:rPr lang="en-US" sz="1800" b="1" i="1" baseline="-25000">
                        <a:solidFill>
                          <a:srgbClr val="02B675"/>
                        </a:solidFill>
                      </a:rPr>
                      <m:t>t</m:t>
                    </m:r>
                  </m:oMath>
                </a14:m>
                <a:endParaRPr lang="en-US" sz="1800" b="1" i="1" dirty="0">
                  <a:solidFill>
                    <a:srgbClr val="02B675"/>
                  </a:solidFill>
                </a:endParaRPr>
              </a:p>
            </p:txBody>
          </p:sp>
        </mc:Choice>
        <mc:Fallback xmlns="">
          <p:sp>
            <p:nvSpPr>
              <p:cNvPr id="19" name="Rectangle: Rounded Corners 18">
                <a:extLst>
                  <a:ext uri="{FF2B5EF4-FFF2-40B4-BE49-F238E27FC236}">
                    <a16:creationId xmlns:a16="http://schemas.microsoft.com/office/drawing/2014/main" id="{D1C41D81-1430-7A38-BCDB-AD71EB7A106C}"/>
                  </a:ext>
                </a:extLst>
              </p:cNvPr>
              <p:cNvSpPr>
                <a:spLocks noRot="1" noChangeAspect="1" noMove="1" noResize="1" noEditPoints="1" noAdjustHandles="1" noChangeArrowheads="1" noChangeShapeType="1" noTextEdit="1"/>
              </p:cNvSpPr>
              <p:nvPr/>
            </p:nvSpPr>
            <p:spPr>
              <a:xfrm>
                <a:off x="8102644" y="2217528"/>
                <a:ext cx="2454965" cy="680557"/>
              </a:xfrm>
              <a:prstGeom prst="roundRect">
                <a:avLst/>
              </a:prstGeom>
              <a:blipFill>
                <a:blip r:embed="rId6"/>
                <a:stretch>
                  <a:fillRect l="-245"/>
                </a:stretch>
              </a:blipFill>
              <a:ln w="28575">
                <a:solidFill>
                  <a:srgbClr val="02B675"/>
                </a:solidFill>
              </a:ln>
            </p:spPr>
            <p:txBody>
              <a:bodyPr/>
              <a:lstStyle/>
              <a:p>
                <a:r>
                  <a:rPr lang="en-US">
                    <a:noFill/>
                  </a:rPr>
                  <a:t> </a:t>
                </a:r>
              </a:p>
            </p:txBody>
          </p:sp>
        </mc:Fallback>
      </mc:AlternateContent>
    </p:spTree>
    <p:extLst>
      <p:ext uri="{BB962C8B-B14F-4D97-AF65-F5344CB8AC3E}">
        <p14:creationId xmlns:p14="http://schemas.microsoft.com/office/powerpoint/2010/main" val="84427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3F2B5-E5C5-D3D3-E930-6763C8CAB1DA}"/>
              </a:ext>
            </a:extLst>
          </p:cNvPr>
          <p:cNvSpPr txBox="1"/>
          <p:nvPr/>
        </p:nvSpPr>
        <p:spPr>
          <a:xfrm>
            <a:off x="228600" y="447261"/>
            <a:ext cx="4094922" cy="461665"/>
          </a:xfrm>
          <a:prstGeom prst="rect">
            <a:avLst/>
          </a:prstGeom>
          <a:noFill/>
        </p:spPr>
        <p:txBody>
          <a:bodyPr wrap="square" rtlCol="0">
            <a:spAutoFit/>
          </a:bodyPr>
          <a:lstStyle/>
          <a:p>
            <a:r>
              <a:rPr lang="en-US" sz="2400" b="1" dirty="0" err="1">
                <a:solidFill>
                  <a:srgbClr val="02B675"/>
                </a:solidFill>
              </a:rPr>
              <a:t>Haar</a:t>
            </a:r>
            <a:r>
              <a:rPr lang="en-US" sz="2400" b="1" dirty="0">
                <a:solidFill>
                  <a:srgbClr val="02B675"/>
                </a:solidFill>
              </a:rPr>
              <a:t> Cascading</a:t>
            </a:r>
          </a:p>
        </p:txBody>
      </p:sp>
      <p:sp>
        <p:nvSpPr>
          <p:cNvPr id="3" name="TextBox 2">
            <a:extLst>
              <a:ext uri="{FF2B5EF4-FFF2-40B4-BE49-F238E27FC236}">
                <a16:creationId xmlns:a16="http://schemas.microsoft.com/office/drawing/2014/main" id="{89415049-3B92-C29F-5255-E5D9E58D521F}"/>
              </a:ext>
            </a:extLst>
          </p:cNvPr>
          <p:cNvSpPr txBox="1"/>
          <p:nvPr/>
        </p:nvSpPr>
        <p:spPr>
          <a:xfrm>
            <a:off x="228600" y="1560444"/>
            <a:ext cx="6082748" cy="2031325"/>
          </a:xfrm>
          <a:prstGeom prst="rect">
            <a:avLst/>
          </a:prstGeom>
          <a:noFill/>
        </p:spPr>
        <p:txBody>
          <a:bodyPr wrap="square" rtlCol="0">
            <a:spAutoFit/>
          </a:bodyPr>
          <a:lstStyle/>
          <a:p>
            <a:r>
              <a:rPr lang="en-US" dirty="0" err="1"/>
              <a:t>Haar</a:t>
            </a:r>
            <a:r>
              <a:rPr lang="en-US" dirty="0"/>
              <a:t> cascade is an object detection algorithm that uses a series of increasingly complex classifiers (stages) applied sequentially to detect objects, such as faces, in images. It is based on </a:t>
            </a:r>
            <a:r>
              <a:rPr lang="en-US" dirty="0" err="1"/>
              <a:t>Haar</a:t>
            </a:r>
            <a:r>
              <a:rPr lang="en-US" dirty="0"/>
              <a:t>-like features, which are simple rectangular features used to encode the presence of specific intensity patterns in an image and is trained using AdaBoost to combine multiple weak classifiers into a strong one for robust detection.</a:t>
            </a:r>
          </a:p>
        </p:txBody>
      </p:sp>
      <p:pic>
        <p:nvPicPr>
          <p:cNvPr id="9" name="Picture 8">
            <a:extLst>
              <a:ext uri="{FF2B5EF4-FFF2-40B4-BE49-F238E27FC236}">
                <a16:creationId xmlns:a16="http://schemas.microsoft.com/office/drawing/2014/main" id="{629AD656-7DA0-F38C-704A-3E8CA1EC5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8" y="4204980"/>
            <a:ext cx="3048000" cy="2581275"/>
          </a:xfrm>
          <a:prstGeom prst="rect">
            <a:avLst/>
          </a:prstGeom>
        </p:spPr>
      </p:pic>
      <p:pic>
        <p:nvPicPr>
          <p:cNvPr id="11" name="Picture 10">
            <a:extLst>
              <a:ext uri="{FF2B5EF4-FFF2-40B4-BE49-F238E27FC236}">
                <a16:creationId xmlns:a16="http://schemas.microsoft.com/office/drawing/2014/main" id="{5D40627F-E6CB-7FF5-B607-0B75100F0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116" y="4678638"/>
            <a:ext cx="3181350" cy="1933575"/>
          </a:xfrm>
          <a:prstGeom prst="rect">
            <a:avLst/>
          </a:prstGeom>
        </p:spPr>
      </p:pic>
      <p:sp>
        <p:nvSpPr>
          <p:cNvPr id="12" name="TextBox 11">
            <a:extLst>
              <a:ext uri="{FF2B5EF4-FFF2-40B4-BE49-F238E27FC236}">
                <a16:creationId xmlns:a16="http://schemas.microsoft.com/office/drawing/2014/main" id="{1357C9A0-3895-2582-6693-8C21094D95D0}"/>
              </a:ext>
            </a:extLst>
          </p:cNvPr>
          <p:cNvSpPr txBox="1"/>
          <p:nvPr/>
        </p:nvSpPr>
        <p:spPr>
          <a:xfrm>
            <a:off x="347869" y="3804870"/>
            <a:ext cx="2882347" cy="400110"/>
          </a:xfrm>
          <a:prstGeom prst="rect">
            <a:avLst/>
          </a:prstGeom>
          <a:noFill/>
        </p:spPr>
        <p:txBody>
          <a:bodyPr wrap="square" rtlCol="0">
            <a:spAutoFit/>
          </a:bodyPr>
          <a:lstStyle/>
          <a:p>
            <a:r>
              <a:rPr lang="en-US" sz="2000" b="1" dirty="0" err="1"/>
              <a:t>Haar</a:t>
            </a:r>
            <a:r>
              <a:rPr lang="en-US" sz="2000" b="1" dirty="0"/>
              <a:t> Features</a:t>
            </a:r>
          </a:p>
        </p:txBody>
      </p:sp>
      <p:sp>
        <p:nvSpPr>
          <p:cNvPr id="13" name="TextBox 12">
            <a:extLst>
              <a:ext uri="{FF2B5EF4-FFF2-40B4-BE49-F238E27FC236}">
                <a16:creationId xmlns:a16="http://schemas.microsoft.com/office/drawing/2014/main" id="{077A555A-65A3-E2ED-A04D-5B6F3D334DAD}"/>
              </a:ext>
            </a:extLst>
          </p:cNvPr>
          <p:cNvSpPr txBox="1"/>
          <p:nvPr/>
        </p:nvSpPr>
        <p:spPr>
          <a:xfrm>
            <a:off x="5519116" y="4273104"/>
            <a:ext cx="3048000" cy="400110"/>
          </a:xfrm>
          <a:prstGeom prst="rect">
            <a:avLst/>
          </a:prstGeom>
          <a:noFill/>
        </p:spPr>
        <p:txBody>
          <a:bodyPr wrap="square" rtlCol="0">
            <a:spAutoFit/>
          </a:bodyPr>
          <a:lstStyle/>
          <a:p>
            <a:r>
              <a:rPr lang="en-US" sz="2000" b="1" dirty="0"/>
              <a:t>Detection Using Features</a:t>
            </a:r>
          </a:p>
        </p:txBody>
      </p:sp>
    </p:spTree>
    <p:extLst>
      <p:ext uri="{BB962C8B-B14F-4D97-AF65-F5344CB8AC3E}">
        <p14:creationId xmlns:p14="http://schemas.microsoft.com/office/powerpoint/2010/main" val="102522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8AB7E-0058-172C-DB16-D199D08AD329}"/>
              </a:ext>
            </a:extLst>
          </p:cNvPr>
          <p:cNvSpPr txBox="1"/>
          <p:nvPr/>
        </p:nvSpPr>
        <p:spPr>
          <a:xfrm>
            <a:off x="5396948" y="258417"/>
            <a:ext cx="4532243" cy="461665"/>
          </a:xfrm>
          <a:prstGeom prst="rect">
            <a:avLst/>
          </a:prstGeom>
          <a:noFill/>
        </p:spPr>
        <p:txBody>
          <a:bodyPr wrap="square" rtlCol="0">
            <a:spAutoFit/>
          </a:bodyPr>
          <a:lstStyle/>
          <a:p>
            <a:r>
              <a:rPr lang="en-US" sz="2400" b="1" dirty="0">
                <a:solidFill>
                  <a:srgbClr val="02B675"/>
                </a:solidFill>
              </a:rPr>
              <a:t>Convolution Neural Network</a:t>
            </a:r>
          </a:p>
        </p:txBody>
      </p:sp>
      <p:sp>
        <p:nvSpPr>
          <p:cNvPr id="3" name="TextBox 2">
            <a:extLst>
              <a:ext uri="{FF2B5EF4-FFF2-40B4-BE49-F238E27FC236}">
                <a16:creationId xmlns:a16="http://schemas.microsoft.com/office/drawing/2014/main" id="{A1642F24-11D5-A469-4F96-8089FC22F8D3}"/>
              </a:ext>
            </a:extLst>
          </p:cNvPr>
          <p:cNvSpPr txBox="1"/>
          <p:nvPr/>
        </p:nvSpPr>
        <p:spPr>
          <a:xfrm>
            <a:off x="5396948" y="934279"/>
            <a:ext cx="6400800" cy="1200329"/>
          </a:xfrm>
          <a:prstGeom prst="rect">
            <a:avLst/>
          </a:prstGeom>
          <a:noFill/>
        </p:spPr>
        <p:txBody>
          <a:bodyPr wrap="square" rtlCol="0">
            <a:spAutoFit/>
          </a:bodyPr>
          <a:lstStyle/>
          <a:p>
            <a:r>
              <a:rPr lang="en-US" dirty="0"/>
              <a:t>A Convolutional Neural Network (CNN) is a type of deep learning model specifically designed for processing structured grid data like images. It uses convolutional layers to automatically and adaptively learn spatial hierarchies of features from input images.</a:t>
            </a:r>
          </a:p>
        </p:txBody>
      </p:sp>
      <p:pic>
        <p:nvPicPr>
          <p:cNvPr id="5" name="Picture 4">
            <a:extLst>
              <a:ext uri="{FF2B5EF4-FFF2-40B4-BE49-F238E27FC236}">
                <a16:creationId xmlns:a16="http://schemas.microsoft.com/office/drawing/2014/main" id="{3846FD40-8341-72AE-8C9E-100414B68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096" y="3685053"/>
            <a:ext cx="5031850" cy="1715403"/>
          </a:xfrm>
          <a:prstGeom prst="rect">
            <a:avLst/>
          </a:prstGeom>
        </p:spPr>
      </p:pic>
      <p:sp>
        <p:nvSpPr>
          <p:cNvPr id="6" name="TextBox 5">
            <a:extLst>
              <a:ext uri="{FF2B5EF4-FFF2-40B4-BE49-F238E27FC236}">
                <a16:creationId xmlns:a16="http://schemas.microsoft.com/office/drawing/2014/main" id="{636B16CE-7CF1-D759-A9D0-C30DA77633E7}"/>
              </a:ext>
            </a:extLst>
          </p:cNvPr>
          <p:cNvSpPr txBox="1"/>
          <p:nvPr/>
        </p:nvSpPr>
        <p:spPr>
          <a:xfrm>
            <a:off x="6555187" y="3172947"/>
            <a:ext cx="1639957" cy="400110"/>
          </a:xfrm>
          <a:prstGeom prst="rect">
            <a:avLst/>
          </a:prstGeom>
          <a:noFill/>
        </p:spPr>
        <p:txBody>
          <a:bodyPr wrap="square" rtlCol="0">
            <a:spAutoFit/>
          </a:bodyPr>
          <a:lstStyle/>
          <a:p>
            <a:r>
              <a:rPr lang="en-US" sz="2000" b="1" dirty="0"/>
              <a:t>Architecture</a:t>
            </a:r>
          </a:p>
        </p:txBody>
      </p:sp>
    </p:spTree>
    <p:extLst>
      <p:ext uri="{BB962C8B-B14F-4D97-AF65-F5344CB8AC3E}">
        <p14:creationId xmlns:p14="http://schemas.microsoft.com/office/powerpoint/2010/main" val="384420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1099</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Rounded MT Bold</vt:lpstr>
      <vt:lpstr>Calibri</vt:lpstr>
      <vt:lpstr>Calibri Light</vt:lpstr>
      <vt:lpstr>Cambria Math</vt:lpstr>
      <vt:lpstr>Sitka Banner</vt:lpstr>
      <vt:lpstr>Sitka Banner Semibold</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Jain</dc:creator>
  <cp:lastModifiedBy>Utkarsh Sen</cp:lastModifiedBy>
  <cp:revision>7</cp:revision>
  <dcterms:created xsi:type="dcterms:W3CDTF">2024-06-19T19:55:56Z</dcterms:created>
  <dcterms:modified xsi:type="dcterms:W3CDTF">2024-06-23T20:20:42Z</dcterms:modified>
</cp:coreProperties>
</file>