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323" r:id="rId3"/>
    <p:sldId id="345" r:id="rId4"/>
    <p:sldId id="344" r:id="rId5"/>
    <p:sldId id="346" r:id="rId6"/>
    <p:sldId id="343" r:id="rId7"/>
    <p:sldId id="348" r:id="rId8"/>
    <p:sldId id="327" r:id="rId9"/>
    <p:sldId id="347" r:id="rId10"/>
    <p:sldId id="328" r:id="rId11"/>
    <p:sldId id="342" r:id="rId12"/>
    <p:sldId id="350" r:id="rId13"/>
    <p:sldId id="351" r:id="rId14"/>
    <p:sldId id="352" r:id="rId15"/>
    <p:sldId id="353" r:id="rId16"/>
    <p:sldId id="354" r:id="rId17"/>
    <p:sldId id="341" r:id="rId18"/>
    <p:sldId id="339" r:id="rId19"/>
    <p:sldId id="304" r:id="rId2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7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A65CA-7B34-41F8-9B07-D5652CEB7928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28D32-DDD4-493C-9B89-19951ADE3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28D32-DDD4-493C-9B89-19951ADE3A0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FC8F-5871-4F26-B68D-B34C66584997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ce.cornell.edu/land/courses/eceprojectsland/STUDENTPROJ/2013to2014/mdr87/mdr87_report_201312201016.pdf" TargetMode="External"/><Relationship Id="rId2" Type="http://schemas.openxmlformats.org/officeDocument/2006/relationships/hyperlink" Target="https://people.ece.cornell.edu/land/courses/eceprojectsland/STUDENTPROJ/2014to2015/akw62/akw62_report_20150518031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st.com/content/my_st_com/en/products/microcontrollers/stm32-32-bit-arm-cortex-mcus/stm32-high-performance-mcus/stm32f4-series/stm32f407-417/stm32f407vg.html#design-scroll" TargetMode="External"/><Relationship Id="rId4" Type="http://schemas.openxmlformats.org/officeDocument/2006/relationships/hyperlink" Target="https://people.ece.cornell.edu/land/courses/eceprojectsland/STUDENTPROJ/2013to2014/sm893/Independent%20Study%20Paper%20Final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7239000" cy="2819400"/>
          </a:xfrm>
        </p:spPr>
        <p:txBody>
          <a:bodyPr>
            <a:normAutofit fontScale="77500" lnSpcReduction="20000"/>
          </a:bodyPr>
          <a:lstStyle/>
          <a:p>
            <a:endParaRPr lang="en-I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Presented By: </a:t>
            </a:r>
          </a:p>
          <a:p>
            <a:r>
              <a:rPr lang="en-I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Utkarsh Sethi</a:t>
            </a:r>
          </a:p>
          <a:p>
            <a:r>
              <a:rPr lang="en-I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Shreyansh</a:t>
            </a:r>
            <a:r>
              <a:rPr lang="en-I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Sharma</a:t>
            </a:r>
          </a:p>
          <a:p>
            <a:r>
              <a:rPr lang="en-I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Vivek</a:t>
            </a:r>
            <a:r>
              <a:rPr lang="en-I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Samtani</a:t>
            </a:r>
            <a:endParaRPr lang="en-I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Project  Supervisors: </a:t>
            </a:r>
          </a:p>
          <a:p>
            <a:pPr marL="457200" indent="-457200" algn="l">
              <a:buAutoNum type="arabicPeriod"/>
            </a:pPr>
            <a:r>
              <a:rPr lang="en-I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Prof.</a:t>
            </a:r>
            <a:r>
              <a:rPr lang="en-I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Sashikant</a:t>
            </a:r>
            <a:r>
              <a:rPr lang="en-I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Patil</a:t>
            </a:r>
            <a:endParaRPr lang="en-I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I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Prof.</a:t>
            </a:r>
            <a:r>
              <a:rPr lang="en-I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Kiran </a:t>
            </a:r>
            <a:r>
              <a:rPr lang="en-I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Sanlunkhe</a:t>
            </a:r>
            <a:endParaRPr lang="en-I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</a:p>
          <a:p>
            <a:r>
              <a:rPr lang="en-I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SVKM’s NMIMS, </a:t>
            </a:r>
            <a:r>
              <a:rPr lang="en-I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Mukesh</a:t>
            </a:r>
            <a:r>
              <a:rPr lang="en-I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Patel School of Technology Management &amp; Engineering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1371600"/>
            <a:ext cx="7467600" cy="2133600"/>
          </a:xfrm>
        </p:spPr>
        <p:txBody>
          <a:bodyPr>
            <a:normAutofit/>
          </a:bodyPr>
          <a:lstStyle/>
          <a:p>
            <a:r>
              <a:rPr lang="en-IN" sz="4000" dirty="0">
                <a:cs typeface="Times New Roman" panose="02020603050405020304" pitchFamily="18" charset="0"/>
              </a:rPr>
              <a:t>STM32 ARM Cortex-M Development Board for Teaching and Prototyping</a:t>
            </a:r>
            <a:endParaRPr lang="en-IN" sz="40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252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449014"/>
            <a:ext cx="3671455" cy="838200"/>
            <a:chOff x="2590800" y="1828800"/>
            <a:chExt cx="4038600" cy="838200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>
            <a:xfrm>
              <a:off x="2590800" y="1828800"/>
              <a:ext cx="4038600" cy="838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43200" y="1981200"/>
              <a:ext cx="37338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Learn about ARM ISA and Cortex-M specific documentation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0" y="2628745"/>
            <a:ext cx="3048000" cy="457200"/>
            <a:chOff x="3048000" y="3124200"/>
            <a:chExt cx="3048000" cy="457200"/>
          </a:xfrm>
          <a:solidFill>
            <a:srgbClr val="92D050"/>
          </a:solidFill>
        </p:grpSpPr>
        <p:sp>
          <p:nvSpPr>
            <p:cNvPr id="6" name="Rounded Rectangle 5"/>
            <p:cNvSpPr/>
            <p:nvPr/>
          </p:nvSpPr>
          <p:spPr>
            <a:xfrm>
              <a:off x="3048000" y="3124200"/>
              <a:ext cx="3048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3124200"/>
              <a:ext cx="2895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Finalise Specifications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0" y="3465128"/>
            <a:ext cx="3048000" cy="457200"/>
            <a:chOff x="3048000" y="3124200"/>
            <a:chExt cx="3048000" cy="457200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0" y="3124200"/>
              <a:ext cx="3048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4200" y="3124200"/>
              <a:ext cx="2895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Create Schematics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4267200"/>
            <a:ext cx="3048000" cy="457200"/>
            <a:chOff x="3048000" y="3124200"/>
            <a:chExt cx="3048000" cy="457200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>
            <a:xfrm>
              <a:off x="3048000" y="3124200"/>
              <a:ext cx="3048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3124200"/>
              <a:ext cx="2895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Make PCBs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62746" y="5029200"/>
            <a:ext cx="2770909" cy="923330"/>
            <a:chOff x="3262746" y="5029200"/>
            <a:chExt cx="2770909" cy="923330"/>
          </a:xfrm>
          <a:solidFill>
            <a:srgbClr val="92D050"/>
          </a:solidFill>
        </p:grpSpPr>
        <p:sp>
          <p:nvSpPr>
            <p:cNvPr id="24" name="Rounded Rectangle 23"/>
            <p:cNvSpPr/>
            <p:nvPr/>
          </p:nvSpPr>
          <p:spPr>
            <a:xfrm>
              <a:off x="3262746" y="5029200"/>
              <a:ext cx="2770909" cy="92333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32019" y="5029200"/>
              <a:ext cx="263236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Ready  concise documentation to be provided along the board</a:t>
              </a:r>
            </a:p>
          </p:txBody>
        </p:sp>
      </p:grpSp>
      <p:cxnSp>
        <p:nvCxnSpPr>
          <p:cNvPr id="28" name="Straight Arrow Connector 27"/>
          <p:cNvCxnSpPr>
            <a:stCxn id="5" idx="2"/>
            <a:endCxn id="12" idx="0"/>
          </p:cNvCxnSpPr>
          <p:nvPr/>
        </p:nvCxnSpPr>
        <p:spPr>
          <a:xfrm flipH="1">
            <a:off x="4572000" y="2287214"/>
            <a:ext cx="6928" cy="34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19" idx="0"/>
          </p:cNvCxnSpPr>
          <p:nvPr/>
        </p:nvCxnSpPr>
        <p:spPr>
          <a:xfrm>
            <a:off x="4572000" y="3085945"/>
            <a:ext cx="0" cy="37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5" idx="0"/>
          </p:cNvCxnSpPr>
          <p:nvPr/>
        </p:nvCxnSpPr>
        <p:spPr>
          <a:xfrm>
            <a:off x="4648200" y="47244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</p:cNvCxnSpPr>
          <p:nvPr/>
        </p:nvCxnSpPr>
        <p:spPr>
          <a:xfrm>
            <a:off x="4572000" y="3922328"/>
            <a:ext cx="0" cy="34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59459" y="1555393"/>
            <a:ext cx="3609568" cy="3443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3095438" y="1555393"/>
            <a:ext cx="2806816" cy="2867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160553" y="2855454"/>
            <a:ext cx="16987" cy="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80922" y="3886200"/>
            <a:ext cx="1520265" cy="1340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SWD,JTAG,ST-LINK INTERFACE MODULE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79536" y="5680503"/>
            <a:ext cx="1479923" cy="88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GPIO MODULE</a:t>
            </a:r>
          </a:p>
          <a:p>
            <a:pPr algn="ctr"/>
            <a:r>
              <a:rPr lang="en-IN" dirty="0"/>
              <a:t>(integrated)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91596" y="4704661"/>
            <a:ext cx="1479923" cy="88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  <a:r>
              <a:rPr lang="en-IN" baseline="30000" dirty="0"/>
              <a:t>2</a:t>
            </a:r>
            <a:r>
              <a:rPr lang="en-IN" dirty="0"/>
              <a:t>C MODULE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011673" y="5195993"/>
            <a:ext cx="1479923" cy="88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LCD MODULE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37264" y="3442802"/>
            <a:ext cx="1479923" cy="88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USART MODULE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46531" y="2454580"/>
            <a:ext cx="1459406" cy="88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ADC MODULE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566212" y="1417638"/>
            <a:ext cx="1460242" cy="88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DAC MODULE</a:t>
            </a:r>
          </a:p>
          <a:p>
            <a:pPr algn="ctr"/>
            <a:r>
              <a:rPr lang="en-IN" dirty="0"/>
              <a:t>(future)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491596" y="5591457"/>
            <a:ext cx="1479923" cy="88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SPI MODULE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82854" y="2667001"/>
            <a:ext cx="1638712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MINIMUM SYSTEM CONFIG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734151" y="2667001"/>
            <a:ext cx="1168104" cy="747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POWER CIRCUITRY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734151" y="3422257"/>
            <a:ext cx="1168104" cy="997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SWITCHES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082854" y="1572685"/>
            <a:ext cx="2819400" cy="1086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STM32 CORTEX-M</a:t>
            </a:r>
          </a:p>
          <a:p>
            <a:pPr algn="ctr"/>
            <a:r>
              <a:rPr lang="en-IN" dirty="0"/>
              <a:t>MICROCONTROLLER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22331" y="1575746"/>
            <a:ext cx="1817523" cy="14722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ADVANCED CONNECTIVITY MODULE</a:t>
            </a:r>
          </a:p>
          <a:p>
            <a:pPr algn="ctr"/>
            <a:r>
              <a:rPr lang="en-IN" dirty="0"/>
              <a:t>(future)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693377" y="3030123"/>
            <a:ext cx="2400657" cy="2258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sz="1600" dirty="0"/>
              <a:t>EXPANSION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778054" y="4419600"/>
            <a:ext cx="33988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IN" sz="2400" dirty="0"/>
              <a:t>AND BREAKOUT</a:t>
            </a:r>
          </a:p>
        </p:txBody>
      </p:sp>
      <p:sp>
        <p:nvSpPr>
          <p:cNvPr id="137" name="TextBox 136"/>
          <p:cNvSpPr txBox="1"/>
          <p:nvPr/>
        </p:nvSpPr>
        <p:spPr>
          <a:xfrm rot="5400000">
            <a:off x="5263113" y="3182523"/>
            <a:ext cx="1661993" cy="2258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sz="1600" dirty="0"/>
              <a:t>MODULE</a:t>
            </a:r>
          </a:p>
        </p:txBody>
      </p:sp>
      <p:cxnSp>
        <p:nvCxnSpPr>
          <p:cNvPr id="146" name="Elbow Connector 145"/>
          <p:cNvCxnSpPr>
            <a:stCxn id="102" idx="3"/>
          </p:cNvCxnSpPr>
          <p:nvPr/>
        </p:nvCxnSpPr>
        <p:spPr>
          <a:xfrm>
            <a:off x="1939854" y="2311873"/>
            <a:ext cx="719605" cy="1526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81" idx="0"/>
            <a:endCxn id="75" idx="1"/>
          </p:cNvCxnSpPr>
          <p:nvPr/>
        </p:nvCxnSpPr>
        <p:spPr>
          <a:xfrm rot="5400000" flipH="1" flipV="1">
            <a:off x="1495821" y="2722562"/>
            <a:ext cx="608872" cy="17184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84" idx="0"/>
          </p:cNvCxnSpPr>
          <p:nvPr/>
        </p:nvCxnSpPr>
        <p:spPr>
          <a:xfrm flipH="1" flipV="1">
            <a:off x="5922321" y="4497119"/>
            <a:ext cx="829314" cy="698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85" idx="1"/>
          </p:cNvCxnSpPr>
          <p:nvPr/>
        </p:nvCxnSpPr>
        <p:spPr>
          <a:xfrm flipH="1" flipV="1">
            <a:off x="6259760" y="2866671"/>
            <a:ext cx="1277504" cy="1019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cxnSpLocks/>
            <a:stCxn id="86" idx="1"/>
            <a:endCxn id="75" idx="3"/>
          </p:cNvCxnSpPr>
          <p:nvPr/>
        </p:nvCxnSpPr>
        <p:spPr>
          <a:xfrm flipH="1">
            <a:off x="6269027" y="2897978"/>
            <a:ext cx="1277504" cy="379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  <a:stCxn id="87" idx="1"/>
          </p:cNvCxnSpPr>
          <p:nvPr/>
        </p:nvCxnSpPr>
        <p:spPr>
          <a:xfrm flipH="1">
            <a:off x="6269028" y="1861036"/>
            <a:ext cx="1297184" cy="561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82" idx="0"/>
          </p:cNvCxnSpPr>
          <p:nvPr/>
        </p:nvCxnSpPr>
        <p:spPr>
          <a:xfrm flipV="1">
            <a:off x="1919498" y="4999653"/>
            <a:ext cx="1394370" cy="68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54086" y="5591457"/>
            <a:ext cx="1479923" cy="88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PWM MODULEs</a:t>
            </a:r>
          </a:p>
        </p:txBody>
      </p:sp>
      <p:cxnSp>
        <p:nvCxnSpPr>
          <p:cNvPr id="35" name="Elbow Connector 34"/>
          <p:cNvCxnSpPr>
            <a:endCxn id="34" idx="0"/>
          </p:cNvCxnSpPr>
          <p:nvPr/>
        </p:nvCxnSpPr>
        <p:spPr>
          <a:xfrm rot="5400000">
            <a:off x="4596754" y="5049213"/>
            <a:ext cx="639538" cy="4449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C1F8-29B3-45CA-A9CE-C564E8FC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AD954-11CC-4178-98C1-55D1B38A2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599" y="1752600"/>
            <a:ext cx="4414363" cy="4191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5CF2-9A55-4A42-9CF4-5D2986490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65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81DC-22FE-4DB4-B215-7296D1A8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Schematic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C0EC31E-8FC2-4E31-B3FE-6FFB2102C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8000" cy="47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52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E772-A698-4222-AEC9-CAB23D88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97697-6628-4C41-8863-96AE39962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00" y="1438628"/>
            <a:ext cx="5287999" cy="53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0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213F-5165-4CC3-AE2A-F478EF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616C4B-C2C0-4402-ADC9-4B30891E56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5500"/>
            <a:ext cx="4038600" cy="401536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F780A5-0A80-4F18-995D-AEF0FB41B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1560"/>
            <a:ext cx="4038600" cy="4043242"/>
          </a:xfrm>
        </p:spPr>
      </p:pic>
    </p:spTree>
    <p:extLst>
      <p:ext uri="{BB962C8B-B14F-4D97-AF65-F5344CB8AC3E}">
        <p14:creationId xmlns:p14="http://schemas.microsoft.com/office/powerpoint/2010/main" val="381836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9DA8-928D-46D4-81B3-C2791F49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0B1E9-A88B-4106-9F43-0F470CAC92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9"/>
          <a:stretch/>
        </p:blipFill>
        <p:spPr>
          <a:xfrm>
            <a:off x="1104900" y="1417638"/>
            <a:ext cx="6934200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Timeline (Sem7)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>
                <a:cs typeface="Times New Roman" panose="02020603050405020304" pitchFamily="18" charset="0"/>
              </a:rPr>
              <a:t>Week 1-3 : Discussions</a:t>
            </a:r>
          </a:p>
          <a:p>
            <a:r>
              <a:rPr lang="en-IN" sz="2800" dirty="0">
                <a:cs typeface="Times New Roman" panose="02020603050405020304" pitchFamily="18" charset="0"/>
              </a:rPr>
              <a:t>Week 4-6:Explore the current products</a:t>
            </a:r>
          </a:p>
          <a:p>
            <a:r>
              <a:rPr lang="en-IN" sz="2800" dirty="0">
                <a:cs typeface="Times New Roman" panose="02020603050405020304" pitchFamily="18" charset="0"/>
              </a:rPr>
              <a:t>Week 6-12:Understant the µC and go through documentation, app notes by manufacturer and ARM</a:t>
            </a:r>
          </a:p>
          <a:p>
            <a:r>
              <a:rPr lang="en-IN" sz="2800" dirty="0">
                <a:cs typeface="Times New Roman" panose="02020603050405020304" pitchFamily="18" charset="0"/>
              </a:rPr>
              <a:t>Week 12-13: identify challenges and solutions, features. Finalise µC</a:t>
            </a:r>
          </a:p>
          <a:p>
            <a:r>
              <a:rPr lang="en-IN" sz="2800" dirty="0">
                <a:cs typeface="Times New Roman" panose="02020603050405020304" pitchFamily="18" charset="0"/>
              </a:rPr>
              <a:t>Week 14-15: work on schematics</a:t>
            </a:r>
          </a:p>
          <a:p>
            <a:r>
              <a:rPr lang="en-IN" sz="2800" dirty="0">
                <a:cs typeface="Times New Roman" panose="02020603050405020304" pitchFamily="18" charset="0"/>
              </a:rPr>
              <a:t>Winter Break: work on schematics</a:t>
            </a:r>
          </a:p>
          <a:p>
            <a:r>
              <a:rPr lang="en-IN" sz="2800" dirty="0">
                <a:cs typeface="Times New Roman" panose="02020603050405020304" pitchFamily="18" charset="0"/>
              </a:rPr>
              <a:t>Semester 8 : schematics, further iterations and software + manuals</a:t>
            </a:r>
          </a:p>
        </p:txBody>
      </p:sp>
    </p:spTree>
    <p:extLst>
      <p:ext uri="{BB962C8B-B14F-4D97-AF65-F5344CB8AC3E}">
        <p14:creationId xmlns:p14="http://schemas.microsoft.com/office/powerpoint/2010/main" val="70727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cs typeface="Times New Roman" panose="02020603050405020304" pitchFamily="18" charset="0"/>
              </a:rPr>
            </a:br>
            <a:r>
              <a:rPr lang="en-US" b="1" dirty="0">
                <a:cs typeface="Times New Roman" panose="02020603050405020304" pitchFamily="18" charset="0"/>
              </a:rPr>
              <a:t>Bibliography</a:t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100" dirty="0" err="1">
                <a:cs typeface="Times New Roman" panose="02020603050405020304" pitchFamily="18" charset="0"/>
              </a:rPr>
              <a:t>Whiteway</a:t>
            </a:r>
            <a:r>
              <a:rPr lang="en-US" sz="1100" dirty="0">
                <a:cs typeface="Times New Roman" panose="02020603050405020304" pitchFamily="18" charset="0"/>
              </a:rPr>
              <a:t>, </a:t>
            </a:r>
            <a:r>
              <a:rPr lang="en-IN" sz="1100" dirty="0">
                <a:cs typeface="Times New Roman" panose="02020603050405020304" pitchFamily="18" charset="0"/>
              </a:rPr>
              <a:t>Alexander Keith </a:t>
            </a:r>
            <a:r>
              <a:rPr lang="en-US" sz="1100" dirty="0">
                <a:cs typeface="Times New Roman" panose="02020603050405020304" pitchFamily="18" charset="0"/>
              </a:rPr>
              <a:t>. “</a:t>
            </a:r>
            <a:r>
              <a:rPr lang="en-IN" sz="1100" dirty="0">
                <a:cs typeface="Times New Roman" panose="02020603050405020304" pitchFamily="18" charset="0"/>
              </a:rPr>
              <a:t>PIC32 DEVELOPMENT for ECE4760</a:t>
            </a:r>
            <a:r>
              <a:rPr lang="en-US" sz="1100" dirty="0">
                <a:cs typeface="Times New Roman" panose="02020603050405020304" pitchFamily="18" charset="0"/>
              </a:rPr>
              <a:t>” Electrical and Computer Engineering Projects: Masters of Engineering , May. 2015, </a:t>
            </a:r>
            <a:r>
              <a:rPr lang="en-US" sz="1100" dirty="0">
                <a:cs typeface="Times New Roman" panose="02020603050405020304" pitchFamily="18" charset="0"/>
                <a:hlinkClick r:id="rId2"/>
              </a:rPr>
              <a:t>people.ece.cornell.edu/land/courses/</a:t>
            </a:r>
            <a:r>
              <a:rPr lang="en-US" sz="1100" dirty="0" err="1">
                <a:cs typeface="Times New Roman" panose="02020603050405020304" pitchFamily="18" charset="0"/>
                <a:hlinkClick r:id="rId2"/>
              </a:rPr>
              <a:t>eceprojectsland</a:t>
            </a:r>
            <a:r>
              <a:rPr lang="en-US" sz="1100" dirty="0">
                <a:cs typeface="Times New Roman" panose="02020603050405020304" pitchFamily="18" charset="0"/>
                <a:hlinkClick r:id="rId2"/>
              </a:rPr>
              <a:t>/STUDENTPROJ/2014to2015/akw62/akw62_report_201505180311.pdf</a:t>
            </a:r>
            <a:r>
              <a:rPr lang="en-US" sz="1100" dirty="0">
                <a:cs typeface="Times New Roman" panose="02020603050405020304" pitchFamily="18" charset="0"/>
              </a:rPr>
              <a:t>. </a:t>
            </a:r>
            <a:endParaRPr lang="en-IN" sz="1100" dirty="0"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1100" dirty="0">
                <a:cs typeface="Times New Roman" panose="02020603050405020304" pitchFamily="18" charset="0"/>
              </a:rPr>
              <a:t>Ross, Michael David. “PIC32 DEVELOPMENT BOARD.” Electrical and Computer Engineering Projects: Masters of Engineering , Jan. 2014, </a:t>
            </a:r>
            <a:r>
              <a:rPr lang="en-US" sz="1100" dirty="0">
                <a:cs typeface="Times New Roman" panose="02020603050405020304" pitchFamily="18" charset="0"/>
                <a:hlinkClick r:id="rId3"/>
              </a:rPr>
              <a:t>people.ece.cornell.edu/land/courses/</a:t>
            </a:r>
            <a:r>
              <a:rPr lang="en-US" sz="1100" dirty="0" err="1">
                <a:cs typeface="Times New Roman" panose="02020603050405020304" pitchFamily="18" charset="0"/>
                <a:hlinkClick r:id="rId3"/>
              </a:rPr>
              <a:t>eceprojectsland</a:t>
            </a:r>
            <a:r>
              <a:rPr lang="en-US" sz="1100" dirty="0">
                <a:cs typeface="Times New Roman" panose="02020603050405020304" pitchFamily="18" charset="0"/>
                <a:hlinkClick r:id="rId3"/>
              </a:rPr>
              <a:t>/STUDENTPROJ/2013to2014/mdr87/mdr87_report_201312201016.pdf</a:t>
            </a:r>
            <a:r>
              <a:rPr lang="en-US" sz="1100" dirty="0"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1100" dirty="0" err="1">
                <a:cs typeface="Times New Roman" panose="02020603050405020304" pitchFamily="18" charset="0"/>
              </a:rPr>
              <a:t>Mahbub</a:t>
            </a:r>
            <a:r>
              <a:rPr lang="en-IN" sz="1100" dirty="0">
                <a:cs typeface="Times New Roman" panose="02020603050405020304" pitchFamily="18" charset="0"/>
              </a:rPr>
              <a:t> , Syed </a:t>
            </a:r>
            <a:r>
              <a:rPr lang="en-IN" sz="1100" dirty="0" err="1">
                <a:cs typeface="Times New Roman" panose="02020603050405020304" pitchFamily="18" charset="0"/>
              </a:rPr>
              <a:t>Tahmid</a:t>
            </a:r>
            <a:r>
              <a:rPr lang="en-IN" sz="1100" dirty="0"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cs typeface="Times New Roman" panose="02020603050405020304" pitchFamily="18" charset="0"/>
              </a:rPr>
              <a:t>Mahbub</a:t>
            </a:r>
            <a:r>
              <a:rPr lang="en-IN" sz="1100" dirty="0">
                <a:cs typeface="Times New Roman" panose="02020603050405020304" pitchFamily="18" charset="0"/>
              </a:rPr>
              <a:t>, “Comparing the PIC32MX250F128B and Atmel AT91SAM3X8E for teaching”</a:t>
            </a:r>
            <a:r>
              <a:rPr lang="en-US" sz="1100" dirty="0">
                <a:cs typeface="Times New Roman" panose="02020603050405020304" pitchFamily="18" charset="0"/>
              </a:rPr>
              <a:t> Electrical and Computer Engineering Projects: Masters of Engineering , Dec. 2013,</a:t>
            </a:r>
            <a:r>
              <a:rPr lang="en-IN" sz="1100" dirty="0">
                <a:cs typeface="Times New Roman" panose="02020603050405020304" pitchFamily="18" charset="0"/>
              </a:rPr>
              <a:t> </a:t>
            </a:r>
            <a:r>
              <a:rPr lang="en-US" sz="1100" dirty="0">
                <a:cs typeface="Times New Roman" panose="02020603050405020304" pitchFamily="18" charset="0"/>
                <a:hlinkClick r:id="rId4"/>
              </a:rPr>
              <a:t>people.ece.cornell.edu/land/courses/</a:t>
            </a:r>
            <a:r>
              <a:rPr lang="en-US" sz="1100" dirty="0" err="1">
                <a:cs typeface="Times New Roman" panose="02020603050405020304" pitchFamily="18" charset="0"/>
                <a:hlinkClick r:id="rId4"/>
              </a:rPr>
              <a:t>eceprojectsland</a:t>
            </a:r>
            <a:r>
              <a:rPr lang="en-US" sz="1100" dirty="0">
                <a:cs typeface="Times New Roman" panose="02020603050405020304" pitchFamily="18" charset="0"/>
                <a:hlinkClick r:id="rId4"/>
              </a:rPr>
              <a:t>/STUDENTPROJ/2013to2014/sm893/Independent%20Study%20Paper%20Final.pdf</a:t>
            </a:r>
            <a:endParaRPr lang="en-US" sz="1100" dirty="0"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N" sz="1100" dirty="0">
                <a:cs typeface="Times New Roman" panose="02020603050405020304" pitchFamily="18" charset="0"/>
              </a:rPr>
              <a:t>ST-Microcontrollers, UM0986 User manual, ”Developing your STM32VLDISCOVERY application using the MDK-ARM software ”.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100" dirty="0">
                <a:cs typeface="Times New Roman" panose="02020603050405020304" pitchFamily="18" charset="0"/>
              </a:rPr>
              <a:t>ST-Microcontrollers, UM1523 User manual, ” Getting started with software and firmware environments for the STM32F0DISCOVERY kit ”.</a:t>
            </a:r>
            <a:endParaRPr lang="en-US" sz="11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100" dirty="0">
                <a:cs typeface="Times New Roman" panose="02020603050405020304" pitchFamily="18" charset="0"/>
              </a:rPr>
              <a:t>ST-Microcontrollers, UM1725 User Manual, ” Description of STM32F4 HAL and LL drivers ”.</a:t>
            </a:r>
            <a:endParaRPr lang="en-US" sz="11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100" dirty="0">
                <a:cs typeface="Times New Roman" panose="02020603050405020304" pitchFamily="18" charset="0"/>
              </a:rPr>
              <a:t>ST-Microcontrollers, AN4488 Application note, ” Getting started with STM32F4xxxx MCU hardware development ”.</a:t>
            </a:r>
            <a:endParaRPr lang="en-US" sz="11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100" dirty="0">
                <a:cs typeface="Times New Roman" panose="02020603050405020304" pitchFamily="18" charset="0"/>
              </a:rPr>
              <a:t>ST-Microcontrollers, PM0214 Programming manual, ” STM32F3 Series, STM32F4 Series, STM32L4 Series and STM32L4+ Series Cortex®-M4 programming manual ”.</a:t>
            </a:r>
            <a:endParaRPr lang="en-US" sz="11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100" dirty="0">
                <a:cs typeface="Times New Roman" panose="02020603050405020304" pitchFamily="18" charset="0"/>
              </a:rPr>
              <a:t>ST-Microcontrollers, RM0090 Reference manual, ” STM32F405/415, STM32F407/417, STM32F427/437 and STM32F429/439 advanced Arm®-based 32-bit MCUs ”.</a:t>
            </a:r>
            <a:endParaRPr lang="en-US" sz="11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100" dirty="0">
                <a:cs typeface="Times New Roman" panose="02020603050405020304" pitchFamily="18" charset="0"/>
              </a:rPr>
              <a:t>ST-Microcontrollers, STM32F405xx STM32F407xx Data Sheet, ” ARM Cortex-M4 32b MCU+FPU, 210DMIPS, up to 1MB Flash/192+4KB RAM, USB OTG HS/FS, Ethernet, 17 TIMs, 3 ADCs, 15 comm. interfaces &amp; camera ”.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100" dirty="0">
                <a:cs typeface="Times New Roman" panose="02020603050405020304" pitchFamily="18" charset="0"/>
              </a:rPr>
              <a:t>ST-Microcontrollers, STM32F407VG, </a:t>
            </a:r>
            <a:r>
              <a:rPr lang="en-IN" sz="1100" dirty="0">
                <a:cs typeface="Times New Roman" panose="02020603050405020304" pitchFamily="18" charset="0"/>
                <a:hlinkClick r:id="rId5"/>
              </a:rPr>
              <a:t>https://my.st.com/content/my_st_com/en/products/microcontrollers/stm32-32-bit-arm-cortex-mcus/stm32-high-performance-mcus/stm32f4-series/stm32f407-417/stm32f407vg.html#design-scroll</a:t>
            </a:r>
            <a:r>
              <a:rPr lang="en-IN" sz="1100" dirty="0">
                <a:cs typeface="Times New Roman" panose="02020603050405020304" pitchFamily="18" charset="0"/>
              </a:rPr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100" dirty="0">
                <a:cs typeface="Times New Roman" panose="02020603050405020304" pitchFamily="18" charset="0"/>
              </a:rPr>
              <a:t>Various Other Open source Projects related to STM32 and other µCs.</a:t>
            </a:r>
          </a:p>
        </p:txBody>
      </p:sp>
    </p:spTree>
    <p:extLst>
      <p:ext uri="{BB962C8B-B14F-4D97-AF65-F5344CB8AC3E}">
        <p14:creationId xmlns:p14="http://schemas.microsoft.com/office/powerpoint/2010/main" val="220319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73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cs typeface="Times New Roman" panose="02020603050405020304" pitchFamily="18" charset="0"/>
              </a:rPr>
            </a:br>
            <a:r>
              <a:rPr lang="en-IN" dirty="0">
                <a:cs typeface="Times New Roman" panose="02020603050405020304" pitchFamily="18" charset="0"/>
              </a:rPr>
              <a:t>Outline</a:t>
            </a:r>
            <a:br>
              <a:rPr lang="en-IN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Survey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Problem Statement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Proposed Solution/New Features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Challenges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Existing controllers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Outcomes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Estimated Cost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Methodology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Block Diagram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Timeline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/>
              <a:buChar char="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1129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cs typeface="Times New Roman" panose="02020603050405020304" pitchFamily="18" charset="0"/>
              </a:rPr>
              <a:t>Feedback from various people working in embedded industry about what they expect from students</a:t>
            </a:r>
          </a:p>
          <a:p>
            <a:r>
              <a:rPr lang="en-IN" dirty="0">
                <a:cs typeface="Times New Roman" panose="02020603050405020304" pitchFamily="18" charset="0"/>
              </a:rPr>
              <a:t>Talked about problems faced by batch mates, juniors as well as seniors about problems faced in understanding microcontrollers</a:t>
            </a:r>
          </a:p>
          <a:p>
            <a:r>
              <a:rPr lang="en-IN" dirty="0">
                <a:cs typeface="Times New Roman" panose="02020603050405020304" pitchFamily="18" charset="0"/>
              </a:rPr>
              <a:t>Feedback from various acquaintances belonging to other colleges including IITs</a:t>
            </a:r>
          </a:p>
          <a:p>
            <a:r>
              <a:rPr lang="en-IN" dirty="0">
                <a:cs typeface="Times New Roman" panose="02020603050405020304" pitchFamily="18" charset="0"/>
              </a:rPr>
              <a:t>32bit ARM based systems have started costing less compared to 8051 due to mass production and inbuilt peripherals, and reduced time to get it ready</a:t>
            </a:r>
          </a:p>
          <a:p>
            <a:r>
              <a:rPr lang="en-IN" dirty="0">
                <a:cs typeface="Times New Roman" panose="02020603050405020304" pitchFamily="18" charset="0"/>
              </a:rPr>
              <a:t>STM microcontrollers are easily available, and have good documentation, support</a:t>
            </a:r>
          </a:p>
        </p:txBody>
      </p:sp>
    </p:spTree>
    <p:extLst>
      <p:ext uri="{BB962C8B-B14F-4D97-AF65-F5344CB8AC3E}">
        <p14:creationId xmlns:p14="http://schemas.microsoft.com/office/powerpoint/2010/main" val="163707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The kits used to teach microcontroller in universities gives little exposure to hardware and interfacing</a:t>
            </a:r>
          </a:p>
          <a:p>
            <a:r>
              <a:rPr lang="en-IN" dirty="0">
                <a:cs typeface="Times New Roman" panose="02020603050405020304" pitchFamily="18" charset="0"/>
              </a:rPr>
              <a:t>With lower cost industry is leaning towards ARM over 8bit as it offers standardisation and faster production and lower lead times</a:t>
            </a:r>
          </a:p>
          <a:p>
            <a:r>
              <a:rPr lang="en-IN" dirty="0">
                <a:cs typeface="Times New Roman" panose="02020603050405020304" pitchFamily="18" charset="0"/>
              </a:rPr>
              <a:t>While assembly is important to understand, products is the industry are made using C</a:t>
            </a:r>
          </a:p>
        </p:txBody>
      </p:sp>
    </p:spTree>
    <p:extLst>
      <p:ext uri="{BB962C8B-B14F-4D97-AF65-F5344CB8AC3E}">
        <p14:creationId xmlns:p14="http://schemas.microsoft.com/office/powerpoint/2010/main" val="198013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Solutions/Features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Arm based boards will make it industry relevant</a:t>
            </a:r>
          </a:p>
          <a:p>
            <a:r>
              <a:rPr lang="en-IN" dirty="0"/>
              <a:t>Board will be designed in such a way that students also learn hardware and interfacing not just assembly language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PCBs to understand hardware components required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sensor and drivers which will not only introduce the interfaces, but also provide hands on experience about how to use the interfaces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directly on the hardware will improve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91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Challenges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cs typeface="Times New Roman" panose="02020603050405020304" pitchFamily="18" charset="0"/>
              </a:rPr>
              <a:t>ARM is complex architecture and will be difficult to introduce to beginners.</a:t>
            </a:r>
          </a:p>
          <a:p>
            <a:r>
              <a:rPr lang="en-IN" dirty="0">
                <a:cs typeface="Times New Roman" panose="02020603050405020304" pitchFamily="18" charset="0"/>
              </a:rPr>
              <a:t>The documentation  provided with latest processors is thousands of pages and often cannot be completed in 15labs, so it has to be provided in a concise manner.</a:t>
            </a:r>
          </a:p>
          <a:p>
            <a:r>
              <a:rPr lang="en-IN" dirty="0">
                <a:cs typeface="Times New Roman" panose="02020603050405020304" pitchFamily="18" charset="0"/>
              </a:rPr>
              <a:t>Advanced protocols like </a:t>
            </a:r>
            <a:r>
              <a:rPr lang="en-IN" dirty="0" err="1">
                <a:cs typeface="Times New Roman" panose="02020603050405020304" pitchFamily="18" charset="0"/>
              </a:rPr>
              <a:t>usb</a:t>
            </a:r>
            <a:r>
              <a:rPr lang="en-IN" dirty="0">
                <a:cs typeface="Times New Roman" panose="02020603050405020304" pitchFamily="18" charset="0"/>
              </a:rPr>
              <a:t>/Ethernet cannot be covered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New µCs / ICs cannot be placed on breadboard which make them intimidating</a:t>
            </a:r>
            <a:endParaRPr lang="en-IN" dirty="0"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7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8051 Development board</a:t>
            </a:r>
          </a:p>
          <a:p>
            <a:r>
              <a:rPr lang="en-IN" dirty="0"/>
              <a:t>ARM Cortex-M3 NXP LPC1768 Development Board</a:t>
            </a:r>
          </a:p>
          <a:p>
            <a:r>
              <a:rPr lang="en-IN" dirty="0"/>
              <a:t>ARM Cortex-M3 Mini Stm32 Stm32F103ZEt6 Cortex Development Board KG296</a:t>
            </a:r>
          </a:p>
          <a:p>
            <a:r>
              <a:rPr lang="en-IN" dirty="0"/>
              <a:t>STM32 Nucleo-64 development board with STM32F103RB MCU</a:t>
            </a:r>
          </a:p>
        </p:txBody>
      </p:sp>
    </p:spTree>
    <p:extLst>
      <p:ext uri="{BB962C8B-B14F-4D97-AF65-F5344CB8AC3E}">
        <p14:creationId xmlns:p14="http://schemas.microsoft.com/office/powerpoint/2010/main" val="311569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Outcome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Personal :</a:t>
            </a:r>
          </a:p>
          <a:p>
            <a:r>
              <a:rPr lang="en-US" dirty="0">
                <a:cs typeface="Times New Roman" panose="02020603050405020304" pitchFamily="18" charset="0"/>
              </a:rPr>
              <a:t>To gain in-depth knowledge and  understanding about ARM ISA</a:t>
            </a:r>
          </a:p>
          <a:p>
            <a:r>
              <a:rPr lang="en-US" dirty="0">
                <a:cs typeface="Times New Roman" panose="02020603050405020304" pitchFamily="18" charset="0"/>
              </a:rPr>
              <a:t>Improving essential skills like Schematic, PCB design, SMD Soldering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General :</a:t>
            </a:r>
          </a:p>
          <a:p>
            <a:r>
              <a:rPr lang="en-US" dirty="0">
                <a:cs typeface="Times New Roman" panose="02020603050405020304" pitchFamily="18" charset="0"/>
              </a:rPr>
              <a:t>Board which helps solve the problem statements</a:t>
            </a:r>
          </a:p>
          <a:p>
            <a:r>
              <a:rPr lang="en-US" dirty="0">
                <a:cs typeface="Times New Roman" panose="02020603050405020304" pitchFamily="18" charset="0"/>
              </a:rPr>
              <a:t>Can also be later converted into a sellable product</a:t>
            </a:r>
          </a:p>
        </p:txBody>
      </p:sp>
    </p:spTree>
    <p:extLst>
      <p:ext uri="{BB962C8B-B14F-4D97-AF65-F5344CB8AC3E}">
        <p14:creationId xmlns:p14="http://schemas.microsoft.com/office/powerpoint/2010/main" val="305730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Estimated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STM32F103xx: </a:t>
            </a:r>
            <a:r>
              <a:rPr lang="en-IN" dirty="0" err="1"/>
              <a:t>Rs</a:t>
            </a:r>
            <a:r>
              <a:rPr lang="en-IN" dirty="0"/>
              <a:t>. 250-500</a:t>
            </a:r>
          </a:p>
          <a:p>
            <a:r>
              <a:rPr lang="en-IN" dirty="0"/>
              <a:t>PCB fabrication: Rs. </a:t>
            </a:r>
            <a:r>
              <a:rPr lang="en-IN"/>
              <a:t>1500-2000</a:t>
            </a:r>
            <a:endParaRPr lang="en-IN" dirty="0"/>
          </a:p>
          <a:p>
            <a:r>
              <a:rPr lang="en-IN" dirty="0"/>
              <a:t>Other peripherals: </a:t>
            </a:r>
            <a:r>
              <a:rPr lang="en-IN" dirty="0" err="1"/>
              <a:t>Rs</a:t>
            </a:r>
            <a:r>
              <a:rPr lang="en-IN" dirty="0"/>
              <a:t>. 1000-2000</a:t>
            </a:r>
          </a:p>
          <a:p>
            <a:endParaRPr lang="en-IN" dirty="0"/>
          </a:p>
          <a:p>
            <a:r>
              <a:rPr lang="en-IN" dirty="0" err="1"/>
              <a:t>EstimatedPrice</a:t>
            </a:r>
            <a:r>
              <a:rPr lang="en-IN" dirty="0"/>
              <a:t>: Rs. 4000-5000</a:t>
            </a:r>
          </a:p>
        </p:txBody>
      </p:sp>
    </p:spTree>
    <p:extLst>
      <p:ext uri="{BB962C8B-B14F-4D97-AF65-F5344CB8AC3E}">
        <p14:creationId xmlns:p14="http://schemas.microsoft.com/office/powerpoint/2010/main" val="76614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946</Words>
  <Application>Microsoft Office PowerPoint</Application>
  <PresentationFormat>On-screen Show (4:3)</PresentationFormat>
  <Paragraphs>119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STM32 ARM Cortex-M Development Board for Teaching and Prototyping</vt:lpstr>
      <vt:lpstr> Outline </vt:lpstr>
      <vt:lpstr>Survey</vt:lpstr>
      <vt:lpstr>Problem Statement</vt:lpstr>
      <vt:lpstr>Proposed Solutions/Features</vt:lpstr>
      <vt:lpstr>Challenges</vt:lpstr>
      <vt:lpstr>Existing Products</vt:lpstr>
      <vt:lpstr>Outcome</vt:lpstr>
      <vt:lpstr>Estimated Cost</vt:lpstr>
      <vt:lpstr>Methodology</vt:lpstr>
      <vt:lpstr>Block Diagram</vt:lpstr>
      <vt:lpstr>Config Diagram</vt:lpstr>
      <vt:lpstr>Schematic</vt:lpstr>
      <vt:lpstr>Routing</vt:lpstr>
      <vt:lpstr>Routing</vt:lpstr>
      <vt:lpstr>3D Model</vt:lpstr>
      <vt:lpstr>Timeline (Sem7)</vt:lpstr>
      <vt:lpstr> Bibliography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id : (Employee code)</dc:title>
  <dc:creator>Vrinda Nadkarni</dc:creator>
  <cp:lastModifiedBy>utkarsh sethi</cp:lastModifiedBy>
  <cp:revision>268</cp:revision>
  <cp:lastPrinted>2016-03-22T08:05:51Z</cp:lastPrinted>
  <dcterms:created xsi:type="dcterms:W3CDTF">2015-02-04T09:59:21Z</dcterms:created>
  <dcterms:modified xsi:type="dcterms:W3CDTF">2019-03-27T11:04:21Z</dcterms:modified>
</cp:coreProperties>
</file>