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Venue</c:v>
                </c:pt>
              </c:strCache>
            </c:strRef>
          </c:tx>
          <c:spPr>
            <a:solidFill>
              <a:schemeClr val="accent1"/>
            </a:solidFill>
            <a:ln>
              <a:noFill/>
            </a:ln>
            <a:effectLst/>
          </c:spPr>
          <c:invertIfNegative val="0"/>
          <c:cat>
            <c:strRef>
              <c:f>Sheet1!$A$2:$A$11</c:f>
              <c:strCache>
                <c:ptCount val="10"/>
                <c:pt idx="0">
                  <c:v>Bar</c:v>
                </c:pt>
                <c:pt idx="1">
                  <c:v>Café</c:v>
                </c:pt>
                <c:pt idx="2">
                  <c:v>Coffee Shop</c:v>
                </c:pt>
                <c:pt idx="3">
                  <c:v>Italian Restaurant</c:v>
                </c:pt>
                <c:pt idx="4">
                  <c:v>Pizza Place</c:v>
                </c:pt>
                <c:pt idx="5">
                  <c:v>Bakery</c:v>
                </c:pt>
                <c:pt idx="6">
                  <c:v>Men's Store</c:v>
                </c:pt>
                <c:pt idx="7">
                  <c:v>Breakfast Spot</c:v>
                </c:pt>
                <c:pt idx="8">
                  <c:v>Restaurant</c:v>
                </c:pt>
                <c:pt idx="9">
                  <c:v>Pharmacy</c:v>
                </c:pt>
              </c:strCache>
            </c:strRef>
          </c:cat>
          <c:val>
            <c:numRef>
              <c:f>Sheet1!$B$2:$B$11</c:f>
              <c:numCache>
                <c:formatCode>General</c:formatCode>
                <c:ptCount val="10"/>
                <c:pt idx="0">
                  <c:v>13</c:v>
                </c:pt>
                <c:pt idx="1">
                  <c:v>11</c:v>
                </c:pt>
                <c:pt idx="2">
                  <c:v>10</c:v>
                </c:pt>
                <c:pt idx="3">
                  <c:v>6</c:v>
                </c:pt>
                <c:pt idx="4">
                  <c:v>6</c:v>
                </c:pt>
                <c:pt idx="5">
                  <c:v>5</c:v>
                </c:pt>
                <c:pt idx="6">
                  <c:v>4</c:v>
                </c:pt>
                <c:pt idx="7">
                  <c:v>4</c:v>
                </c:pt>
                <c:pt idx="8">
                  <c:v>4</c:v>
                </c:pt>
                <c:pt idx="9">
                  <c:v>3</c:v>
                </c:pt>
              </c:numCache>
            </c:numRef>
          </c:val>
        </c:ser>
        <c:dLbls>
          <c:showLegendKey val="0"/>
          <c:showVal val="0"/>
          <c:showCatName val="0"/>
          <c:showSerName val="0"/>
          <c:showPercent val="0"/>
          <c:showBubbleSize val="0"/>
        </c:dLbls>
        <c:gapWidth val="219"/>
        <c:overlap val="-27"/>
        <c:axId val="-30359024"/>
        <c:axId val="-30354672"/>
      </c:barChart>
      <c:catAx>
        <c:axId val="-3035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354672"/>
        <c:crosses val="autoZero"/>
        <c:auto val="1"/>
        <c:lblAlgn val="ctr"/>
        <c:lblOffset val="100"/>
        <c:noMultiLvlLbl val="0"/>
      </c:catAx>
      <c:valAx>
        <c:axId val="-3035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359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Venue</c:v>
                </c:pt>
              </c:strCache>
            </c:strRef>
          </c:tx>
          <c:spPr>
            <a:solidFill>
              <a:schemeClr val="accent1"/>
            </a:solidFill>
            <a:ln>
              <a:noFill/>
            </a:ln>
            <a:effectLst/>
          </c:spPr>
          <c:invertIfNegative val="0"/>
          <c:cat>
            <c:strRef>
              <c:f>Sheet1!$A$2:$A$12</c:f>
              <c:strCache>
                <c:ptCount val="11"/>
                <c:pt idx="0">
                  <c:v>Venue Category</c:v>
                </c:pt>
                <c:pt idx="1">
                  <c:v>Bakery</c:v>
                </c:pt>
                <c:pt idx="2">
                  <c:v>Fast Food Restaurant</c:v>
                </c:pt>
                <c:pt idx="3">
                  <c:v>Coffee Shop</c:v>
                </c:pt>
                <c:pt idx="4">
                  <c:v>Pizza Place</c:v>
                </c:pt>
                <c:pt idx="5">
                  <c:v>Breakfast Spot</c:v>
                </c:pt>
                <c:pt idx="6">
                  <c:v>Chinese Restaurant</c:v>
                </c:pt>
                <c:pt idx="7">
                  <c:v>Sandwich Place</c:v>
                </c:pt>
                <c:pt idx="8">
                  <c:v>Pharmacy</c:v>
                </c:pt>
                <c:pt idx="9">
                  <c:v>Fried Chicken Joint</c:v>
                </c:pt>
                <c:pt idx="10">
                  <c:v>Playground</c:v>
                </c:pt>
              </c:strCache>
            </c:strRef>
          </c:cat>
          <c:val>
            <c:numRef>
              <c:f>Sheet1!$B$2:$B$12</c:f>
              <c:numCache>
                <c:formatCode>General</c:formatCode>
                <c:ptCount val="11"/>
                <c:pt idx="1">
                  <c:v>5</c:v>
                </c:pt>
                <c:pt idx="2">
                  <c:v>5</c:v>
                </c:pt>
                <c:pt idx="3">
                  <c:v>4</c:v>
                </c:pt>
                <c:pt idx="4">
                  <c:v>4</c:v>
                </c:pt>
                <c:pt idx="5">
                  <c:v>4</c:v>
                </c:pt>
                <c:pt idx="6">
                  <c:v>4</c:v>
                </c:pt>
                <c:pt idx="7">
                  <c:v>2</c:v>
                </c:pt>
                <c:pt idx="8">
                  <c:v>2</c:v>
                </c:pt>
                <c:pt idx="9">
                  <c:v>2</c:v>
                </c:pt>
                <c:pt idx="10">
                  <c:v>2</c:v>
                </c:pt>
              </c:numCache>
            </c:numRef>
          </c:val>
        </c:ser>
        <c:dLbls>
          <c:showLegendKey val="0"/>
          <c:showVal val="0"/>
          <c:showCatName val="0"/>
          <c:showSerName val="0"/>
          <c:showPercent val="0"/>
          <c:showBubbleSize val="0"/>
        </c:dLbls>
        <c:gapWidth val="219"/>
        <c:overlap val="-27"/>
        <c:axId val="-1880775312"/>
        <c:axId val="-1880772592"/>
      </c:barChart>
      <c:catAx>
        <c:axId val="-1880775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0772592"/>
        <c:crosses val="autoZero"/>
        <c:auto val="1"/>
        <c:lblAlgn val="ctr"/>
        <c:lblOffset val="100"/>
        <c:noMultiLvlLbl val="0"/>
      </c:catAx>
      <c:valAx>
        <c:axId val="-188077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07753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4" y="582549"/>
            <a:ext cx="10993549" cy="1475013"/>
          </a:xfrm>
        </p:spPr>
        <p:txBody>
          <a:bodyPr/>
          <a:lstStyle/>
          <a:p>
            <a:r>
              <a:rPr lang="en-IN" dirty="0"/>
              <a:t>Capstone Project - The Battle of </a:t>
            </a:r>
            <a:r>
              <a:rPr lang="en-IN" dirty="0" err="1"/>
              <a:t>Neighborhoods</a:t>
            </a:r>
            <a:endParaRPr lang="en-IN" dirty="0"/>
          </a:p>
        </p:txBody>
      </p:sp>
      <p:sp>
        <p:nvSpPr>
          <p:cNvPr id="3" name="Subtitle 2"/>
          <p:cNvSpPr>
            <a:spLocks noGrp="1"/>
          </p:cNvSpPr>
          <p:nvPr>
            <p:ph type="subTitle" idx="1"/>
          </p:nvPr>
        </p:nvSpPr>
        <p:spPr>
          <a:xfrm>
            <a:off x="581194" y="2176531"/>
            <a:ext cx="10993546" cy="909236"/>
          </a:xfrm>
        </p:spPr>
        <p:txBody>
          <a:bodyPr>
            <a:normAutofit fontScale="92500"/>
          </a:bodyPr>
          <a:lstStyle/>
          <a:p>
            <a:r>
              <a:rPr lang="en-IN" dirty="0" smtClean="0"/>
              <a:t>A study for a pizza chain</a:t>
            </a:r>
          </a:p>
          <a:p>
            <a:r>
              <a:rPr lang="en-IN" b="1" dirty="0"/>
              <a:t>Project made for peer graded assignment for the Course </a:t>
            </a:r>
            <a:r>
              <a:rPr lang="en-IN" b="1" dirty="0" smtClean="0"/>
              <a:t>“Applied </a:t>
            </a:r>
            <a:r>
              <a:rPr lang="en-IN" b="1" dirty="0"/>
              <a:t>Data Science </a:t>
            </a:r>
            <a:r>
              <a:rPr lang="en-IN" b="1" dirty="0" smtClean="0"/>
              <a:t>Capstone”</a:t>
            </a:r>
            <a:r>
              <a:rPr lang="en-IN" dirty="0"/>
              <a:t/>
            </a:r>
            <a:br>
              <a:rPr lang="en-IN" dirty="0"/>
            </a:br>
            <a:r>
              <a:rPr lang="en-IN" dirty="0"/>
              <a:t>By Utkarsh Sharma</a:t>
            </a:r>
            <a:endParaRPr lang="en-IN" dirty="0"/>
          </a:p>
        </p:txBody>
      </p:sp>
    </p:spTree>
    <p:extLst>
      <p:ext uri="{BB962C8B-B14F-4D97-AF65-F5344CB8AC3E}">
        <p14:creationId xmlns:p14="http://schemas.microsoft.com/office/powerpoint/2010/main" val="234773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3" name="Content Placeholder 2"/>
          <p:cNvSpPr>
            <a:spLocks noGrp="1"/>
          </p:cNvSpPr>
          <p:nvPr>
            <p:ph idx="1"/>
          </p:nvPr>
        </p:nvSpPr>
        <p:spPr/>
        <p:txBody>
          <a:bodyPr/>
          <a:lstStyle/>
          <a:p>
            <a:r>
              <a:rPr lang="en-IN" dirty="0"/>
              <a:t>The 1st Common venue for Toronto are Breakfast, Pharmacy, Mexican Restaurant, Bars and Coffee Shops.</a:t>
            </a:r>
          </a:p>
          <a:p>
            <a:r>
              <a:rPr lang="en-IN" dirty="0"/>
              <a:t>The 1st Common venue for Scarborough are Skating Rink, Park, Caribbean Restaurant, Bus line, pizza place, </a:t>
            </a:r>
            <a:r>
              <a:rPr lang="en-IN" dirty="0" err="1"/>
              <a:t>american</a:t>
            </a:r>
            <a:r>
              <a:rPr lang="en-IN" dirty="0"/>
              <a:t> restaurant </a:t>
            </a:r>
            <a:r>
              <a:rPr lang="en-IN" dirty="0" err="1"/>
              <a:t>indian</a:t>
            </a:r>
            <a:r>
              <a:rPr lang="en-IN" dirty="0"/>
              <a:t> restaurant etc.</a:t>
            </a:r>
          </a:p>
          <a:p>
            <a:r>
              <a:rPr lang="en-IN" dirty="0"/>
              <a:t>Pizza Place count is 6 in Toronto.</a:t>
            </a:r>
          </a:p>
          <a:p>
            <a:r>
              <a:rPr lang="en-IN" dirty="0"/>
              <a:t>Pizza place count is 4 in Scarborough.</a:t>
            </a:r>
          </a:p>
          <a:p>
            <a:r>
              <a:rPr lang="en-IN" dirty="0"/>
              <a:t>Highest venue count is 13 in </a:t>
            </a:r>
            <a:r>
              <a:rPr lang="en-IN" dirty="0" err="1"/>
              <a:t>toronto</a:t>
            </a:r>
            <a:r>
              <a:rPr lang="en-IN" dirty="0"/>
              <a:t>.</a:t>
            </a:r>
          </a:p>
          <a:p>
            <a:r>
              <a:rPr lang="en-IN" dirty="0"/>
              <a:t>Highest venue count is 5 in Scarborough.</a:t>
            </a:r>
          </a:p>
        </p:txBody>
      </p:sp>
    </p:spTree>
    <p:extLst>
      <p:ext uri="{BB962C8B-B14F-4D97-AF65-F5344CB8AC3E}">
        <p14:creationId xmlns:p14="http://schemas.microsoft.com/office/powerpoint/2010/main" val="426304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DISSCUSSION</a:t>
            </a:r>
          </a:p>
        </p:txBody>
      </p:sp>
      <p:sp>
        <p:nvSpPr>
          <p:cNvPr id="3" name="Content Placeholder 2"/>
          <p:cNvSpPr>
            <a:spLocks noGrp="1"/>
          </p:cNvSpPr>
          <p:nvPr>
            <p:ph idx="1"/>
          </p:nvPr>
        </p:nvSpPr>
        <p:spPr/>
        <p:txBody>
          <a:bodyPr/>
          <a:lstStyle/>
          <a:p>
            <a:pPr marL="0" indent="0">
              <a:buNone/>
            </a:pPr>
            <a:r>
              <a:rPr lang="en-IN" dirty="0"/>
              <a:t>We can clearly see that Highest venue count in </a:t>
            </a:r>
            <a:r>
              <a:rPr lang="en-IN" dirty="0" err="1"/>
              <a:t>toronto</a:t>
            </a:r>
            <a:r>
              <a:rPr lang="en-IN" dirty="0"/>
              <a:t> is 13 where as in </a:t>
            </a:r>
            <a:r>
              <a:rPr lang="en-IN" dirty="0" err="1"/>
              <a:t>scarborough</a:t>
            </a:r>
            <a:r>
              <a:rPr lang="en-IN" dirty="0"/>
              <a:t> is 5 there for on the basis of 1st common venue algorithm it would be unfair to give clear advantage to Toronto for Pizza place because any pizza place will not occur in 1st common venue due to presence of other stores in higher count. So our </a:t>
            </a:r>
            <a:r>
              <a:rPr lang="en-IN" dirty="0" err="1"/>
              <a:t>dicussion</a:t>
            </a:r>
            <a:r>
              <a:rPr lang="en-IN" dirty="0"/>
              <a:t> now moves straightaway to the Pizza Place counts. The decision should be taken on the pizza place counts in individual regions. We can see that total Pizza place in Toronto is 6 whereas in Scarborough it is 4. It would be an advantage to set Pizza place in Scarborough clearly.</a:t>
            </a:r>
            <a:endParaRPr lang="en-IN" dirty="0"/>
          </a:p>
        </p:txBody>
      </p:sp>
    </p:spTree>
    <p:extLst>
      <p:ext uri="{BB962C8B-B14F-4D97-AF65-F5344CB8AC3E}">
        <p14:creationId xmlns:p14="http://schemas.microsoft.com/office/powerpoint/2010/main" val="335205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marL="0" indent="0" algn="just">
              <a:buNone/>
            </a:pPr>
            <a:r>
              <a:rPr lang="en-IN" sz="3200" dirty="0"/>
              <a:t>The best solution is to open the Pizza Place in Scarborough because there are less competitors and Pizza places are 1st most common visiting places in Scarborough.</a:t>
            </a:r>
          </a:p>
        </p:txBody>
      </p:sp>
    </p:spTree>
    <p:extLst>
      <p:ext uri="{BB962C8B-B14F-4D97-AF65-F5344CB8AC3E}">
        <p14:creationId xmlns:p14="http://schemas.microsoft.com/office/powerpoint/2010/main" val="50196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t>                                             Thank you</a:t>
            </a:r>
            <a:endParaRPr lang="en-IN" dirty="0"/>
          </a:p>
        </p:txBody>
      </p:sp>
      <p:pic>
        <p:nvPicPr>
          <p:cNvPr id="4" name="Content Placeholder 3"/>
          <p:cNvPicPr>
            <a:picLocks noGrp="1" noChangeAspect="1"/>
          </p:cNvPicPr>
          <p:nvPr>
            <p:ph idx="1"/>
          </p:nvPr>
        </p:nvPicPr>
        <p:blipFill>
          <a:blip r:embed="rId2"/>
          <a:stretch>
            <a:fillRect/>
          </a:stretch>
        </p:blipFill>
        <p:spPr>
          <a:xfrm>
            <a:off x="1433512" y="2191544"/>
            <a:ext cx="9324975" cy="3657600"/>
          </a:xfrm>
          <a:prstGeom prst="rect">
            <a:avLst/>
          </a:prstGeom>
        </p:spPr>
      </p:pic>
    </p:spTree>
    <p:extLst>
      <p:ext uri="{BB962C8B-B14F-4D97-AF65-F5344CB8AC3E}">
        <p14:creationId xmlns:p14="http://schemas.microsoft.com/office/powerpoint/2010/main" val="158367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 BUSINESS REQUIREMENT</a:t>
            </a:r>
          </a:p>
        </p:txBody>
      </p:sp>
      <p:sp>
        <p:nvSpPr>
          <p:cNvPr id="3" name="Content Placeholder 2"/>
          <p:cNvSpPr>
            <a:spLocks noGrp="1"/>
          </p:cNvSpPr>
          <p:nvPr>
            <p:ph idx="1"/>
          </p:nvPr>
        </p:nvSpPr>
        <p:spPr/>
        <p:txBody>
          <a:bodyPr/>
          <a:lstStyle/>
          <a:p>
            <a:r>
              <a:rPr lang="en-IN" dirty="0"/>
              <a:t>An international Pizza Chain wants to setup their Pizza Store in Canada and they have shortlisted Toronto for their first store because Toronto is the largest city in </a:t>
            </a:r>
            <a:r>
              <a:rPr lang="en-IN" dirty="0" err="1"/>
              <a:t>Canda</a:t>
            </a:r>
            <a:r>
              <a:rPr lang="en-IN" dirty="0"/>
              <a:t> and is quite densely populated. Added advantage is to of historical monuments and frequent tourist footfall.</a:t>
            </a:r>
          </a:p>
          <a:p>
            <a:r>
              <a:rPr lang="en-IN" dirty="0"/>
              <a:t>The Pizza Chain wants us to decide their store location.</a:t>
            </a:r>
          </a:p>
          <a:p>
            <a:r>
              <a:rPr lang="en-IN" dirty="0"/>
              <a:t>They want us to analyse feasibility of location of store with respect to the neighbouring store in the region. They want to minimize competitors.</a:t>
            </a:r>
          </a:p>
          <a:p>
            <a:r>
              <a:rPr lang="en-IN" dirty="0"/>
              <a:t>They want to open the store either in the main Toronto or Either in Scarborough Location(formerly called East Toronto</a:t>
            </a:r>
            <a:r>
              <a:rPr lang="en-IN" dirty="0" smtClean="0"/>
              <a:t>).</a:t>
            </a:r>
            <a:endParaRPr lang="en-IN" dirty="0"/>
          </a:p>
        </p:txBody>
      </p:sp>
    </p:spTree>
    <p:extLst>
      <p:ext uri="{BB962C8B-B14F-4D97-AF65-F5344CB8AC3E}">
        <p14:creationId xmlns:p14="http://schemas.microsoft.com/office/powerpoint/2010/main" val="2704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a:t>
            </a:r>
          </a:p>
        </p:txBody>
      </p:sp>
      <p:sp>
        <p:nvSpPr>
          <p:cNvPr id="3" name="Content Placeholder 2"/>
          <p:cNvSpPr>
            <a:spLocks noGrp="1"/>
          </p:cNvSpPr>
          <p:nvPr>
            <p:ph idx="1"/>
          </p:nvPr>
        </p:nvSpPr>
        <p:spPr>
          <a:xfrm>
            <a:off x="581192" y="2180496"/>
            <a:ext cx="11029615" cy="4361972"/>
          </a:xfrm>
        </p:spPr>
        <p:txBody>
          <a:bodyPr>
            <a:normAutofit/>
          </a:bodyPr>
          <a:lstStyle/>
          <a:p>
            <a:pPr marL="0" indent="0">
              <a:buNone/>
            </a:pPr>
            <a:r>
              <a:rPr lang="en-IN" dirty="0"/>
              <a:t>In order to carry out this project we will be needing data from a few sources including </a:t>
            </a:r>
            <a:r>
              <a:rPr lang="en-IN" dirty="0" err="1"/>
              <a:t>wikipedia</a:t>
            </a:r>
            <a:r>
              <a:rPr lang="en-IN" dirty="0"/>
              <a:t>, Foursquare and CSV files. All the sources of data and their specifications are described below</a:t>
            </a:r>
            <a:r>
              <a:rPr lang="en-IN" dirty="0" smtClean="0"/>
              <a:t>:</a:t>
            </a:r>
            <a:endParaRPr lang="en-IN" dirty="0"/>
          </a:p>
          <a:p>
            <a:r>
              <a:rPr lang="en-IN" dirty="0"/>
              <a:t>Wikipedia </a:t>
            </a:r>
            <a:r>
              <a:rPr lang="en-IN" dirty="0" smtClean="0"/>
              <a:t>Source: We </a:t>
            </a:r>
            <a:r>
              <a:rPr lang="en-IN" dirty="0"/>
              <a:t>need the information of Boroughs and Neighbourhoods from the </a:t>
            </a:r>
            <a:r>
              <a:rPr lang="en-IN" dirty="0" err="1"/>
              <a:t>wikipedia</a:t>
            </a:r>
            <a:r>
              <a:rPr lang="en-IN" dirty="0"/>
              <a:t> Website. Wikipedia has a well defined table of all the details of neighbourhoods required to make the analysis of this project</a:t>
            </a:r>
            <a:r>
              <a:rPr lang="en-IN" dirty="0" smtClean="0"/>
              <a:t>.</a:t>
            </a:r>
            <a:endParaRPr lang="en-IN" dirty="0"/>
          </a:p>
          <a:p>
            <a:r>
              <a:rPr lang="en-IN" dirty="0" smtClean="0"/>
              <a:t>Foursquare API: Foursquare </a:t>
            </a:r>
            <a:r>
              <a:rPr lang="en-IN" dirty="0"/>
              <a:t>API will have major role in this project as this API </a:t>
            </a:r>
            <a:r>
              <a:rPr lang="en-IN" dirty="0" err="1"/>
              <a:t>countains</a:t>
            </a:r>
            <a:r>
              <a:rPr lang="en-IN" dirty="0"/>
              <a:t> all the neighbourhood details. This is a regularly updated database of the neighbourhoods. We have </a:t>
            </a:r>
            <a:r>
              <a:rPr lang="en-IN" dirty="0" err="1"/>
              <a:t>choosen</a:t>
            </a:r>
            <a:r>
              <a:rPr lang="en-IN" dirty="0"/>
              <a:t> this API because firstly it is mandated to use it, secondly it is free of cost and it provides enough calls per day to make this project feasible. The data obtained from this website is properly formatted leaving no hustle to format it. It's very </a:t>
            </a:r>
            <a:r>
              <a:rPr lang="en-IN" dirty="0" err="1" smtClean="0"/>
              <a:t>itntuitive</a:t>
            </a:r>
            <a:r>
              <a:rPr lang="en-IN" dirty="0" smtClean="0"/>
              <a:t>.</a:t>
            </a:r>
          </a:p>
          <a:p>
            <a:r>
              <a:rPr lang="en-IN" dirty="0" smtClean="0"/>
              <a:t>Geospatial </a:t>
            </a:r>
            <a:r>
              <a:rPr lang="en-IN" dirty="0"/>
              <a:t>Coordinates CSV </a:t>
            </a:r>
            <a:r>
              <a:rPr lang="en-IN" dirty="0" smtClean="0"/>
              <a:t>File: This </a:t>
            </a:r>
            <a:r>
              <a:rPr lang="en-IN" dirty="0"/>
              <a:t>File has all the latitudes and longitudes stored for all the required postal codes of Canada</a:t>
            </a:r>
            <a:r>
              <a:rPr lang="en-IN" dirty="0" smtClean="0"/>
              <a:t>.</a:t>
            </a:r>
            <a:endParaRPr lang="en-IN" dirty="0"/>
          </a:p>
        </p:txBody>
      </p:sp>
    </p:spTree>
    <p:extLst>
      <p:ext uri="{BB962C8B-B14F-4D97-AF65-F5344CB8AC3E}">
        <p14:creationId xmlns:p14="http://schemas.microsoft.com/office/powerpoint/2010/main" val="337940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pPr marL="0" indent="0">
              <a:buNone/>
            </a:pPr>
            <a:r>
              <a:rPr lang="en-IN" dirty="0"/>
              <a:t>The approach to achieve this work was fundamentally the following:</a:t>
            </a:r>
          </a:p>
          <a:p>
            <a:r>
              <a:rPr lang="en-IN" dirty="0" smtClean="0"/>
              <a:t> </a:t>
            </a:r>
            <a:r>
              <a:rPr lang="en-IN" dirty="0"/>
              <a:t>Getting the data</a:t>
            </a:r>
          </a:p>
          <a:p>
            <a:r>
              <a:rPr lang="en-IN" dirty="0" smtClean="0"/>
              <a:t> </a:t>
            </a:r>
            <a:r>
              <a:rPr lang="en-IN" dirty="0"/>
              <a:t>Cleaning and preparing the data sets</a:t>
            </a:r>
          </a:p>
          <a:p>
            <a:r>
              <a:rPr lang="en-IN" dirty="0"/>
              <a:t> </a:t>
            </a:r>
            <a:r>
              <a:rPr lang="en-IN" dirty="0" smtClean="0"/>
              <a:t>Create </a:t>
            </a:r>
            <a:r>
              <a:rPr lang="en-IN" dirty="0"/>
              <a:t>Machine learning Clusters</a:t>
            </a:r>
          </a:p>
          <a:p>
            <a:r>
              <a:rPr lang="en-IN" dirty="0"/>
              <a:t> </a:t>
            </a:r>
            <a:r>
              <a:rPr lang="en-IN" dirty="0" smtClean="0"/>
              <a:t>Check the totals for both cities.</a:t>
            </a:r>
            <a:endParaRPr lang="en-IN" dirty="0"/>
          </a:p>
          <a:p>
            <a:r>
              <a:rPr lang="en-IN" dirty="0"/>
              <a:t> </a:t>
            </a:r>
            <a:r>
              <a:rPr lang="en-IN" dirty="0" smtClean="0"/>
              <a:t>Compare the two </a:t>
            </a:r>
            <a:r>
              <a:rPr lang="en-IN" dirty="0" err="1" smtClean="0"/>
              <a:t>cities’s</a:t>
            </a:r>
            <a:r>
              <a:rPr lang="en-IN" dirty="0" smtClean="0"/>
              <a:t> suitability for pizza store on the basis of totals.</a:t>
            </a:r>
            <a:endParaRPr lang="en-IN" dirty="0"/>
          </a:p>
          <a:p>
            <a:endParaRPr lang="en-IN" dirty="0"/>
          </a:p>
        </p:txBody>
      </p:sp>
    </p:spTree>
    <p:extLst>
      <p:ext uri="{BB962C8B-B14F-4D97-AF65-F5344CB8AC3E}">
        <p14:creationId xmlns:p14="http://schemas.microsoft.com/office/powerpoint/2010/main" val="289361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CLUSTERING ON TORONTO</a:t>
            </a:r>
            <a:endParaRPr lang="en-IN" dirty="0"/>
          </a:p>
        </p:txBody>
      </p:sp>
      <p:pic>
        <p:nvPicPr>
          <p:cNvPr id="4" name="Content Placeholder 3"/>
          <p:cNvPicPr>
            <a:picLocks noGrp="1" noChangeAspect="1"/>
          </p:cNvPicPr>
          <p:nvPr>
            <p:ph idx="1"/>
          </p:nvPr>
        </p:nvPicPr>
        <p:blipFill>
          <a:blip r:embed="rId2"/>
          <a:stretch>
            <a:fillRect/>
          </a:stretch>
        </p:blipFill>
        <p:spPr>
          <a:xfrm>
            <a:off x="738187" y="2482056"/>
            <a:ext cx="10715625" cy="3076575"/>
          </a:xfrm>
          <a:prstGeom prst="rect">
            <a:avLst/>
          </a:prstGeom>
        </p:spPr>
      </p:pic>
    </p:spTree>
    <p:extLst>
      <p:ext uri="{BB962C8B-B14F-4D97-AF65-F5344CB8AC3E}">
        <p14:creationId xmlns:p14="http://schemas.microsoft.com/office/powerpoint/2010/main" val="99932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FOR TORONTO</a:t>
            </a:r>
            <a:endParaRPr lang="en-IN" dirty="0"/>
          </a:p>
        </p:txBody>
      </p:sp>
      <p:pic>
        <p:nvPicPr>
          <p:cNvPr id="4" name="Content Placeholder 3"/>
          <p:cNvPicPr>
            <a:picLocks noGrp="1" noChangeAspect="1"/>
          </p:cNvPicPr>
          <p:nvPr>
            <p:ph idx="1"/>
          </p:nvPr>
        </p:nvPicPr>
        <p:blipFill>
          <a:blip r:embed="rId2"/>
          <a:stretch>
            <a:fillRect/>
          </a:stretch>
        </p:blipFill>
        <p:spPr>
          <a:xfrm>
            <a:off x="581025" y="2570531"/>
            <a:ext cx="11029950" cy="2899626"/>
          </a:xfrm>
          <a:prstGeom prst="rect">
            <a:avLst/>
          </a:prstGeom>
        </p:spPr>
      </p:pic>
    </p:spTree>
    <p:extLst>
      <p:ext uri="{BB962C8B-B14F-4D97-AF65-F5344CB8AC3E}">
        <p14:creationId xmlns:p14="http://schemas.microsoft.com/office/powerpoint/2010/main" val="44535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 FOR TORONTO</a:t>
            </a:r>
          </a:p>
        </p:txBody>
      </p:sp>
      <p:graphicFrame>
        <p:nvGraphicFramePr>
          <p:cNvPr id="6" name="Table 5"/>
          <p:cNvGraphicFramePr>
            <a:graphicFrameLocks noGrp="1"/>
          </p:cNvGraphicFramePr>
          <p:nvPr>
            <p:extLst>
              <p:ext uri="{D42A27DB-BD31-4B8C-83A1-F6EECF244321}">
                <p14:modId xmlns:p14="http://schemas.microsoft.com/office/powerpoint/2010/main" val="15180880"/>
              </p:ext>
            </p:extLst>
          </p:nvPr>
        </p:nvGraphicFramePr>
        <p:xfrm>
          <a:off x="581192" y="2446986"/>
          <a:ext cx="3127923" cy="3563296"/>
        </p:xfrm>
        <a:graphic>
          <a:graphicData uri="http://schemas.openxmlformats.org/drawingml/2006/table">
            <a:tbl>
              <a:tblPr>
                <a:tableStyleId>{775DCB02-9BB8-47FD-8907-85C794F793BA}</a:tableStyleId>
              </a:tblPr>
              <a:tblGrid>
                <a:gridCol w="1904431"/>
                <a:gridCol w="1223492"/>
              </a:tblGrid>
              <a:tr h="287435">
                <a:tc>
                  <a:txBody>
                    <a:bodyPr/>
                    <a:lstStyle/>
                    <a:p>
                      <a:pPr algn="l" fontAlgn="ctr"/>
                      <a:r>
                        <a:rPr lang="en-IN" sz="1600" dirty="0">
                          <a:effectLst/>
                        </a:rPr>
                        <a:t>Venue Category</a:t>
                      </a:r>
                      <a:endParaRPr lang="en-IN" sz="1600" b="1" dirty="0">
                        <a:effectLst/>
                      </a:endParaRPr>
                    </a:p>
                  </a:txBody>
                  <a:tcPr marL="80097" marR="80097" marT="40048" marB="40048" anchor="ctr"/>
                </a:tc>
                <a:tc>
                  <a:txBody>
                    <a:bodyPr/>
                    <a:lstStyle/>
                    <a:p>
                      <a:pPr algn="l" fontAlgn="ctr"/>
                      <a:r>
                        <a:rPr lang="en-IN" sz="1600" dirty="0">
                          <a:effectLst/>
                        </a:rPr>
                        <a:t>Venue</a:t>
                      </a:r>
                      <a:endParaRPr lang="en-IN" sz="1600" b="1" dirty="0">
                        <a:effectLst/>
                      </a:endParaRPr>
                    </a:p>
                  </a:txBody>
                  <a:tcPr marL="80097" marR="80097" marT="40048" marB="40048" anchor="ctr"/>
                </a:tc>
              </a:tr>
              <a:tr h="320386">
                <a:tc>
                  <a:txBody>
                    <a:bodyPr/>
                    <a:lstStyle/>
                    <a:p>
                      <a:pPr algn="l" fontAlgn="ctr"/>
                      <a:r>
                        <a:rPr lang="en-IN" sz="1600" dirty="0">
                          <a:effectLst/>
                        </a:rPr>
                        <a:t>Bar</a:t>
                      </a:r>
                    </a:p>
                  </a:txBody>
                  <a:tcPr marL="80097" marR="80097" marT="40048" marB="40048" anchor="ctr"/>
                </a:tc>
                <a:tc>
                  <a:txBody>
                    <a:bodyPr/>
                    <a:lstStyle/>
                    <a:p>
                      <a:pPr algn="l" fontAlgn="ctr"/>
                      <a:r>
                        <a:rPr lang="en-IN" sz="1600">
                          <a:effectLst/>
                        </a:rPr>
                        <a:t>13</a:t>
                      </a:r>
                    </a:p>
                  </a:txBody>
                  <a:tcPr marL="80097" marR="80097" marT="40048" marB="40048" anchor="ctr"/>
                </a:tc>
              </a:tr>
              <a:tr h="320386">
                <a:tc>
                  <a:txBody>
                    <a:bodyPr/>
                    <a:lstStyle/>
                    <a:p>
                      <a:pPr algn="l" fontAlgn="ctr"/>
                      <a:r>
                        <a:rPr lang="en-IN" sz="1600" dirty="0">
                          <a:effectLst/>
                        </a:rPr>
                        <a:t>Café</a:t>
                      </a:r>
                    </a:p>
                  </a:txBody>
                  <a:tcPr marL="80097" marR="80097" marT="40048" marB="40048" anchor="ctr"/>
                </a:tc>
                <a:tc>
                  <a:txBody>
                    <a:bodyPr/>
                    <a:lstStyle/>
                    <a:p>
                      <a:pPr algn="l" fontAlgn="ctr"/>
                      <a:r>
                        <a:rPr lang="en-IN" sz="1600">
                          <a:effectLst/>
                        </a:rPr>
                        <a:t>11</a:t>
                      </a:r>
                    </a:p>
                  </a:txBody>
                  <a:tcPr marL="80097" marR="80097" marT="40048" marB="40048" anchor="ctr"/>
                </a:tc>
              </a:tr>
              <a:tr h="320386">
                <a:tc>
                  <a:txBody>
                    <a:bodyPr/>
                    <a:lstStyle/>
                    <a:p>
                      <a:pPr algn="l" fontAlgn="ctr"/>
                      <a:r>
                        <a:rPr lang="en-IN" sz="1600" dirty="0">
                          <a:effectLst/>
                        </a:rPr>
                        <a:t>Coffee Shop</a:t>
                      </a:r>
                    </a:p>
                  </a:txBody>
                  <a:tcPr marL="80097" marR="80097" marT="40048" marB="40048" anchor="ctr"/>
                </a:tc>
                <a:tc>
                  <a:txBody>
                    <a:bodyPr/>
                    <a:lstStyle/>
                    <a:p>
                      <a:pPr algn="l" fontAlgn="ctr"/>
                      <a:r>
                        <a:rPr lang="en-IN" sz="1600" dirty="0">
                          <a:effectLst/>
                        </a:rPr>
                        <a:t>10</a:t>
                      </a:r>
                    </a:p>
                  </a:txBody>
                  <a:tcPr marL="80097" marR="80097" marT="40048" marB="40048" anchor="ctr"/>
                </a:tc>
              </a:tr>
              <a:tr h="320386">
                <a:tc>
                  <a:txBody>
                    <a:bodyPr/>
                    <a:lstStyle/>
                    <a:p>
                      <a:pPr algn="l" fontAlgn="ctr"/>
                      <a:r>
                        <a:rPr lang="en-IN" sz="1600" dirty="0">
                          <a:effectLst/>
                        </a:rPr>
                        <a:t>Italian Restaurant</a:t>
                      </a:r>
                    </a:p>
                  </a:txBody>
                  <a:tcPr marL="80097" marR="80097" marT="40048" marB="40048" anchor="ctr"/>
                </a:tc>
                <a:tc>
                  <a:txBody>
                    <a:bodyPr/>
                    <a:lstStyle/>
                    <a:p>
                      <a:pPr algn="l" fontAlgn="ctr"/>
                      <a:r>
                        <a:rPr lang="en-IN" sz="1600" dirty="0">
                          <a:effectLst/>
                        </a:rPr>
                        <a:t>6</a:t>
                      </a:r>
                    </a:p>
                  </a:txBody>
                  <a:tcPr marL="80097" marR="80097" marT="40048" marB="40048" anchor="ctr"/>
                </a:tc>
              </a:tr>
              <a:tr h="320386">
                <a:tc>
                  <a:txBody>
                    <a:bodyPr/>
                    <a:lstStyle/>
                    <a:p>
                      <a:pPr algn="l" fontAlgn="ctr"/>
                      <a:r>
                        <a:rPr lang="en-IN" sz="1600" dirty="0">
                          <a:effectLst/>
                        </a:rPr>
                        <a:t>Pizza Place</a:t>
                      </a:r>
                    </a:p>
                  </a:txBody>
                  <a:tcPr marL="80097" marR="80097" marT="40048" marB="40048" anchor="ctr"/>
                </a:tc>
                <a:tc>
                  <a:txBody>
                    <a:bodyPr/>
                    <a:lstStyle/>
                    <a:p>
                      <a:pPr algn="l" fontAlgn="ctr"/>
                      <a:r>
                        <a:rPr lang="en-IN" sz="1600" dirty="0">
                          <a:effectLst/>
                        </a:rPr>
                        <a:t>6</a:t>
                      </a:r>
                    </a:p>
                  </a:txBody>
                  <a:tcPr marL="80097" marR="80097" marT="40048" marB="40048" anchor="ctr"/>
                </a:tc>
              </a:tr>
              <a:tr h="320386">
                <a:tc>
                  <a:txBody>
                    <a:bodyPr/>
                    <a:lstStyle/>
                    <a:p>
                      <a:pPr algn="l" fontAlgn="ctr"/>
                      <a:r>
                        <a:rPr lang="en-IN" sz="1600" dirty="0">
                          <a:effectLst/>
                        </a:rPr>
                        <a:t>Bakery</a:t>
                      </a:r>
                    </a:p>
                  </a:txBody>
                  <a:tcPr marL="80097" marR="80097" marT="40048" marB="40048" anchor="ctr"/>
                </a:tc>
                <a:tc>
                  <a:txBody>
                    <a:bodyPr/>
                    <a:lstStyle/>
                    <a:p>
                      <a:pPr algn="l" fontAlgn="ctr"/>
                      <a:r>
                        <a:rPr lang="en-IN" sz="1600" dirty="0">
                          <a:effectLst/>
                        </a:rPr>
                        <a:t>5</a:t>
                      </a:r>
                    </a:p>
                  </a:txBody>
                  <a:tcPr marL="80097" marR="80097" marT="40048" marB="40048" anchor="ctr"/>
                </a:tc>
              </a:tr>
              <a:tr h="320386">
                <a:tc>
                  <a:txBody>
                    <a:bodyPr/>
                    <a:lstStyle/>
                    <a:p>
                      <a:pPr algn="l" fontAlgn="ctr"/>
                      <a:r>
                        <a:rPr lang="en-IN" sz="1600">
                          <a:effectLst/>
                        </a:rPr>
                        <a:t>Men's Store</a:t>
                      </a:r>
                    </a:p>
                  </a:txBody>
                  <a:tcPr marL="80097" marR="80097" marT="40048" marB="40048" anchor="ctr"/>
                </a:tc>
                <a:tc>
                  <a:txBody>
                    <a:bodyPr/>
                    <a:lstStyle/>
                    <a:p>
                      <a:pPr algn="l" fontAlgn="ctr"/>
                      <a:r>
                        <a:rPr lang="en-IN" sz="1600" dirty="0">
                          <a:effectLst/>
                        </a:rPr>
                        <a:t>4</a:t>
                      </a:r>
                    </a:p>
                  </a:txBody>
                  <a:tcPr marL="80097" marR="80097" marT="40048" marB="40048" anchor="ctr"/>
                </a:tc>
              </a:tr>
              <a:tr h="320386">
                <a:tc>
                  <a:txBody>
                    <a:bodyPr/>
                    <a:lstStyle/>
                    <a:p>
                      <a:pPr algn="l" fontAlgn="ctr"/>
                      <a:r>
                        <a:rPr lang="en-IN" sz="1600">
                          <a:effectLst/>
                        </a:rPr>
                        <a:t>Breakfast Spot</a:t>
                      </a:r>
                    </a:p>
                  </a:txBody>
                  <a:tcPr marL="80097" marR="80097" marT="40048" marB="40048" anchor="ctr"/>
                </a:tc>
                <a:tc>
                  <a:txBody>
                    <a:bodyPr/>
                    <a:lstStyle/>
                    <a:p>
                      <a:pPr algn="l" fontAlgn="ctr"/>
                      <a:r>
                        <a:rPr lang="en-IN" sz="1600" dirty="0">
                          <a:effectLst/>
                        </a:rPr>
                        <a:t>4</a:t>
                      </a:r>
                    </a:p>
                  </a:txBody>
                  <a:tcPr marL="80097" marR="80097" marT="40048" marB="40048" anchor="ctr"/>
                </a:tc>
              </a:tr>
              <a:tr h="320386">
                <a:tc>
                  <a:txBody>
                    <a:bodyPr/>
                    <a:lstStyle/>
                    <a:p>
                      <a:pPr algn="l" fontAlgn="ctr"/>
                      <a:r>
                        <a:rPr lang="en-IN" sz="1600" dirty="0">
                          <a:effectLst/>
                        </a:rPr>
                        <a:t>Restaurant</a:t>
                      </a:r>
                    </a:p>
                  </a:txBody>
                  <a:tcPr marL="80097" marR="80097" marT="40048" marB="40048" anchor="ctr"/>
                </a:tc>
                <a:tc>
                  <a:txBody>
                    <a:bodyPr/>
                    <a:lstStyle/>
                    <a:p>
                      <a:pPr algn="l" fontAlgn="ctr"/>
                      <a:r>
                        <a:rPr lang="en-IN" sz="1600" dirty="0">
                          <a:effectLst/>
                        </a:rPr>
                        <a:t>4</a:t>
                      </a:r>
                    </a:p>
                  </a:txBody>
                  <a:tcPr marL="80097" marR="80097" marT="40048" marB="40048" anchor="ctr"/>
                </a:tc>
              </a:tr>
              <a:tr h="320386">
                <a:tc>
                  <a:txBody>
                    <a:bodyPr/>
                    <a:lstStyle/>
                    <a:p>
                      <a:pPr algn="l" fontAlgn="ctr"/>
                      <a:r>
                        <a:rPr lang="en-IN" sz="1600">
                          <a:effectLst/>
                        </a:rPr>
                        <a:t>Pharmacy</a:t>
                      </a:r>
                    </a:p>
                  </a:txBody>
                  <a:tcPr marL="80097" marR="80097" marT="40048" marB="40048" anchor="ctr"/>
                </a:tc>
                <a:tc>
                  <a:txBody>
                    <a:bodyPr/>
                    <a:lstStyle/>
                    <a:p>
                      <a:pPr algn="l" fontAlgn="ctr"/>
                      <a:r>
                        <a:rPr lang="en-IN" sz="1600" dirty="0">
                          <a:effectLst/>
                        </a:rPr>
                        <a:t>3</a:t>
                      </a:r>
                    </a:p>
                  </a:txBody>
                  <a:tcPr marL="80097" marR="80097" marT="40048" marB="40048" anchor="ctr"/>
                </a:tc>
              </a:tr>
            </a:tbl>
          </a:graphicData>
        </a:graphic>
      </p:graphicFrame>
      <p:graphicFrame>
        <p:nvGraphicFramePr>
          <p:cNvPr id="16" name="Chart 15"/>
          <p:cNvGraphicFramePr/>
          <p:nvPr>
            <p:extLst>
              <p:ext uri="{D42A27DB-BD31-4B8C-83A1-F6EECF244321}">
                <p14:modId xmlns:p14="http://schemas.microsoft.com/office/powerpoint/2010/main" val="1936462932"/>
              </p:ext>
            </p:extLst>
          </p:nvPr>
        </p:nvGraphicFramePr>
        <p:xfrm>
          <a:off x="3960757" y="1757966"/>
          <a:ext cx="7650051" cy="510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120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FOR SCARBOROUGH</a:t>
            </a:r>
            <a:endParaRPr lang="en-IN" dirty="0"/>
          </a:p>
        </p:txBody>
      </p:sp>
      <p:pic>
        <p:nvPicPr>
          <p:cNvPr id="4" name="Content Placeholder 3"/>
          <p:cNvPicPr>
            <a:picLocks noGrp="1" noChangeAspect="1"/>
          </p:cNvPicPr>
          <p:nvPr>
            <p:ph idx="1"/>
          </p:nvPr>
        </p:nvPicPr>
        <p:blipFill>
          <a:blip r:embed="rId2"/>
          <a:stretch>
            <a:fillRect/>
          </a:stretch>
        </p:blipFill>
        <p:spPr>
          <a:xfrm>
            <a:off x="581025" y="2251569"/>
            <a:ext cx="11029950" cy="3537550"/>
          </a:xfrm>
          <a:prstGeom prst="rect">
            <a:avLst/>
          </a:prstGeom>
        </p:spPr>
      </p:pic>
    </p:spTree>
    <p:extLst>
      <p:ext uri="{BB962C8B-B14F-4D97-AF65-F5344CB8AC3E}">
        <p14:creationId xmlns:p14="http://schemas.microsoft.com/office/powerpoint/2010/main" val="65075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 FOR SCARBOROUGH</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64151388"/>
              </p:ext>
            </p:extLst>
          </p:nvPr>
        </p:nvGraphicFramePr>
        <p:xfrm>
          <a:off x="465115" y="2472743"/>
          <a:ext cx="2857634" cy="3665880"/>
        </p:xfrm>
        <a:graphic>
          <a:graphicData uri="http://schemas.openxmlformats.org/drawingml/2006/table">
            <a:tbl>
              <a:tblPr>
                <a:tableStyleId>{775DCB02-9BB8-47FD-8907-85C794F793BA}</a:tableStyleId>
              </a:tblPr>
              <a:tblGrid>
                <a:gridCol w="1814445"/>
                <a:gridCol w="1043189"/>
              </a:tblGrid>
              <a:tr h="296215">
                <a:tc>
                  <a:txBody>
                    <a:bodyPr/>
                    <a:lstStyle/>
                    <a:p>
                      <a:pPr algn="l" fontAlgn="ctr"/>
                      <a:r>
                        <a:rPr lang="en-IN" sz="1500" dirty="0">
                          <a:effectLst/>
                        </a:rPr>
                        <a:t/>
                      </a:r>
                      <a:br>
                        <a:rPr lang="en-IN" sz="1500" dirty="0">
                          <a:effectLst/>
                        </a:rPr>
                      </a:br>
                      <a:r>
                        <a:rPr lang="en-IN" sz="1500" dirty="0">
                          <a:effectLst/>
                        </a:rPr>
                        <a:t>Venue Category</a:t>
                      </a:r>
                      <a:endParaRPr lang="en-IN" sz="1500" b="1" dirty="0">
                        <a:effectLst/>
                      </a:endParaRPr>
                    </a:p>
                  </a:txBody>
                  <a:tcPr marL="78260" marR="78260" marT="39130" marB="39130" anchor="ctr"/>
                </a:tc>
                <a:tc>
                  <a:txBody>
                    <a:bodyPr/>
                    <a:lstStyle/>
                    <a:p>
                      <a:pPr algn="l" fontAlgn="ctr"/>
                      <a:r>
                        <a:rPr lang="en-IN" sz="1500" dirty="0">
                          <a:effectLst/>
                        </a:rPr>
                        <a:t>Venue</a:t>
                      </a:r>
                      <a:endParaRPr lang="en-IN" sz="1500" b="1" dirty="0">
                        <a:effectLst/>
                      </a:endParaRPr>
                    </a:p>
                  </a:txBody>
                  <a:tcPr marL="78260" marR="78260" marT="39130" marB="39130" anchor="ctr"/>
                </a:tc>
              </a:tr>
              <a:tr h="313042">
                <a:tc>
                  <a:txBody>
                    <a:bodyPr/>
                    <a:lstStyle/>
                    <a:p>
                      <a:pPr algn="l" fontAlgn="ctr"/>
                      <a:r>
                        <a:rPr lang="en-IN" sz="1500" dirty="0">
                          <a:effectLst/>
                        </a:rPr>
                        <a:t>Bakery</a:t>
                      </a:r>
                    </a:p>
                  </a:txBody>
                  <a:tcPr marL="78260" marR="78260" marT="39130" marB="39130" anchor="ctr"/>
                </a:tc>
                <a:tc>
                  <a:txBody>
                    <a:bodyPr/>
                    <a:lstStyle/>
                    <a:p>
                      <a:pPr algn="l" fontAlgn="ctr"/>
                      <a:r>
                        <a:rPr lang="en-IN" sz="1500">
                          <a:effectLst/>
                        </a:rPr>
                        <a:t>5</a:t>
                      </a:r>
                    </a:p>
                  </a:txBody>
                  <a:tcPr marL="78260" marR="78260" marT="39130" marB="39130" anchor="ctr"/>
                </a:tc>
              </a:tr>
              <a:tr h="313042">
                <a:tc>
                  <a:txBody>
                    <a:bodyPr/>
                    <a:lstStyle/>
                    <a:p>
                      <a:pPr algn="l" fontAlgn="ctr"/>
                      <a:r>
                        <a:rPr lang="en-IN" sz="1500" dirty="0">
                          <a:effectLst/>
                        </a:rPr>
                        <a:t>Fast Food Restaurant</a:t>
                      </a:r>
                    </a:p>
                  </a:txBody>
                  <a:tcPr marL="78260" marR="78260" marT="39130" marB="39130" anchor="ctr"/>
                </a:tc>
                <a:tc>
                  <a:txBody>
                    <a:bodyPr/>
                    <a:lstStyle/>
                    <a:p>
                      <a:pPr algn="l" fontAlgn="ctr"/>
                      <a:r>
                        <a:rPr lang="en-IN" sz="1500">
                          <a:effectLst/>
                        </a:rPr>
                        <a:t>5</a:t>
                      </a:r>
                    </a:p>
                  </a:txBody>
                  <a:tcPr marL="78260" marR="78260" marT="39130" marB="39130" anchor="ctr"/>
                </a:tc>
              </a:tr>
              <a:tr h="313042">
                <a:tc>
                  <a:txBody>
                    <a:bodyPr/>
                    <a:lstStyle/>
                    <a:p>
                      <a:pPr algn="l" fontAlgn="ctr"/>
                      <a:r>
                        <a:rPr lang="en-IN" sz="1500" dirty="0">
                          <a:effectLst/>
                        </a:rPr>
                        <a:t>Coffee Shop</a:t>
                      </a:r>
                    </a:p>
                  </a:txBody>
                  <a:tcPr marL="78260" marR="78260" marT="39130" marB="39130" anchor="ctr"/>
                </a:tc>
                <a:tc>
                  <a:txBody>
                    <a:bodyPr/>
                    <a:lstStyle/>
                    <a:p>
                      <a:pPr algn="l" fontAlgn="ctr"/>
                      <a:r>
                        <a:rPr lang="en-IN" sz="1500">
                          <a:effectLst/>
                        </a:rPr>
                        <a:t>4</a:t>
                      </a:r>
                    </a:p>
                  </a:txBody>
                  <a:tcPr marL="78260" marR="78260" marT="39130" marB="39130" anchor="ctr"/>
                </a:tc>
              </a:tr>
              <a:tr h="313042">
                <a:tc>
                  <a:txBody>
                    <a:bodyPr/>
                    <a:lstStyle/>
                    <a:p>
                      <a:pPr algn="l" fontAlgn="ctr"/>
                      <a:r>
                        <a:rPr lang="en-IN" sz="1500" dirty="0">
                          <a:effectLst/>
                        </a:rPr>
                        <a:t>Pizza Place</a:t>
                      </a:r>
                    </a:p>
                  </a:txBody>
                  <a:tcPr marL="78260" marR="78260" marT="39130" marB="39130" anchor="ctr"/>
                </a:tc>
                <a:tc>
                  <a:txBody>
                    <a:bodyPr/>
                    <a:lstStyle/>
                    <a:p>
                      <a:pPr algn="l" fontAlgn="ctr"/>
                      <a:r>
                        <a:rPr lang="en-IN" sz="1500" dirty="0">
                          <a:effectLst/>
                        </a:rPr>
                        <a:t>4</a:t>
                      </a:r>
                    </a:p>
                  </a:txBody>
                  <a:tcPr marL="78260" marR="78260" marT="39130" marB="39130" anchor="ctr"/>
                </a:tc>
              </a:tr>
              <a:tr h="313042">
                <a:tc>
                  <a:txBody>
                    <a:bodyPr/>
                    <a:lstStyle/>
                    <a:p>
                      <a:pPr algn="l" fontAlgn="ctr"/>
                      <a:r>
                        <a:rPr lang="en-IN" sz="1500">
                          <a:effectLst/>
                        </a:rPr>
                        <a:t>Breakfast Spot</a:t>
                      </a:r>
                    </a:p>
                  </a:txBody>
                  <a:tcPr marL="78260" marR="78260" marT="39130" marB="39130" anchor="ctr"/>
                </a:tc>
                <a:tc>
                  <a:txBody>
                    <a:bodyPr/>
                    <a:lstStyle/>
                    <a:p>
                      <a:pPr algn="l" fontAlgn="ctr"/>
                      <a:r>
                        <a:rPr lang="en-IN" sz="1500" dirty="0">
                          <a:effectLst/>
                        </a:rPr>
                        <a:t>4</a:t>
                      </a:r>
                    </a:p>
                  </a:txBody>
                  <a:tcPr marL="78260" marR="78260" marT="39130" marB="39130" anchor="ctr"/>
                </a:tc>
              </a:tr>
              <a:tr h="313042">
                <a:tc>
                  <a:txBody>
                    <a:bodyPr/>
                    <a:lstStyle/>
                    <a:p>
                      <a:pPr algn="l" fontAlgn="ctr"/>
                      <a:r>
                        <a:rPr lang="en-IN" sz="1500">
                          <a:effectLst/>
                        </a:rPr>
                        <a:t>Chinese Restaurant</a:t>
                      </a:r>
                    </a:p>
                  </a:txBody>
                  <a:tcPr marL="78260" marR="78260" marT="39130" marB="39130" anchor="ctr"/>
                </a:tc>
                <a:tc>
                  <a:txBody>
                    <a:bodyPr/>
                    <a:lstStyle/>
                    <a:p>
                      <a:pPr algn="l" fontAlgn="ctr"/>
                      <a:r>
                        <a:rPr lang="en-IN" sz="1500" dirty="0">
                          <a:effectLst/>
                        </a:rPr>
                        <a:t>4</a:t>
                      </a:r>
                    </a:p>
                  </a:txBody>
                  <a:tcPr marL="78260" marR="78260" marT="39130" marB="39130" anchor="ctr"/>
                </a:tc>
              </a:tr>
              <a:tr h="313042">
                <a:tc>
                  <a:txBody>
                    <a:bodyPr/>
                    <a:lstStyle/>
                    <a:p>
                      <a:pPr algn="l" fontAlgn="ctr"/>
                      <a:r>
                        <a:rPr lang="en-IN" sz="1500">
                          <a:effectLst/>
                        </a:rPr>
                        <a:t>Sandwich Place</a:t>
                      </a:r>
                    </a:p>
                  </a:txBody>
                  <a:tcPr marL="78260" marR="78260" marT="39130" marB="39130" anchor="ctr"/>
                </a:tc>
                <a:tc>
                  <a:txBody>
                    <a:bodyPr/>
                    <a:lstStyle/>
                    <a:p>
                      <a:pPr algn="l" fontAlgn="ctr"/>
                      <a:r>
                        <a:rPr lang="en-IN" sz="1500" dirty="0">
                          <a:effectLst/>
                        </a:rPr>
                        <a:t>2</a:t>
                      </a:r>
                    </a:p>
                  </a:txBody>
                  <a:tcPr marL="78260" marR="78260" marT="39130" marB="39130" anchor="ctr"/>
                </a:tc>
              </a:tr>
              <a:tr h="313042">
                <a:tc>
                  <a:txBody>
                    <a:bodyPr/>
                    <a:lstStyle/>
                    <a:p>
                      <a:pPr algn="l" fontAlgn="ctr"/>
                      <a:r>
                        <a:rPr lang="en-IN" sz="1500">
                          <a:effectLst/>
                        </a:rPr>
                        <a:t>Pharmacy</a:t>
                      </a:r>
                    </a:p>
                  </a:txBody>
                  <a:tcPr marL="78260" marR="78260" marT="39130" marB="39130" anchor="ctr"/>
                </a:tc>
                <a:tc>
                  <a:txBody>
                    <a:bodyPr/>
                    <a:lstStyle/>
                    <a:p>
                      <a:pPr algn="l" fontAlgn="ctr"/>
                      <a:r>
                        <a:rPr lang="en-IN" sz="1500" dirty="0">
                          <a:effectLst/>
                        </a:rPr>
                        <a:t>2</a:t>
                      </a:r>
                    </a:p>
                  </a:txBody>
                  <a:tcPr marL="78260" marR="78260" marT="39130" marB="39130" anchor="ctr"/>
                </a:tc>
              </a:tr>
              <a:tr h="313042">
                <a:tc>
                  <a:txBody>
                    <a:bodyPr/>
                    <a:lstStyle/>
                    <a:p>
                      <a:pPr algn="l" fontAlgn="ctr"/>
                      <a:r>
                        <a:rPr lang="en-IN" sz="1500">
                          <a:effectLst/>
                        </a:rPr>
                        <a:t>Fried Chicken Joint</a:t>
                      </a:r>
                    </a:p>
                  </a:txBody>
                  <a:tcPr marL="78260" marR="78260" marT="39130" marB="39130" anchor="ctr"/>
                </a:tc>
                <a:tc>
                  <a:txBody>
                    <a:bodyPr/>
                    <a:lstStyle/>
                    <a:p>
                      <a:pPr algn="l" fontAlgn="ctr"/>
                      <a:r>
                        <a:rPr lang="en-IN" sz="1500" dirty="0">
                          <a:effectLst/>
                        </a:rPr>
                        <a:t>2</a:t>
                      </a:r>
                    </a:p>
                  </a:txBody>
                  <a:tcPr marL="78260" marR="78260" marT="39130" marB="39130" anchor="ctr"/>
                </a:tc>
              </a:tr>
              <a:tr h="313042">
                <a:tc>
                  <a:txBody>
                    <a:bodyPr/>
                    <a:lstStyle/>
                    <a:p>
                      <a:pPr algn="l" fontAlgn="ctr"/>
                      <a:r>
                        <a:rPr lang="en-IN" sz="1500">
                          <a:effectLst/>
                        </a:rPr>
                        <a:t>Playground</a:t>
                      </a:r>
                    </a:p>
                  </a:txBody>
                  <a:tcPr marL="78260" marR="78260" marT="39130" marB="39130" anchor="ctr"/>
                </a:tc>
                <a:tc>
                  <a:txBody>
                    <a:bodyPr/>
                    <a:lstStyle/>
                    <a:p>
                      <a:pPr algn="l" fontAlgn="ctr"/>
                      <a:r>
                        <a:rPr lang="en-IN" sz="1500" dirty="0">
                          <a:effectLst/>
                        </a:rPr>
                        <a:t>2</a:t>
                      </a:r>
                    </a:p>
                  </a:txBody>
                  <a:tcPr marL="78260" marR="78260" marT="39130" marB="39130" anchor="ctr"/>
                </a:tc>
              </a:tr>
            </a:tbl>
          </a:graphicData>
        </a:graphic>
      </p:graphicFrame>
      <p:graphicFrame>
        <p:nvGraphicFramePr>
          <p:cNvPr id="11" name="Chart 10"/>
          <p:cNvGraphicFramePr/>
          <p:nvPr>
            <p:extLst>
              <p:ext uri="{D42A27DB-BD31-4B8C-83A1-F6EECF244321}">
                <p14:modId xmlns:p14="http://schemas.microsoft.com/office/powerpoint/2010/main" val="1272914693"/>
              </p:ext>
            </p:extLst>
          </p:nvPr>
        </p:nvGraphicFramePr>
        <p:xfrm>
          <a:off x="3786388" y="1938270"/>
          <a:ext cx="7379595" cy="4919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00519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48</TotalTime>
  <Words>674</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Wingdings 2</vt:lpstr>
      <vt:lpstr>Dividend</vt:lpstr>
      <vt:lpstr>Capstone Project - The Battle of Neighborhoods</vt:lpstr>
      <vt:lpstr>INTRODUCTION / BUSINESS REQUIREMENT</vt:lpstr>
      <vt:lpstr>DATA</vt:lpstr>
      <vt:lpstr>METHODOLOGY</vt:lpstr>
      <vt:lpstr>CLUSTERING ON TORONTO</vt:lpstr>
      <vt:lpstr>STATISTICS FOR TORONTO</vt:lpstr>
      <vt:lpstr>STATISTICS FOR TORONTO</vt:lpstr>
      <vt:lpstr>STATISTICS FOR SCARBOROUGH</vt:lpstr>
      <vt:lpstr>STATISTICS FOR SCARBOROUGH</vt:lpstr>
      <vt:lpstr>RESULTS</vt:lpstr>
      <vt:lpstr>DISSCUSSION</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Utkarsh Sharma</dc:creator>
  <cp:lastModifiedBy>Utkarsh Sharma</cp:lastModifiedBy>
  <cp:revision>4</cp:revision>
  <dcterms:created xsi:type="dcterms:W3CDTF">2019-01-04T01:46:40Z</dcterms:created>
  <dcterms:modified xsi:type="dcterms:W3CDTF">2019-01-04T02:35:10Z</dcterms:modified>
</cp:coreProperties>
</file>