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C150944-741D-4697-B42B-DED10F9090EA}" type="datetimeFigureOut">
              <a:rPr lang="en-US" smtClean="0"/>
              <a:t>10/17/2018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4A403F1-41E2-41D7-86C4-2394654778F5}"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50944-741D-4697-B42B-DED10F9090EA}" type="datetimeFigureOut">
              <a:rPr lang="en-US" smtClean="0"/>
              <a:t>10/17/2018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403F1-41E2-41D7-86C4-2394654778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50944-741D-4697-B42B-DED10F9090EA}" type="datetimeFigureOut">
              <a:rPr lang="en-US" smtClean="0"/>
              <a:t>10/17/2018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403F1-41E2-41D7-86C4-2394654778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150944-741D-4697-B42B-DED10F9090EA}" type="datetimeFigureOut">
              <a:rPr lang="en-US" smtClean="0"/>
              <a:t>10/17/2018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403F1-41E2-41D7-86C4-2394654778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150944-741D-4697-B42B-DED10F9090EA}" type="datetimeFigureOut">
              <a:rPr lang="en-US" smtClean="0"/>
              <a:t>10/17/2018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403F1-41E2-41D7-86C4-2394654778F5}"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150944-741D-4697-B42B-DED10F9090EA}" type="datetimeFigureOut">
              <a:rPr lang="en-US" smtClean="0"/>
              <a:t>10/17/2018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A403F1-41E2-41D7-86C4-2394654778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150944-741D-4697-B42B-DED10F9090EA}" type="datetimeFigureOut">
              <a:rPr lang="en-US" smtClean="0"/>
              <a:t>10/17/2018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4A403F1-41E2-41D7-86C4-2394654778F5}"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C150944-741D-4697-B42B-DED10F9090EA}" type="datetimeFigureOut">
              <a:rPr lang="en-US" smtClean="0"/>
              <a:t>10/17/2018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4A403F1-41E2-41D7-86C4-2394654778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C150944-741D-4697-B42B-DED10F9090EA}" type="datetimeFigureOut">
              <a:rPr lang="en-US" smtClean="0"/>
              <a:t>10/17/2018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4A403F1-41E2-41D7-86C4-2394654778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150944-741D-4697-B42B-DED10F9090EA}" type="datetimeFigureOut">
              <a:rPr lang="en-US" smtClean="0"/>
              <a:t>10/17/2018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A403F1-41E2-41D7-86C4-2394654778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C150944-741D-4697-B42B-DED10F9090EA}" type="datetimeFigureOut">
              <a:rPr lang="en-US" smtClean="0"/>
              <a:t>10/17/2018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A4A403F1-41E2-41D7-86C4-2394654778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C150944-741D-4697-B42B-DED10F9090EA}" type="datetimeFigureOut">
              <a:rPr lang="en-US" smtClean="0"/>
              <a:t>10/17/2018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4A403F1-41E2-41D7-86C4-2394654778F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8382000" cy="2209800"/>
          </a:xfrm>
        </p:spPr>
        <p:txBody>
          <a:bodyPr/>
          <a:lstStyle/>
          <a:p>
            <a:pPr algn="ctr"/>
            <a:r>
              <a:rPr lang="en-US" b="1" dirty="0" smtClean="0"/>
              <a:t>FIELD DATA MONITORING SYSTEM </a:t>
            </a:r>
            <a:endParaRPr lang="en-US" b="1" dirty="0"/>
          </a:p>
        </p:txBody>
      </p:sp>
      <p:sp>
        <p:nvSpPr>
          <p:cNvPr id="3" name="Subtitle 2"/>
          <p:cNvSpPr>
            <a:spLocks noGrp="1"/>
          </p:cNvSpPr>
          <p:nvPr>
            <p:ph type="subTitle" idx="1"/>
          </p:nvPr>
        </p:nvSpPr>
        <p:spPr>
          <a:xfrm>
            <a:off x="457200" y="2895600"/>
            <a:ext cx="8824912" cy="3429000"/>
          </a:xfrm>
        </p:spPr>
        <p:txBody>
          <a:bodyPr>
            <a:normAutofit fontScale="92500" lnSpcReduction="20000"/>
          </a:bodyPr>
          <a:lstStyle/>
          <a:p>
            <a:pPr algn="ctr"/>
            <a:r>
              <a:rPr lang="en-US" sz="3600" b="1" dirty="0" smtClean="0"/>
              <a:t>INDUSTRIAL INTERNSHIP REVIEW</a:t>
            </a:r>
          </a:p>
          <a:p>
            <a:pPr algn="ctr"/>
            <a:endParaRPr lang="en-US" b="1" dirty="0" smtClean="0"/>
          </a:p>
          <a:p>
            <a:pPr algn="ctr"/>
            <a:r>
              <a:rPr lang="en-US" sz="2800" b="1" dirty="0" smtClean="0"/>
              <a:t>UTKARSH SHARMA</a:t>
            </a:r>
          </a:p>
          <a:p>
            <a:pPr algn="ctr"/>
            <a:r>
              <a:rPr lang="en-US" sz="2800" b="1" dirty="0" smtClean="0"/>
              <a:t>16BCE0226</a:t>
            </a:r>
          </a:p>
          <a:p>
            <a:pPr algn="ctr"/>
            <a:endParaRPr lang="en-US" sz="2800" b="1" dirty="0" smtClean="0"/>
          </a:p>
          <a:p>
            <a:pPr algn="ctr"/>
            <a:endParaRPr lang="en-US" sz="2800" b="1" dirty="0" smtClean="0"/>
          </a:p>
          <a:p>
            <a:pPr lvl="5" algn="just"/>
            <a:endParaRPr lang="en-US" dirty="0" smtClean="0"/>
          </a:p>
          <a:p>
            <a:pPr lvl="2" algn="just"/>
            <a:r>
              <a:rPr lang="en-US" sz="2600" b="1" dirty="0" smtClean="0"/>
              <a:t>COMPANY</a:t>
            </a:r>
            <a:r>
              <a:rPr lang="en-US" sz="2600" dirty="0" smtClean="0"/>
              <a:t>:	 Oil and Natural Gas Corporation</a:t>
            </a:r>
            <a:endParaRPr lang="en-US" sz="2600" dirty="0"/>
          </a:p>
          <a:p>
            <a:pPr lvl="2" algn="just"/>
            <a:r>
              <a:rPr lang="en-US" sz="2600" b="1" dirty="0" smtClean="0"/>
              <a:t>LOCATION</a:t>
            </a:r>
            <a:r>
              <a:rPr lang="en-US" sz="2600" dirty="0" smtClean="0"/>
              <a:t>:	 Institute of Reservoir Studies, Ahmedabad</a:t>
            </a:r>
          </a:p>
          <a:p>
            <a:pPr lvl="2" algn="just"/>
            <a:r>
              <a:rPr lang="en-US" sz="2600" b="1" dirty="0" smtClean="0"/>
              <a:t>DURATION</a:t>
            </a:r>
            <a:r>
              <a:rPr lang="en-US" sz="2600" dirty="0" smtClean="0"/>
              <a:t>:   	14</a:t>
            </a:r>
            <a:r>
              <a:rPr lang="en-US" sz="2600" baseline="30000" dirty="0" smtClean="0"/>
              <a:t>th</a:t>
            </a:r>
            <a:r>
              <a:rPr lang="en-US" sz="2600" dirty="0" smtClean="0"/>
              <a:t> of May,2018 – 15</a:t>
            </a:r>
            <a:r>
              <a:rPr lang="en-US" sz="2600" baseline="30000" dirty="0" smtClean="0"/>
              <a:t>th</a:t>
            </a:r>
            <a:r>
              <a:rPr lang="en-US" sz="2600" dirty="0" smtClean="0"/>
              <a:t> of June, 2018</a:t>
            </a:r>
            <a:endParaRPr lang="en-US" sz="2600" dirty="0"/>
          </a:p>
        </p:txBody>
      </p:sp>
    </p:spTree>
    <p:extLst>
      <p:ext uri="{BB962C8B-B14F-4D97-AF65-F5344CB8AC3E}">
        <p14:creationId xmlns:p14="http://schemas.microsoft.com/office/powerpoint/2010/main" val="2583643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account</a:t>
            </a:r>
            <a:endParaRPr lang="en-US" dirty="0"/>
          </a:p>
        </p:txBody>
      </p:sp>
      <p:sp>
        <p:nvSpPr>
          <p:cNvPr id="3" name="Content Placeholder 2"/>
          <p:cNvSpPr>
            <a:spLocks noGrp="1"/>
          </p:cNvSpPr>
          <p:nvPr>
            <p:ph idx="1"/>
          </p:nvPr>
        </p:nvSpPr>
        <p:spPr/>
        <p:txBody>
          <a:bodyPr/>
          <a:lstStyle/>
          <a:p>
            <a:r>
              <a:rPr lang="en-US" sz="1800" dirty="0"/>
              <a:t>This module deals with creating an account for the user by registering using a </a:t>
            </a:r>
            <a:r>
              <a:rPr lang="en-US" sz="1800" dirty="0" smtClean="0"/>
              <a:t>unique combination </a:t>
            </a:r>
            <a:r>
              <a:rPr lang="en-US" sz="1800" dirty="0"/>
              <a:t>of email id and password. The user can later log in into his/her account </a:t>
            </a:r>
            <a:r>
              <a:rPr lang="en-US" sz="1800" dirty="0" smtClean="0"/>
              <a:t>by using </a:t>
            </a:r>
            <a:r>
              <a:rPr lang="en-US" sz="1800" dirty="0"/>
              <a:t>the same set of email id and password to access the web application for </a:t>
            </a:r>
            <a:r>
              <a:rPr lang="en-US" sz="1800" dirty="0" smtClean="0"/>
              <a:t>later stages.</a:t>
            </a:r>
          </a:p>
          <a:p>
            <a:endParaRPr lang="en-US" dirty="0"/>
          </a:p>
        </p:txBody>
      </p:sp>
      <p:pic>
        <p:nvPicPr>
          <p:cNvPr id="4" name="Picture 3" descr="C:\xampp\htdocs\ongc\Screenshots\1. SIGN IN\Screenshot (26).png"/>
          <p:cNvPicPr/>
          <p:nvPr/>
        </p:nvPicPr>
        <p:blipFill>
          <a:blip r:embed="rId2" cstate="print"/>
          <a:srcRect/>
          <a:stretch>
            <a:fillRect/>
          </a:stretch>
        </p:blipFill>
        <p:spPr bwMode="auto">
          <a:xfrm>
            <a:off x="1676400" y="3352800"/>
            <a:ext cx="5941060" cy="3132455"/>
          </a:xfrm>
          <a:prstGeom prst="rect">
            <a:avLst/>
          </a:prstGeom>
          <a:noFill/>
          <a:ln w="9525">
            <a:noFill/>
            <a:miter lim="800000"/>
            <a:headEnd/>
            <a:tailEnd/>
          </a:ln>
        </p:spPr>
      </p:pic>
    </p:spTree>
    <p:extLst>
      <p:ext uri="{BB962C8B-B14F-4D97-AF65-F5344CB8AC3E}">
        <p14:creationId xmlns:p14="http://schemas.microsoft.com/office/powerpoint/2010/main" val="379307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and modifying data from the excel sheet</a:t>
            </a:r>
            <a:r>
              <a:rPr lang="en-US" dirty="0" smtClean="0"/>
              <a:t>.</a:t>
            </a:r>
            <a:br>
              <a:rPr lang="en-US" dirty="0" smtClean="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sz="1800" dirty="0"/>
              <a:t>This module basically deals with reading the excel sheet chosen by the user and displaying its contents as such on the webpage in the form of a spreadsheet like view.</a:t>
            </a:r>
          </a:p>
          <a:p>
            <a:r>
              <a:rPr lang="en-US" sz="1800" dirty="0"/>
              <a:t>The table displayed on the webpage offers a real-time spreadsheet like experience to the user and the user can actually change/alter/delete the contents of the cells individually by selecting the desired cell.</a:t>
            </a:r>
          </a:p>
          <a:p>
            <a:endParaRPr lang="en-US" dirty="0"/>
          </a:p>
        </p:txBody>
      </p:sp>
      <p:pic>
        <p:nvPicPr>
          <p:cNvPr id="4" name="Picture 3" descr="C:\xampp\htdocs\ongc\Screenshots\2. Viewing on webpage\Screenshot (31).png"/>
          <p:cNvPicPr/>
          <p:nvPr/>
        </p:nvPicPr>
        <p:blipFill>
          <a:blip r:embed="rId2"/>
          <a:srcRect/>
          <a:stretch>
            <a:fillRect/>
          </a:stretch>
        </p:blipFill>
        <p:spPr bwMode="auto">
          <a:xfrm>
            <a:off x="1563624" y="3581400"/>
            <a:ext cx="5751576" cy="3200400"/>
          </a:xfrm>
          <a:prstGeom prst="rect">
            <a:avLst/>
          </a:prstGeom>
          <a:noFill/>
          <a:ln w="9525">
            <a:noFill/>
            <a:miter lim="800000"/>
            <a:headEnd/>
            <a:tailEnd/>
          </a:ln>
        </p:spPr>
      </p:pic>
    </p:spTree>
    <p:extLst>
      <p:ext uri="{BB962C8B-B14F-4D97-AF65-F5344CB8AC3E}">
        <p14:creationId xmlns:p14="http://schemas.microsoft.com/office/powerpoint/2010/main" val="276872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DISPLAYING THE DATA IN THE FORM OF LINE GRAPHS</a:t>
            </a:r>
            <a:endParaRPr lang="en-US" dirty="0"/>
          </a:p>
        </p:txBody>
      </p:sp>
      <p:sp>
        <p:nvSpPr>
          <p:cNvPr id="3" name="Content Placeholder 2"/>
          <p:cNvSpPr>
            <a:spLocks noGrp="1"/>
          </p:cNvSpPr>
          <p:nvPr>
            <p:ph idx="1"/>
          </p:nvPr>
        </p:nvSpPr>
        <p:spPr>
          <a:xfrm>
            <a:off x="914400" y="1905000"/>
            <a:ext cx="7772400" cy="4572000"/>
          </a:xfrm>
        </p:spPr>
        <p:txBody>
          <a:bodyPr/>
          <a:lstStyle/>
          <a:p>
            <a:r>
              <a:rPr lang="en-US" sz="1800" dirty="0"/>
              <a:t>Under this module, the values of oil production and water can be analyzed using the line graph corresponding to different dates. The user can choose to plot oil v/s date or water v/s date depending on the requirement. The values can further be analyzed for further manipulation and statistical analysis.</a:t>
            </a:r>
          </a:p>
          <a:p>
            <a:endParaRPr lang="en-US" dirty="0"/>
          </a:p>
        </p:txBody>
      </p:sp>
      <p:pic>
        <p:nvPicPr>
          <p:cNvPr id="4" name="Picture 3"/>
          <p:cNvPicPr/>
          <p:nvPr/>
        </p:nvPicPr>
        <p:blipFill>
          <a:blip r:embed="rId2"/>
          <a:srcRect/>
          <a:stretch>
            <a:fillRect/>
          </a:stretch>
        </p:blipFill>
        <p:spPr bwMode="auto">
          <a:xfrm>
            <a:off x="1828800" y="3429000"/>
            <a:ext cx="5943600" cy="3343275"/>
          </a:xfrm>
          <a:prstGeom prst="rect">
            <a:avLst/>
          </a:prstGeom>
          <a:noFill/>
          <a:ln w="9525">
            <a:noFill/>
            <a:miter lim="800000"/>
            <a:headEnd/>
            <a:tailEnd/>
          </a:ln>
        </p:spPr>
      </p:pic>
    </p:spTree>
    <p:extLst>
      <p:ext uri="{BB962C8B-B14F-4D97-AF65-F5344CB8AC3E}">
        <p14:creationId xmlns:p14="http://schemas.microsoft.com/office/powerpoint/2010/main" val="9038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Check</a:t>
            </a:r>
            <a:endParaRPr lang="en-US" dirty="0"/>
          </a:p>
        </p:txBody>
      </p:sp>
      <p:sp>
        <p:nvSpPr>
          <p:cNvPr id="3" name="Content Placeholder 2"/>
          <p:cNvSpPr>
            <a:spLocks noGrp="1"/>
          </p:cNvSpPr>
          <p:nvPr>
            <p:ph idx="1"/>
          </p:nvPr>
        </p:nvSpPr>
        <p:spPr/>
        <p:txBody>
          <a:bodyPr/>
          <a:lstStyle/>
          <a:p>
            <a:pPr marL="68580" indent="0">
              <a:buNone/>
            </a:pPr>
            <a:r>
              <a:rPr lang="en-US" sz="1800" dirty="0"/>
              <a:t>This module deals with choosing the corresponding column numbers of “Well ID”, “Layer id”, “Date”, “Oil”, “Water” and “Gas” so that the values from the corresponding columns can be fetched. They are then checked for redundancy and after necessary manipulation, the values are later dumped into the database.</a:t>
            </a:r>
          </a:p>
          <a:p>
            <a:endParaRPr lang="en-US" dirty="0"/>
          </a:p>
        </p:txBody>
      </p:sp>
      <p:pic>
        <p:nvPicPr>
          <p:cNvPr id="4" name="Picture 3" descr="C:\xampp\htdocs\ongc\Screenshots\4. Dumping part\No redundancy\Screenshot (37).png"/>
          <p:cNvPicPr/>
          <p:nvPr/>
        </p:nvPicPr>
        <p:blipFill>
          <a:blip r:embed="rId2"/>
          <a:srcRect/>
          <a:stretch>
            <a:fillRect/>
          </a:stretch>
        </p:blipFill>
        <p:spPr bwMode="auto">
          <a:xfrm>
            <a:off x="1581912" y="3276600"/>
            <a:ext cx="5943600" cy="3343275"/>
          </a:xfrm>
          <a:prstGeom prst="rect">
            <a:avLst/>
          </a:prstGeom>
          <a:noFill/>
          <a:ln w="9525">
            <a:noFill/>
            <a:miter lim="800000"/>
            <a:headEnd/>
            <a:tailEnd/>
          </a:ln>
        </p:spPr>
      </p:pic>
    </p:spTree>
    <p:extLst>
      <p:ext uri="{BB962C8B-B14F-4D97-AF65-F5344CB8AC3E}">
        <p14:creationId xmlns:p14="http://schemas.microsoft.com/office/powerpoint/2010/main" val="30390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xampp\htdocs\ongc\Screenshots\4. Dumping part\Redundancy\Screenshot (39).png"/>
          <p:cNvPicPr/>
          <p:nvPr/>
        </p:nvPicPr>
        <p:blipFill>
          <a:blip r:embed="rId2"/>
          <a:srcRect/>
          <a:stretch>
            <a:fillRect/>
          </a:stretch>
        </p:blipFill>
        <p:spPr bwMode="auto">
          <a:xfrm>
            <a:off x="1524000" y="73532"/>
            <a:ext cx="5943600" cy="3343275"/>
          </a:xfrm>
          <a:prstGeom prst="rect">
            <a:avLst/>
          </a:prstGeom>
          <a:noFill/>
          <a:ln w="9525">
            <a:noFill/>
            <a:miter lim="800000"/>
            <a:headEnd/>
            <a:tailEnd/>
          </a:ln>
        </p:spPr>
      </p:pic>
      <p:pic>
        <p:nvPicPr>
          <p:cNvPr id="5" name="Picture 4" descr="C:\xampp\htdocs\ongc\Screenshots\4. Dumping part\Redundancy\Screenshot (40).png"/>
          <p:cNvPicPr/>
          <p:nvPr/>
        </p:nvPicPr>
        <p:blipFill>
          <a:blip r:embed="rId3"/>
          <a:srcRect/>
          <a:stretch>
            <a:fillRect/>
          </a:stretch>
        </p:blipFill>
        <p:spPr bwMode="auto">
          <a:xfrm>
            <a:off x="1524000" y="3438143"/>
            <a:ext cx="5943600" cy="3343275"/>
          </a:xfrm>
          <a:prstGeom prst="rect">
            <a:avLst/>
          </a:prstGeom>
          <a:noFill/>
          <a:ln w="9525">
            <a:noFill/>
            <a:miter lim="800000"/>
            <a:headEnd/>
            <a:tailEnd/>
          </a:ln>
        </p:spPr>
      </p:pic>
    </p:spTree>
    <p:extLst>
      <p:ext uri="{BB962C8B-B14F-4D97-AF65-F5344CB8AC3E}">
        <p14:creationId xmlns:p14="http://schemas.microsoft.com/office/powerpoint/2010/main" val="1249454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updated database can be viewed thereafter</a:t>
            </a:r>
            <a:endParaRPr lang="en-US" dirty="0"/>
          </a:p>
        </p:txBody>
      </p:sp>
      <p:pic>
        <p:nvPicPr>
          <p:cNvPr id="4" name="Picture 3" descr="C:\xampp\htdocs\ongc\Screenshots\4. Dumping part\Redundancy\Screenshot (42).png"/>
          <p:cNvPicPr/>
          <p:nvPr/>
        </p:nvPicPr>
        <p:blipFill>
          <a:blip r:embed="rId2"/>
          <a:srcRect/>
          <a:stretch>
            <a:fillRect/>
          </a:stretch>
        </p:blipFill>
        <p:spPr bwMode="auto">
          <a:xfrm>
            <a:off x="838200" y="1981200"/>
            <a:ext cx="7391400" cy="4419600"/>
          </a:xfrm>
          <a:prstGeom prst="rect">
            <a:avLst/>
          </a:prstGeom>
          <a:noFill/>
          <a:ln w="9525">
            <a:noFill/>
            <a:miter lim="800000"/>
            <a:headEnd/>
            <a:tailEnd/>
          </a:ln>
        </p:spPr>
      </p:pic>
    </p:spTree>
    <p:extLst>
      <p:ext uri="{BB962C8B-B14F-4D97-AF65-F5344CB8AC3E}">
        <p14:creationId xmlns:p14="http://schemas.microsoft.com/office/powerpoint/2010/main" val="607197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marL="68580" indent="0">
              <a:buNone/>
            </a:pPr>
            <a:r>
              <a:rPr lang="en-US" dirty="0"/>
              <a:t>As an undergraduate of the VIT University, I would like to say this internship gave me the opportunity to experience the workings of a big organization like ONGC. It taught me how to coordinate with my co-interns and build up a team spirit and that how important it is to work as a whole and not as individuals when you're working on a project. I was lucky enough to get a mentor as helpful as Mr. </a:t>
            </a:r>
            <a:r>
              <a:rPr lang="en-US" dirty="0" err="1" smtClean="0"/>
              <a:t>Arpit</a:t>
            </a:r>
            <a:r>
              <a:rPr lang="en-US" dirty="0" smtClean="0"/>
              <a:t> </a:t>
            </a:r>
            <a:r>
              <a:rPr lang="en-US" dirty="0" err="1" smtClean="0"/>
              <a:t>Buddhiwant</a:t>
            </a:r>
            <a:r>
              <a:rPr lang="en-US" dirty="0" smtClean="0"/>
              <a:t>, </a:t>
            </a:r>
            <a:r>
              <a:rPr lang="en-US" dirty="0"/>
              <a:t>who guided me at every step of the project. </a:t>
            </a:r>
            <a:endParaRPr lang="en-US" dirty="0"/>
          </a:p>
        </p:txBody>
      </p:sp>
    </p:spTree>
    <p:extLst>
      <p:ext uri="{BB962C8B-B14F-4D97-AF65-F5344CB8AC3E}">
        <p14:creationId xmlns:p14="http://schemas.microsoft.com/office/powerpoint/2010/main" val="354205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8580" indent="0" algn="ctr">
              <a:buNone/>
            </a:pPr>
            <a:r>
              <a:rPr lang="en-US" sz="11500" dirty="0" smtClean="0"/>
              <a:t>THANK YOU</a:t>
            </a:r>
            <a:endParaRPr lang="en-US" sz="11500" dirty="0"/>
          </a:p>
        </p:txBody>
      </p:sp>
    </p:spTree>
    <p:extLst>
      <p:ext uri="{BB962C8B-B14F-4D97-AF65-F5344CB8AC3E}">
        <p14:creationId xmlns:p14="http://schemas.microsoft.com/office/powerpoint/2010/main" val="287814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990600" y="2057400"/>
            <a:ext cx="7772400" cy="4572000"/>
          </a:xfrm>
        </p:spPr>
        <p:txBody>
          <a:bodyPr/>
          <a:lstStyle/>
          <a:p>
            <a:r>
              <a:rPr lang="en-US" dirty="0" smtClean="0"/>
              <a:t>About  ONGC</a:t>
            </a:r>
          </a:p>
          <a:p>
            <a:r>
              <a:rPr lang="en-US" dirty="0" smtClean="0"/>
              <a:t>Flow Chart</a:t>
            </a:r>
          </a:p>
          <a:p>
            <a:r>
              <a:rPr lang="en-US" dirty="0" smtClean="0"/>
              <a:t>Languages and Libraries used</a:t>
            </a:r>
          </a:p>
          <a:p>
            <a:r>
              <a:rPr lang="en-US" dirty="0" smtClean="0"/>
              <a:t>Tasks accomplished during the training</a:t>
            </a:r>
          </a:p>
          <a:p>
            <a:r>
              <a:rPr lang="en-US" dirty="0" smtClean="0"/>
              <a:t>Conclusion</a:t>
            </a:r>
          </a:p>
          <a:p>
            <a:endParaRPr lang="en-US" dirty="0" smtClean="0"/>
          </a:p>
          <a:p>
            <a:endParaRPr lang="en-US" dirty="0"/>
          </a:p>
        </p:txBody>
      </p:sp>
    </p:spTree>
    <p:extLst>
      <p:ext uri="{BB962C8B-B14F-4D97-AF65-F5344CB8AC3E}">
        <p14:creationId xmlns:p14="http://schemas.microsoft.com/office/powerpoint/2010/main" val="175831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ONGC</a:t>
            </a:r>
            <a:endParaRPr lang="en-US" dirty="0"/>
          </a:p>
        </p:txBody>
      </p:sp>
      <p:sp>
        <p:nvSpPr>
          <p:cNvPr id="3" name="Content Placeholder 2"/>
          <p:cNvSpPr>
            <a:spLocks noGrp="1"/>
          </p:cNvSpPr>
          <p:nvPr>
            <p:ph idx="1"/>
          </p:nvPr>
        </p:nvSpPr>
        <p:spPr/>
        <p:txBody>
          <a:bodyPr>
            <a:normAutofit fontScale="62500" lnSpcReduction="20000"/>
          </a:bodyPr>
          <a:lstStyle/>
          <a:p>
            <a:r>
              <a:rPr lang="en-US" dirty="0"/>
              <a:t>Oil and Natural Gas Corporation Limited (ONGC) is an Indian multinational oil and </a:t>
            </a:r>
            <a:r>
              <a:rPr lang="en-US" dirty="0" smtClean="0"/>
              <a:t>gas company</a:t>
            </a:r>
            <a:r>
              <a:rPr lang="en-US" dirty="0"/>
              <a:t>. It is a Public Sector Undertaking (PSU) of the Government of India, under </a:t>
            </a:r>
            <a:r>
              <a:rPr lang="en-US" dirty="0" smtClean="0"/>
              <a:t>the administrative </a:t>
            </a:r>
            <a:r>
              <a:rPr lang="en-US" dirty="0"/>
              <a:t>control of the Ministry of the Petroleum And Natural gas. It is India’s largest </a:t>
            </a:r>
            <a:r>
              <a:rPr lang="en-US" dirty="0" smtClean="0"/>
              <a:t>oil and </a:t>
            </a:r>
            <a:r>
              <a:rPr lang="en-US" dirty="0"/>
              <a:t>gas exploration and production company. It produces around 69% of India’s crude </a:t>
            </a:r>
            <a:r>
              <a:rPr lang="en-US" dirty="0" smtClean="0"/>
              <a:t>oil (equivalent </a:t>
            </a:r>
            <a:r>
              <a:rPr lang="en-US" dirty="0"/>
              <a:t>to around 30% of the country’s total demand) and around 62% of its natural </a:t>
            </a:r>
            <a:r>
              <a:rPr lang="en-US" dirty="0" smtClean="0"/>
              <a:t>gas. ONGC’s </a:t>
            </a:r>
            <a:r>
              <a:rPr lang="en-US" dirty="0"/>
              <a:t>operations include conventional exploration and production, refining and </a:t>
            </a:r>
            <a:r>
              <a:rPr lang="en-US" dirty="0" smtClean="0"/>
              <a:t>progressive development </a:t>
            </a:r>
            <a:r>
              <a:rPr lang="en-US" dirty="0"/>
              <a:t>of alternate energy sources like coal-bed methane and shale gas</a:t>
            </a:r>
            <a:r>
              <a:rPr lang="en-US" dirty="0" smtClean="0"/>
              <a:t>.</a:t>
            </a:r>
          </a:p>
          <a:p>
            <a:pPr marL="68580" indent="0">
              <a:buNone/>
            </a:pPr>
            <a:endParaRPr lang="en-US" dirty="0"/>
          </a:p>
          <a:p>
            <a:r>
              <a:rPr lang="en-US" dirty="0"/>
              <a:t>IRS (Institute of Reservoir studies) is the department which is involved in Research in order </a:t>
            </a:r>
            <a:r>
              <a:rPr lang="en-US" dirty="0" smtClean="0"/>
              <a:t>to maximize </a:t>
            </a:r>
            <a:r>
              <a:rPr lang="en-US" dirty="0"/>
              <a:t>oil recovery &amp; optimize exploitation &amp; formulation of reservoir development </a:t>
            </a:r>
            <a:r>
              <a:rPr lang="en-US" dirty="0" smtClean="0"/>
              <a:t>schemes, reservoir </a:t>
            </a:r>
            <a:r>
              <a:rPr lang="en-US" dirty="0"/>
              <a:t>management, </a:t>
            </a:r>
            <a:r>
              <a:rPr lang="en-US" dirty="0" err="1"/>
              <a:t>Eor</a:t>
            </a:r>
            <a:r>
              <a:rPr lang="en-US" dirty="0"/>
              <a:t> studies, pilot schemes, </a:t>
            </a:r>
            <a:r>
              <a:rPr lang="en-US" dirty="0" err="1"/>
              <a:t>Pvt</a:t>
            </a:r>
            <a:r>
              <a:rPr lang="en-US" dirty="0"/>
              <a:t> Analysis, well productivity </a:t>
            </a:r>
            <a:r>
              <a:rPr lang="en-US" dirty="0" smtClean="0"/>
              <a:t>improvement, reservoir </a:t>
            </a:r>
            <a:r>
              <a:rPr lang="en-US" dirty="0"/>
              <a:t>geophysical studies, and consultancy services etc.</a:t>
            </a:r>
            <a:endParaRPr lang="en-US" dirty="0"/>
          </a:p>
        </p:txBody>
      </p:sp>
    </p:spTree>
    <p:extLst>
      <p:ext uri="{BB962C8B-B14F-4D97-AF65-F5344CB8AC3E}">
        <p14:creationId xmlns:p14="http://schemas.microsoft.com/office/powerpoint/2010/main" val="407447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261" t="14976" r="43479" b="6788"/>
          <a:stretch/>
        </p:blipFill>
        <p:spPr bwMode="auto">
          <a:xfrm>
            <a:off x="3962400" y="9144"/>
            <a:ext cx="4800600" cy="6848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848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and Libraries:</a:t>
            </a:r>
            <a:endParaRPr lang="en-US" dirty="0"/>
          </a:p>
        </p:txBody>
      </p:sp>
      <p:sp>
        <p:nvSpPr>
          <p:cNvPr id="3" name="Content Placeholder 2"/>
          <p:cNvSpPr>
            <a:spLocks noGrp="1"/>
          </p:cNvSpPr>
          <p:nvPr>
            <p:ph idx="1"/>
          </p:nvPr>
        </p:nvSpPr>
        <p:spPr>
          <a:xfrm>
            <a:off x="685800" y="1371600"/>
            <a:ext cx="8305800" cy="5212560"/>
          </a:xfrm>
        </p:spPr>
        <p:txBody>
          <a:bodyPr>
            <a:normAutofit fontScale="92500" lnSpcReduction="10000"/>
          </a:bodyPr>
          <a:lstStyle/>
          <a:p>
            <a:pPr marL="68580" indent="0">
              <a:buNone/>
            </a:pPr>
            <a:r>
              <a:rPr lang="en-US" dirty="0" smtClean="0"/>
              <a:t>1) PHP</a:t>
            </a:r>
          </a:p>
          <a:p>
            <a:pPr marL="68580" indent="0">
              <a:buNone/>
            </a:pPr>
            <a:r>
              <a:rPr lang="en-US" dirty="0" smtClean="0"/>
              <a:t>PHP </a:t>
            </a:r>
            <a:r>
              <a:rPr lang="en-US" dirty="0"/>
              <a:t>stands for hypertext pre-processor. PHP is a server-side scripting </a:t>
            </a:r>
            <a:r>
              <a:rPr lang="en-US" dirty="0" smtClean="0"/>
              <a:t>language designed </a:t>
            </a:r>
            <a:r>
              <a:rPr lang="en-US" dirty="0"/>
              <a:t>for web development but also used as a general-purpose </a:t>
            </a:r>
            <a:r>
              <a:rPr lang="en-US" dirty="0" smtClean="0"/>
              <a:t>programming language.</a:t>
            </a:r>
          </a:p>
          <a:p>
            <a:pPr marL="68580" indent="0">
              <a:buNone/>
            </a:pPr>
            <a:endParaRPr lang="en-US" dirty="0" smtClean="0"/>
          </a:p>
          <a:p>
            <a:pPr marL="68580" indent="0">
              <a:buNone/>
            </a:pPr>
            <a:r>
              <a:rPr lang="en-US" dirty="0" smtClean="0"/>
              <a:t>2) </a:t>
            </a:r>
            <a:r>
              <a:rPr lang="en-US" dirty="0" err="1" smtClean="0"/>
              <a:t>Javascript</a:t>
            </a:r>
            <a:endParaRPr lang="en-US" dirty="0"/>
          </a:p>
          <a:p>
            <a:pPr marL="68580" indent="0">
              <a:buNone/>
            </a:pPr>
            <a:r>
              <a:rPr lang="en-US" dirty="0"/>
              <a:t>JavaScript is a client-side scripting language, which means the source code </a:t>
            </a:r>
            <a:r>
              <a:rPr lang="en-US" dirty="0" smtClean="0"/>
              <a:t>is processed </a:t>
            </a:r>
            <a:r>
              <a:rPr lang="en-US" dirty="0"/>
              <a:t>by the client's web browser rather than on the web server. This </a:t>
            </a:r>
            <a:r>
              <a:rPr lang="en-US" dirty="0" smtClean="0"/>
              <a:t>means JavaScript </a:t>
            </a:r>
            <a:r>
              <a:rPr lang="en-US" dirty="0"/>
              <a:t>functions can run after a webpage has loaded without </a:t>
            </a:r>
            <a:r>
              <a:rPr lang="en-US" dirty="0" smtClean="0"/>
              <a:t>communicating with </a:t>
            </a:r>
            <a:r>
              <a:rPr lang="en-US" dirty="0"/>
              <a:t>the server</a:t>
            </a:r>
            <a:r>
              <a:rPr lang="en-US" dirty="0" smtClean="0"/>
              <a:t>.</a:t>
            </a:r>
          </a:p>
        </p:txBody>
      </p:sp>
    </p:spTree>
    <p:extLst>
      <p:ext uri="{BB962C8B-B14F-4D97-AF65-F5344CB8AC3E}">
        <p14:creationId xmlns:p14="http://schemas.microsoft.com/office/powerpoint/2010/main" val="181546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7772400" cy="4572000"/>
          </a:xfrm>
        </p:spPr>
        <p:txBody>
          <a:bodyPr>
            <a:normAutofit fontScale="77500" lnSpcReduction="20000"/>
          </a:bodyPr>
          <a:lstStyle/>
          <a:p>
            <a:pPr marL="68580" indent="0">
              <a:buNone/>
            </a:pPr>
            <a:r>
              <a:rPr lang="en-US" dirty="0" smtClean="0"/>
              <a:t>3) Bootstrap</a:t>
            </a:r>
          </a:p>
          <a:p>
            <a:pPr marL="68580" indent="0">
              <a:buNone/>
            </a:pPr>
            <a:r>
              <a:rPr lang="en-US" dirty="0"/>
              <a:t>Bootstrap is a free and open-source front-end web framework for designing websites and </a:t>
            </a:r>
            <a:r>
              <a:rPr lang="en-US" dirty="0" smtClean="0"/>
              <a:t>web applications</a:t>
            </a:r>
            <a:r>
              <a:rPr lang="en-US" dirty="0"/>
              <a:t>. It contains HTML- and CSS-based design templates for typography, forms, </a:t>
            </a:r>
            <a:r>
              <a:rPr lang="en-US" dirty="0" smtClean="0"/>
              <a:t>buttons, navigation </a:t>
            </a:r>
            <a:r>
              <a:rPr lang="en-US" dirty="0"/>
              <a:t>and other interface components, as well as optional JavaScript extensions</a:t>
            </a:r>
            <a:r>
              <a:rPr lang="en-US" dirty="0" smtClean="0"/>
              <a:t>.</a:t>
            </a:r>
          </a:p>
          <a:p>
            <a:pPr marL="68580" indent="0">
              <a:buNone/>
            </a:pPr>
            <a:endParaRPr lang="en-US" dirty="0" smtClean="0"/>
          </a:p>
          <a:p>
            <a:pPr marL="68580" indent="0">
              <a:buNone/>
            </a:pPr>
            <a:endParaRPr lang="en-US" dirty="0" smtClean="0"/>
          </a:p>
          <a:p>
            <a:pPr marL="68580" indent="0">
              <a:buNone/>
            </a:pPr>
            <a:r>
              <a:rPr lang="en-US" dirty="0" smtClean="0"/>
              <a:t>4) </a:t>
            </a:r>
            <a:r>
              <a:rPr lang="en-US" dirty="0" err="1" smtClean="0"/>
              <a:t>jQuery</a:t>
            </a:r>
            <a:endParaRPr lang="en-US" dirty="0" smtClean="0"/>
          </a:p>
          <a:p>
            <a:pPr marL="68580" indent="0">
              <a:buNone/>
            </a:pPr>
            <a:r>
              <a:rPr lang="en-US" dirty="0" err="1"/>
              <a:t>jQuery</a:t>
            </a:r>
            <a:r>
              <a:rPr lang="en-US" dirty="0"/>
              <a:t> is a concise and fast JavaScript library that can be used to simplify event </a:t>
            </a:r>
            <a:r>
              <a:rPr lang="en-US" dirty="0" smtClean="0"/>
              <a:t>handling, HTML </a:t>
            </a:r>
            <a:r>
              <a:rPr lang="en-US" dirty="0"/>
              <a:t>document traversing, Ajax interactions and animation for speedy website </a:t>
            </a:r>
            <a:r>
              <a:rPr lang="en-US" dirty="0" smtClean="0"/>
              <a:t>development. </a:t>
            </a:r>
            <a:r>
              <a:rPr lang="en-US" dirty="0" err="1" smtClean="0"/>
              <a:t>jQuery</a:t>
            </a:r>
            <a:r>
              <a:rPr lang="en-US" dirty="0" smtClean="0"/>
              <a:t> </a:t>
            </a:r>
            <a:r>
              <a:rPr lang="en-US" dirty="0"/>
              <a:t>simplifies the HTML's client-side scripting, thus simplifying Web 2.0 </a:t>
            </a:r>
            <a:r>
              <a:rPr lang="en-US" dirty="0" smtClean="0"/>
              <a:t>applications development</a:t>
            </a:r>
            <a:r>
              <a:rPr lang="en-US" dirty="0"/>
              <a:t>.</a:t>
            </a:r>
            <a:endParaRPr lang="en-US" dirty="0" smtClean="0"/>
          </a:p>
        </p:txBody>
      </p:sp>
    </p:spTree>
    <p:extLst>
      <p:ext uri="{BB962C8B-B14F-4D97-AF65-F5344CB8AC3E}">
        <p14:creationId xmlns:p14="http://schemas.microsoft.com/office/powerpoint/2010/main" val="412682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90600"/>
            <a:ext cx="8153400" cy="5288760"/>
          </a:xfrm>
        </p:spPr>
        <p:txBody>
          <a:bodyPr>
            <a:normAutofit fontScale="62500" lnSpcReduction="20000"/>
          </a:bodyPr>
          <a:lstStyle/>
          <a:p>
            <a:pPr marL="68580" indent="0">
              <a:buNone/>
            </a:pPr>
            <a:r>
              <a:rPr lang="en-US" dirty="0" smtClean="0"/>
              <a:t>5) Ajax</a:t>
            </a:r>
          </a:p>
          <a:p>
            <a:pPr marL="68580" indent="0">
              <a:buNone/>
            </a:pPr>
            <a:r>
              <a:rPr lang="en-US" dirty="0" smtClean="0"/>
              <a:t>Ajax </a:t>
            </a:r>
            <a:r>
              <a:rPr lang="en-US" dirty="0"/>
              <a:t>is a client-side script that communicates to and from a server/database without </a:t>
            </a:r>
            <a:r>
              <a:rPr lang="en-US" dirty="0" smtClean="0"/>
              <a:t>the need </a:t>
            </a:r>
            <a:r>
              <a:rPr lang="en-US" dirty="0"/>
              <a:t>for a </a:t>
            </a:r>
            <a:r>
              <a:rPr lang="en-US" dirty="0" err="1"/>
              <a:t>postback</a:t>
            </a:r>
            <a:r>
              <a:rPr lang="en-US" dirty="0"/>
              <a:t> or a complete page refresh. It is the method of exchanging </a:t>
            </a:r>
            <a:r>
              <a:rPr lang="en-US" dirty="0" smtClean="0"/>
              <a:t>data with </a:t>
            </a:r>
            <a:r>
              <a:rPr lang="en-US" dirty="0"/>
              <a:t>a server, and updating parts of a web page – without reloading the entire page</a:t>
            </a:r>
            <a:r>
              <a:rPr lang="en-US" dirty="0" smtClean="0"/>
              <a:t>.</a:t>
            </a:r>
          </a:p>
          <a:p>
            <a:pPr marL="68580" indent="0">
              <a:buNone/>
            </a:pPr>
            <a:endParaRPr lang="en-US" dirty="0" smtClean="0"/>
          </a:p>
          <a:p>
            <a:pPr marL="68580" indent="0">
              <a:buNone/>
            </a:pPr>
            <a:endParaRPr lang="en-US" dirty="0"/>
          </a:p>
          <a:p>
            <a:pPr marL="68580" indent="0">
              <a:buNone/>
            </a:pPr>
            <a:r>
              <a:rPr lang="en-US" dirty="0" smtClean="0"/>
              <a:t>6) </a:t>
            </a:r>
            <a:r>
              <a:rPr lang="en-US" dirty="0" err="1" smtClean="0"/>
              <a:t>Handsontable</a:t>
            </a:r>
            <a:endParaRPr lang="en-US" dirty="0" smtClean="0"/>
          </a:p>
          <a:p>
            <a:pPr marL="68580" indent="0">
              <a:buNone/>
            </a:pPr>
            <a:r>
              <a:rPr lang="en-US" dirty="0" err="1"/>
              <a:t>Handsontable</a:t>
            </a:r>
            <a:r>
              <a:rPr lang="en-US" dirty="0"/>
              <a:t> is a spreadsheet component written in JavaScript and not constrained by </a:t>
            </a:r>
            <a:r>
              <a:rPr lang="en-US" dirty="0" smtClean="0"/>
              <a:t>any external </a:t>
            </a:r>
            <a:r>
              <a:rPr lang="en-US" dirty="0"/>
              <a:t>framework. It can be easily modified or extended with custom plugins. </a:t>
            </a:r>
            <a:r>
              <a:rPr lang="en-US" dirty="0" err="1" smtClean="0"/>
              <a:t>Handsontable</a:t>
            </a:r>
            <a:r>
              <a:rPr lang="en-US" dirty="0"/>
              <a:t> </a:t>
            </a:r>
            <a:r>
              <a:rPr lang="en-US" dirty="0" smtClean="0"/>
              <a:t>also </a:t>
            </a:r>
            <a:r>
              <a:rPr lang="en-US" dirty="0"/>
              <a:t>binds to any source using the JSON format and handles large amounts of data. One </a:t>
            </a:r>
            <a:r>
              <a:rPr lang="en-US" dirty="0" smtClean="0"/>
              <a:t>can easily </a:t>
            </a:r>
            <a:r>
              <a:rPr lang="en-US" dirty="0"/>
              <a:t>do all CRUD operations and provide end-users with an Excel-like </a:t>
            </a:r>
            <a:r>
              <a:rPr lang="en-US" dirty="0" smtClean="0"/>
              <a:t>experience.</a:t>
            </a:r>
          </a:p>
          <a:p>
            <a:pPr marL="68580" indent="0">
              <a:buNone/>
            </a:pPr>
            <a:r>
              <a:rPr lang="en-US" dirty="0" smtClean="0"/>
              <a:t> </a:t>
            </a:r>
            <a:r>
              <a:rPr lang="en-US" dirty="0" err="1" smtClean="0"/>
              <a:t>Handsontable</a:t>
            </a:r>
            <a:r>
              <a:rPr lang="en-US" dirty="0" smtClean="0"/>
              <a:t> </a:t>
            </a:r>
            <a:r>
              <a:rPr lang="en-US" dirty="0"/>
              <a:t>introduces a new approach to building spreadsheets for web projects. </a:t>
            </a:r>
            <a:r>
              <a:rPr lang="en-US" dirty="0" smtClean="0"/>
              <a:t>Typically, libraries </a:t>
            </a:r>
            <a:r>
              <a:rPr lang="en-US" dirty="0"/>
              <a:t>like this gives all the features in one, pre-built package. This is not very effective </a:t>
            </a:r>
            <a:r>
              <a:rPr lang="en-US" dirty="0" smtClean="0"/>
              <a:t>as spreadsheets </a:t>
            </a:r>
            <a:r>
              <a:rPr lang="en-US" dirty="0"/>
              <a:t>are usually very complex and heavy tools, so even though you just need just </a:t>
            </a:r>
            <a:r>
              <a:rPr lang="en-US" dirty="0" smtClean="0"/>
              <a:t>a single </a:t>
            </a:r>
            <a:r>
              <a:rPr lang="en-US" dirty="0"/>
              <a:t>feature, you end up with overhead code.</a:t>
            </a:r>
            <a:endParaRPr lang="en-US" dirty="0"/>
          </a:p>
        </p:txBody>
      </p:sp>
    </p:spTree>
    <p:extLst>
      <p:ext uri="{BB962C8B-B14F-4D97-AF65-F5344CB8AC3E}">
        <p14:creationId xmlns:p14="http://schemas.microsoft.com/office/powerpoint/2010/main" val="100199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8229600" cy="5943600"/>
          </a:xfrm>
        </p:spPr>
        <p:txBody>
          <a:bodyPr>
            <a:normAutofit fontScale="70000" lnSpcReduction="20000"/>
          </a:bodyPr>
          <a:lstStyle/>
          <a:p>
            <a:pPr marL="68580" indent="0">
              <a:buNone/>
            </a:pPr>
            <a:r>
              <a:rPr lang="en-US" dirty="0" smtClean="0"/>
              <a:t>7)  SVG</a:t>
            </a:r>
          </a:p>
          <a:p>
            <a:pPr marL="68580" indent="0">
              <a:buNone/>
            </a:pPr>
            <a:r>
              <a:rPr lang="en-US" dirty="0"/>
              <a:t>Scalable Vector Graphics (SVG) is an XML-based vector image format for </a:t>
            </a:r>
            <a:r>
              <a:rPr lang="en-US" dirty="0" err="1" smtClean="0"/>
              <a:t>twodimensionalgraphics</a:t>
            </a:r>
            <a:r>
              <a:rPr lang="en-US" dirty="0" smtClean="0"/>
              <a:t> </a:t>
            </a:r>
            <a:r>
              <a:rPr lang="en-US" dirty="0"/>
              <a:t>with support for interactivity and animation. The SVG specification </a:t>
            </a:r>
            <a:r>
              <a:rPr lang="en-US" dirty="0" smtClean="0"/>
              <a:t>is an </a:t>
            </a:r>
            <a:r>
              <a:rPr lang="en-US" dirty="0"/>
              <a:t>open standard developed by the World Wide Web Consortium (W3C) since </a:t>
            </a:r>
            <a:r>
              <a:rPr lang="en-US" dirty="0" smtClean="0"/>
              <a:t>1999. SVG </a:t>
            </a:r>
            <a:r>
              <a:rPr lang="en-US" dirty="0"/>
              <a:t>images and their behaviors are defined in XML text files. This means that they </a:t>
            </a:r>
            <a:r>
              <a:rPr lang="en-US" dirty="0" smtClean="0"/>
              <a:t>can be </a:t>
            </a:r>
            <a:r>
              <a:rPr lang="en-US" dirty="0"/>
              <a:t>searched, indexed, scripted, and compressed. As XML files, SVG images can be created </a:t>
            </a:r>
            <a:r>
              <a:rPr lang="en-US" dirty="0" smtClean="0"/>
              <a:t>and edited </a:t>
            </a:r>
            <a:r>
              <a:rPr lang="en-US" dirty="0"/>
              <a:t>with any text editor, as well as with drawing software</a:t>
            </a:r>
            <a:r>
              <a:rPr lang="en-US" dirty="0" smtClean="0"/>
              <a:t>.</a:t>
            </a:r>
          </a:p>
          <a:p>
            <a:pPr marL="68580" indent="0">
              <a:buNone/>
            </a:pPr>
            <a:endParaRPr lang="en-US" dirty="0" smtClean="0"/>
          </a:p>
          <a:p>
            <a:pPr marL="68580" indent="0">
              <a:buNone/>
            </a:pPr>
            <a:endParaRPr lang="en-US" dirty="0"/>
          </a:p>
          <a:p>
            <a:pPr marL="68580" indent="0">
              <a:buNone/>
            </a:pPr>
            <a:r>
              <a:rPr lang="en-US" dirty="0" smtClean="0"/>
              <a:t>8) </a:t>
            </a:r>
            <a:r>
              <a:rPr lang="en-US" dirty="0"/>
              <a:t>D3.js and </a:t>
            </a:r>
            <a:r>
              <a:rPr lang="en-US" dirty="0" smtClean="0"/>
              <a:t>NVD3</a:t>
            </a:r>
          </a:p>
          <a:p>
            <a:pPr marL="68580" indent="0">
              <a:buNone/>
            </a:pPr>
            <a:endParaRPr lang="en-US" dirty="0"/>
          </a:p>
          <a:p>
            <a:pPr marL="68580" indent="0">
              <a:buNone/>
            </a:pPr>
            <a:r>
              <a:rPr lang="en-US" dirty="0"/>
              <a:t>D3.js is a JavaScript library for manipulating documents based on data. D3 helps us bring data </a:t>
            </a:r>
            <a:r>
              <a:rPr lang="en-US" dirty="0" smtClean="0"/>
              <a:t>to life </a:t>
            </a:r>
            <a:r>
              <a:rPr lang="en-US" dirty="0"/>
              <a:t>using HTML, SVG, and CSS</a:t>
            </a:r>
            <a:r>
              <a:rPr lang="en-US" dirty="0" smtClean="0"/>
              <a:t>. </a:t>
            </a:r>
            <a:r>
              <a:rPr lang="en-US" dirty="0"/>
              <a:t>D3 allows us to bind arbitrary data to a Document Object Model (DOM), and </a:t>
            </a:r>
            <a:r>
              <a:rPr lang="en-US" dirty="0" smtClean="0"/>
              <a:t>then apply </a:t>
            </a:r>
            <a:r>
              <a:rPr lang="en-US" dirty="0"/>
              <a:t>data-driven transformations to the document</a:t>
            </a:r>
            <a:r>
              <a:rPr lang="en-US" dirty="0" smtClean="0"/>
              <a:t>.</a:t>
            </a:r>
          </a:p>
          <a:p>
            <a:pPr marL="68580" indent="0">
              <a:buNone/>
            </a:pPr>
            <a:r>
              <a:rPr lang="en-US" dirty="0"/>
              <a:t>NVD3 is basically an extension to d3.js and is an attempt to build re-usable charts and </a:t>
            </a:r>
            <a:r>
              <a:rPr lang="en-US" dirty="0" smtClean="0"/>
              <a:t>chart components </a:t>
            </a:r>
            <a:r>
              <a:rPr lang="en-US" dirty="0"/>
              <a:t>for d3.js without taking away the power that d3.js gives.</a:t>
            </a:r>
            <a:endParaRPr lang="en-US" dirty="0" smtClean="0"/>
          </a:p>
        </p:txBody>
      </p:sp>
    </p:spTree>
    <p:extLst>
      <p:ext uri="{BB962C8B-B14F-4D97-AF65-F5344CB8AC3E}">
        <p14:creationId xmlns:p14="http://schemas.microsoft.com/office/powerpoint/2010/main" val="87002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TASKS ACCOMPLISHED DURING THE TRAINING</a:t>
            </a:r>
            <a:endParaRPr lang="en-US" sz="2800" dirty="0"/>
          </a:p>
        </p:txBody>
      </p:sp>
      <p:sp>
        <p:nvSpPr>
          <p:cNvPr id="3" name="Content Placeholder 2"/>
          <p:cNvSpPr>
            <a:spLocks noGrp="1"/>
          </p:cNvSpPr>
          <p:nvPr>
            <p:ph idx="1"/>
          </p:nvPr>
        </p:nvSpPr>
        <p:spPr/>
        <p:txBody>
          <a:bodyPr>
            <a:normAutofit lnSpcReduction="10000"/>
          </a:bodyPr>
          <a:lstStyle/>
          <a:p>
            <a:r>
              <a:rPr lang="en-US" dirty="0"/>
              <a:t>Creating an account and signing </a:t>
            </a:r>
            <a:r>
              <a:rPr lang="en-US" dirty="0" smtClean="0"/>
              <a:t>in.</a:t>
            </a:r>
          </a:p>
          <a:p>
            <a:endParaRPr lang="en-US" dirty="0" smtClean="0"/>
          </a:p>
          <a:p>
            <a:r>
              <a:rPr lang="en-US" dirty="0"/>
              <a:t>Viewing and modifying data from the excel </a:t>
            </a:r>
            <a:r>
              <a:rPr lang="en-US" dirty="0" smtClean="0"/>
              <a:t>sheet.</a:t>
            </a:r>
          </a:p>
          <a:p>
            <a:endParaRPr lang="en-US" dirty="0" smtClean="0"/>
          </a:p>
          <a:p>
            <a:r>
              <a:rPr lang="en-US" dirty="0"/>
              <a:t>Displaying data in the form of line </a:t>
            </a:r>
            <a:r>
              <a:rPr lang="en-US" dirty="0" smtClean="0"/>
              <a:t>graphs.</a:t>
            </a:r>
          </a:p>
          <a:p>
            <a:endParaRPr lang="en-US" dirty="0" smtClean="0"/>
          </a:p>
          <a:p>
            <a:r>
              <a:rPr lang="en-US" dirty="0"/>
              <a:t>Checking for redundancy and dumping data into </a:t>
            </a:r>
            <a:r>
              <a:rPr lang="en-US" dirty="0" smtClean="0"/>
              <a:t>database.</a:t>
            </a:r>
            <a:endParaRPr lang="en-US" dirty="0"/>
          </a:p>
        </p:txBody>
      </p:sp>
    </p:spTree>
    <p:extLst>
      <p:ext uri="{BB962C8B-B14F-4D97-AF65-F5344CB8AC3E}">
        <p14:creationId xmlns:p14="http://schemas.microsoft.com/office/powerpoint/2010/main" val="3515815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91</TotalTime>
  <Words>1120</Words>
  <Application>Microsoft Office PowerPoint</Application>
  <PresentationFormat>On-screen Show (4:3)</PresentationFormat>
  <Paragraphs>70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FIELD DATA MONITORING SYSTEM </vt:lpstr>
      <vt:lpstr>Contents:</vt:lpstr>
      <vt:lpstr>About ONGC</vt:lpstr>
      <vt:lpstr>Flowchart</vt:lpstr>
      <vt:lpstr>Languages and Libraries:</vt:lpstr>
      <vt:lpstr>PowerPoint Presentation</vt:lpstr>
      <vt:lpstr>PowerPoint Presentation</vt:lpstr>
      <vt:lpstr>PowerPoint Presentation</vt:lpstr>
      <vt:lpstr>TASKS ACCOMPLISHED DURING THE TRAINING</vt:lpstr>
      <vt:lpstr>Creating an account</vt:lpstr>
      <vt:lpstr>Viewing and modifying data from the excel sheet.   </vt:lpstr>
      <vt:lpstr>DISPLAYING THE DATA IN THE FORM OF LINE GRAPHS</vt:lpstr>
      <vt:lpstr>Redundancy Check</vt:lpstr>
      <vt:lpstr>PowerPoint Presentation</vt:lpstr>
      <vt:lpstr>The updated database can be viewed thereafter</vt:lpstr>
      <vt:lpstr>Conclusion</vt:lpstr>
      <vt:lpstr>PowerPoint Presentation</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DATA MONITORING SYSTEM</dc:title>
  <dc:creator>UTKARSH SHARMA</dc:creator>
  <cp:lastModifiedBy>UTKARSH SHARMA</cp:lastModifiedBy>
  <cp:revision>11</cp:revision>
  <dcterms:created xsi:type="dcterms:W3CDTF">2018-10-17T04:41:14Z</dcterms:created>
  <dcterms:modified xsi:type="dcterms:W3CDTF">2018-10-17T06:12:43Z</dcterms:modified>
</cp:coreProperties>
</file>