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  <p:embeddedFont>
      <p:font typeface="Albert Sans"/>
      <p:regular r:id="rId19"/>
      <p:bold r:id="rId20"/>
      <p:italic r:id="rId21"/>
      <p:boldItalic r:id="rId22"/>
    </p:embeddedFont>
    <p:embeddedFont>
      <p:font typeface="Nanum Myeongj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AlbertSans-bold.fntdata"/><Relationship Id="rId22" Type="http://schemas.openxmlformats.org/officeDocument/2006/relationships/font" Target="fonts/AlbertSans-boldItalic.fntdata"/><Relationship Id="rId21" Type="http://schemas.openxmlformats.org/officeDocument/2006/relationships/font" Target="fonts/AlbertSans-italic.fntdata"/><Relationship Id="rId24" Type="http://schemas.openxmlformats.org/officeDocument/2006/relationships/font" Target="fonts/NanumMyeongjo-bold.fntdata"/><Relationship Id="rId23" Type="http://schemas.openxmlformats.org/officeDocument/2006/relationships/font" Target="fonts/NanumMyeongjo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Nunito-regular.fntdata"/><Relationship Id="rId12" Type="http://schemas.openxmlformats.org/officeDocument/2006/relationships/slide" Target="slides/slide6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19" Type="http://schemas.openxmlformats.org/officeDocument/2006/relationships/font" Target="fonts/AlbertSans-regular.fntdata"/><Relationship Id="rId18" Type="http://schemas.openxmlformats.org/officeDocument/2006/relationships/font" Target="fonts/Maven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17e8d46734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17e8d46734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17e8d46734_0_2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17e8d46734_0_2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17e8d46734_0_2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17e8d46734_0_2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17e8d46734_0_2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17e8d46734_0_2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17e8d46734_0_2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17e8d46734_0_2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8" name="Google Shape;278;p14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14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14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281" name="Google Shape;281;p14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282" name="Google Shape;282;p14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283" name="Google Shape;283;p14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15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15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8" name="Google Shape;288;p15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9" name="Google Shape;289;p15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0" name="Google Shape;290;p15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6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5" name="Google Shape;295;p1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8" name="Google Shape;298;p1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1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1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3" name="Google Shape;303;p18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8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8" name="Google Shape;308;p19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9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3" name="Google Shape;313;p20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4" name="Google Shape;314;p20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15" name="Google Shape;315;p20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316" name="Google Shape;316;p2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1" name="Google Shape;321;p22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22" name="Google Shape;322;p22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24" name="Google Shape;324;p2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2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326" name="Google Shape;326;p22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327" name="Google Shape;327;p22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328" name="Google Shape;328;p22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31" name="Google Shape;331;p23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32" name="Google Shape;332;p23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33" name="Google Shape;333;p23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34" name="Google Shape;334;p23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35" name="Google Shape;335;p23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4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38" name="Google Shape;338;p24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4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0" name="Google Shape;340;p24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1" name="Google Shape;341;p2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44" name="Google Shape;344;p25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5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6" name="Google Shape;346;p2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7" name="Google Shape;347;p25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0" name="Google Shape;350;p2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1" name="Google Shape;351;p26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52" name="Google Shape;352;p26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3" name="Google Shape;353;p26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56" name="Google Shape;356;p27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357" name="Google Shape;357;p27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358" name="Google Shape;358;p27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59" name="Google Shape;359;p27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360" name="Google Shape;360;p27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61" name="Google Shape;361;p27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62" name="Google Shape;362;p27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363" name="Google Shape;363;p27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64" name="Google Shape;364;p27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66" name="Google Shape;366;p27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7" name="Google Shape;367;p2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0" name="Google Shape;370;p2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1" name="Google Shape;371;p28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9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9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76" name="Google Shape;376;p2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7" name="Google Shape;377;p2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81" name="Google Shape;381;p30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2" name="Google Shape;382;p30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3" name="Google Shape;383;p30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30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1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388" name="Google Shape;388;p31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9" name="Google Shape;389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32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94" name="Google Shape;394;p3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9" name="Google Shape;399;p33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0" name="Google Shape;400;p33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1" name="Google Shape;401;p33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2" name="Google Shape;402;p33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3" name="Google Shape;403;p33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4" name="Google Shape;404;p33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8" name="Google Shape;408;p34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9" name="Google Shape;409;p34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34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34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34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" name="Google Shape;413;p34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4" name="Google Shape;414;p34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5" name="Google Shape;415;p34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6" name="Google Shape;416;p34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7" name="Google Shape;417;p34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8" name="Google Shape;418;p34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9" name="Google Shape;419;p3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0" name="Google Shape;420;p34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5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23" name="Google Shape;423;p35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24" name="Google Shape;424;p35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6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36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3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1" name="Google Shape;431;p36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32" name="Google Shape;432;p36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36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6" name="Google Shape;436;p37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7" name="Google Shape;437;p37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8" name="Google Shape;438;p37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9" name="Google Shape;439;p37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0" name="Google Shape;440;p37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1" name="Google Shape;441;p37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2" name="Google Shape;442;p37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3" name="Google Shape;443;p37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4" name="Google Shape;444;p37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5" name="Google Shape;445;p37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6" name="Google Shape;446;p37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7" name="Google Shape;447;p37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8" name="Google Shape;448;p37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9" name="Google Shape;449;p37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0" name="Google Shape;450;p37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1" name="Google Shape;451;p37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2" name="Google Shape;452;p37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3" name="Google Shape;453;p37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p37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37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8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8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59" name="Google Shape;459;p38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38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1" name="Google Shape;461;p3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3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9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39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3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9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3" name="Google Shape;473;p40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1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1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1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4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9" name="Google Shape;479;p41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41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2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5" name="Google Shape;485;p42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3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4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4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0" name="Google Shape;490;p43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4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4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95" name="Google Shape;495;p44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6" name="Google Shape;496;p44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45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5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1" name="Google Shape;501;p4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4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5" name="Google Shape;505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6" name="Google Shape;50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9" name="Google Shape;50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3" name="Google Shape;51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7" name="Google Shape;517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8" name="Google Shape;51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4" name="Google Shape;524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5" name="Google Shape;52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2" name="Google Shape;532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3" name="Google Shape;533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37" name="Google Shape;53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0" name="Google Shape;540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1" name="Google Shape;54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8" name="Google Shape;548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0" name="Google Shape;550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1" name="Google Shape;551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2" name="Google Shape;552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5" name="Google Shape;555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6" name="Google Shape;556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57" name="Google Shape;55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1" name="Google Shape;561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3" name="Google Shape;563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4" name="Google Shape;564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8" name="Google Shape;568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9" name="Google Shape;569;p6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0" name="Google Shape;570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1" name="Google Shape;571;p6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2" name="Google Shape;572;p6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3" name="Google Shape;573;p6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7" name="Google Shape;577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8" name="Google Shape;578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9" name="Google Shape;579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0" name="Google Shape;580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1" name="Google Shape;581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2" name="Google Shape;582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3" name="Google Shape;583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4" name="Google Shape;584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8" name="Google Shape;588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1" name="Google Shape;591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4" name="Google Shape;59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Google Shape;59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7" name="Google Shape;597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0" name="Google Shape;600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1" name="Google Shape;601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2" name="Google Shape;602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3" name="Google Shape;603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5" name="Google Shape;60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8" name="Google Shape;608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9" name="Google Shape;609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7" name="Google Shape;617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Google Shape;618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BE90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7"/>
          <p:cNvSpPr txBox="1"/>
          <p:nvPr>
            <p:ph type="ctrTitle"/>
          </p:nvPr>
        </p:nvSpPr>
        <p:spPr>
          <a:xfrm>
            <a:off x="824000" y="1578575"/>
            <a:ext cx="49653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Channel Performance Analysis for Drug A &amp; Drug B</a:t>
            </a:r>
            <a:endParaRPr sz="2700"/>
          </a:p>
        </p:txBody>
      </p:sp>
      <p:sp>
        <p:nvSpPr>
          <p:cNvPr id="630" name="Google Shape;630;p6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Utkarsh Singh</a:t>
            </a:r>
            <a:endParaRPr/>
          </a:p>
        </p:txBody>
      </p:sp>
      <p:sp>
        <p:nvSpPr>
          <p:cNvPr id="631" name="Google Shape;631;p67"/>
          <p:cNvSpPr txBox="1"/>
          <p:nvPr/>
        </p:nvSpPr>
        <p:spPr>
          <a:xfrm>
            <a:off x="824000" y="3119900"/>
            <a:ext cx="40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Observations &amp; Recommendations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BE90"/>
        </a:solidFill>
      </p:bgPr>
    </p:bg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8"/>
          <p:cNvSpPr/>
          <p:nvPr/>
        </p:nvSpPr>
        <p:spPr>
          <a:xfrm>
            <a:off x="1063525" y="1402701"/>
            <a:ext cx="3372000" cy="32946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68"/>
          <p:cNvSpPr/>
          <p:nvPr/>
        </p:nvSpPr>
        <p:spPr>
          <a:xfrm>
            <a:off x="1062077" y="1402689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38" name="Google Shape;638;p68"/>
          <p:cNvSpPr txBox="1"/>
          <p:nvPr>
            <p:ph idx="4" type="subTitle"/>
          </p:nvPr>
        </p:nvSpPr>
        <p:spPr>
          <a:xfrm>
            <a:off x="1080529" y="1369623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Drug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9" name="Google Shape;639;p68"/>
          <p:cNvSpPr txBox="1"/>
          <p:nvPr>
            <p:ph idx="2" type="body"/>
          </p:nvPr>
        </p:nvSpPr>
        <p:spPr>
          <a:xfrm>
            <a:off x="1062075" y="1934400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CTV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Lower impressions, high video completion, potential reach limitations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OLV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High impressions, low video completion, content engagement issues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High impressions, low CTR, ads may lack engagement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Paid Social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Lower impressions, high CTR, needs broader reach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CLV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90%+ video completion, strong viewer engagement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8"/>
          <p:cNvSpPr txBox="1"/>
          <p:nvPr>
            <p:ph type="title"/>
          </p:nvPr>
        </p:nvSpPr>
        <p:spPr>
          <a:xfrm>
            <a:off x="883055" y="562450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Key Challenges Identified</a:t>
            </a:r>
            <a:endParaRPr sz="3300"/>
          </a:p>
        </p:txBody>
      </p:sp>
      <p:sp>
        <p:nvSpPr>
          <p:cNvPr id="641" name="Google Shape;641;p68"/>
          <p:cNvSpPr/>
          <p:nvPr/>
        </p:nvSpPr>
        <p:spPr>
          <a:xfrm>
            <a:off x="4816125" y="1435776"/>
            <a:ext cx="3372000" cy="32946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8"/>
          <p:cNvSpPr/>
          <p:nvPr/>
        </p:nvSpPr>
        <p:spPr>
          <a:xfrm>
            <a:off x="4814677" y="1435764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43" name="Google Shape;643;p68"/>
          <p:cNvSpPr txBox="1"/>
          <p:nvPr>
            <p:ph idx="4" type="subTitle"/>
          </p:nvPr>
        </p:nvSpPr>
        <p:spPr>
          <a:xfrm>
            <a:off x="4833129" y="1402698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B</a:t>
            </a:r>
            <a:endParaRPr/>
          </a:p>
        </p:txBody>
      </p:sp>
      <p:sp>
        <p:nvSpPr>
          <p:cNvPr id="644" name="Google Shape;644;p68"/>
          <p:cNvSpPr txBox="1"/>
          <p:nvPr>
            <p:ph idx="2" type="body"/>
          </p:nvPr>
        </p:nvSpPr>
        <p:spPr>
          <a:xfrm>
            <a:off x="4816125" y="1934400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CTV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High video completion, lower impressions, 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potential reach limitations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OLV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High impressions, significant drop in video completion, viewers leaving mid-way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Higher impressions, lower CTR, relevancy or targeting may need adjustment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Paid Social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High impressions and CTR, consistent performance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CLV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90%+ video completion, strong viewer retention</a:t>
            </a:r>
            <a:endParaRPr u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BE90"/>
        </a:solid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9"/>
          <p:cNvSpPr/>
          <p:nvPr/>
        </p:nvSpPr>
        <p:spPr>
          <a:xfrm>
            <a:off x="1063530" y="1555089"/>
            <a:ext cx="3372000" cy="29487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9"/>
          <p:cNvSpPr/>
          <p:nvPr/>
        </p:nvSpPr>
        <p:spPr>
          <a:xfrm>
            <a:off x="1062077" y="1555089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51" name="Google Shape;651;p69"/>
          <p:cNvSpPr txBox="1"/>
          <p:nvPr>
            <p:ph idx="4" type="subTitle"/>
          </p:nvPr>
        </p:nvSpPr>
        <p:spPr>
          <a:xfrm>
            <a:off x="1080529" y="1522023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Saturation Indicators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69"/>
          <p:cNvSpPr txBox="1"/>
          <p:nvPr>
            <p:ph idx="2" type="body"/>
          </p:nvPr>
        </p:nvSpPr>
        <p:spPr>
          <a:xfrm>
            <a:off x="1081575" y="2173050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High impressions but lower CTR for both </a:t>
            </a: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Drug A and Drug B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—possible ad saturation, leading to a decrease in user interaction.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OLV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For </a:t>
            </a: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Drug B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, viewers leaving mid-way suggests potential ad fatigue or misalignment with audience interests.</a:t>
            </a:r>
            <a:endParaRPr b="1" sz="110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9"/>
          <p:cNvSpPr txBox="1"/>
          <p:nvPr>
            <p:ph type="title"/>
          </p:nvPr>
        </p:nvSpPr>
        <p:spPr>
          <a:xfrm>
            <a:off x="883055" y="562450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Impression Saturation Analysis</a:t>
            </a:r>
            <a:endParaRPr sz="3300"/>
          </a:p>
        </p:txBody>
      </p:sp>
      <p:sp>
        <p:nvSpPr>
          <p:cNvPr id="654" name="Google Shape;654;p69"/>
          <p:cNvSpPr/>
          <p:nvPr/>
        </p:nvSpPr>
        <p:spPr>
          <a:xfrm>
            <a:off x="4816130" y="1588164"/>
            <a:ext cx="3372000" cy="29487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69"/>
          <p:cNvSpPr/>
          <p:nvPr/>
        </p:nvSpPr>
        <p:spPr>
          <a:xfrm>
            <a:off x="4814677" y="1588164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56" name="Google Shape;656;p69"/>
          <p:cNvSpPr txBox="1"/>
          <p:nvPr>
            <p:ph idx="4" type="subTitle"/>
          </p:nvPr>
        </p:nvSpPr>
        <p:spPr>
          <a:xfrm>
            <a:off x="4833129" y="1555098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Not Saturated</a:t>
            </a:r>
            <a:endParaRPr/>
          </a:p>
        </p:txBody>
      </p:sp>
      <p:sp>
        <p:nvSpPr>
          <p:cNvPr id="657" name="Google Shape;657;p69"/>
          <p:cNvSpPr txBox="1"/>
          <p:nvPr>
            <p:ph idx="2" type="body"/>
          </p:nvPr>
        </p:nvSpPr>
        <p:spPr>
          <a:xfrm>
            <a:off x="4833125" y="2174425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Paid Social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Drug B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 shows higher impressions with higher CTR—indicating untapped potential for broader reach and engagement.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CTV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Performing Drug A and Drug B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 well in terms of engagement (high video completion rates) but with lower impressions, indicating potential room for growth in reach.</a:t>
            </a:r>
            <a:endParaRPr b="1" sz="1100" u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BE90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/>
          <p:nvPr/>
        </p:nvSpPr>
        <p:spPr>
          <a:xfrm>
            <a:off x="1063530" y="1555089"/>
            <a:ext cx="3372000" cy="29487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70"/>
          <p:cNvSpPr/>
          <p:nvPr/>
        </p:nvSpPr>
        <p:spPr>
          <a:xfrm>
            <a:off x="1062077" y="1555089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64" name="Google Shape;664;p70"/>
          <p:cNvSpPr txBox="1"/>
          <p:nvPr>
            <p:ph idx="4" type="subTitle"/>
          </p:nvPr>
        </p:nvSpPr>
        <p:spPr>
          <a:xfrm>
            <a:off x="1080529" y="1522023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Drug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5" name="Google Shape;665;p70"/>
          <p:cNvSpPr txBox="1"/>
          <p:nvPr>
            <p:ph idx="2" type="body"/>
          </p:nvPr>
        </p:nvSpPr>
        <p:spPr>
          <a:xfrm>
            <a:off x="1081575" y="2173050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Best Performing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CLV (90%+ video completion rate).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Second Best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CTV (high video completion, despite low impressions).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Underperforming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OLV (high impressions but low completion rate).</a:t>
            </a:r>
            <a:endParaRPr b="1" sz="110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70"/>
          <p:cNvSpPr txBox="1"/>
          <p:nvPr>
            <p:ph type="title"/>
          </p:nvPr>
        </p:nvSpPr>
        <p:spPr>
          <a:xfrm>
            <a:off x="883055" y="562450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Channel Performance Analysis</a:t>
            </a:r>
            <a:endParaRPr sz="3300"/>
          </a:p>
        </p:txBody>
      </p:sp>
      <p:sp>
        <p:nvSpPr>
          <p:cNvPr id="667" name="Google Shape;667;p70"/>
          <p:cNvSpPr/>
          <p:nvPr/>
        </p:nvSpPr>
        <p:spPr>
          <a:xfrm>
            <a:off x="4816130" y="1588164"/>
            <a:ext cx="3372000" cy="29487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70"/>
          <p:cNvSpPr/>
          <p:nvPr/>
        </p:nvSpPr>
        <p:spPr>
          <a:xfrm>
            <a:off x="4814677" y="1588164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69" name="Google Shape;669;p70"/>
          <p:cNvSpPr txBox="1"/>
          <p:nvPr>
            <p:ph idx="4" type="subTitle"/>
          </p:nvPr>
        </p:nvSpPr>
        <p:spPr>
          <a:xfrm>
            <a:off x="4833129" y="1555098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B</a:t>
            </a:r>
            <a:endParaRPr/>
          </a:p>
        </p:txBody>
      </p:sp>
      <p:sp>
        <p:nvSpPr>
          <p:cNvPr id="670" name="Google Shape;670;p70"/>
          <p:cNvSpPr txBox="1"/>
          <p:nvPr>
            <p:ph idx="2" type="body"/>
          </p:nvPr>
        </p:nvSpPr>
        <p:spPr>
          <a:xfrm>
            <a:off x="4833125" y="2174425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Best Performing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Paid Social (high impressions and CTR).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Second Best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CLV (90%+ video completion rate).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Underperforming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OLV (viewers dropping off midway, despite high impressions).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BE90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1"/>
          <p:cNvSpPr/>
          <p:nvPr/>
        </p:nvSpPr>
        <p:spPr>
          <a:xfrm>
            <a:off x="1063530" y="1555089"/>
            <a:ext cx="3372000" cy="29487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1"/>
          <p:cNvSpPr/>
          <p:nvPr/>
        </p:nvSpPr>
        <p:spPr>
          <a:xfrm>
            <a:off x="1062077" y="1555089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77" name="Google Shape;677;p71"/>
          <p:cNvSpPr txBox="1"/>
          <p:nvPr>
            <p:ph idx="4" type="subTitle"/>
          </p:nvPr>
        </p:nvSpPr>
        <p:spPr>
          <a:xfrm>
            <a:off x="1080529" y="1522023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Drug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8" name="Google Shape;678;p71"/>
          <p:cNvSpPr txBox="1"/>
          <p:nvPr>
            <p:ph idx="2" type="body"/>
          </p:nvPr>
        </p:nvSpPr>
        <p:spPr>
          <a:xfrm>
            <a:off x="1081575" y="2173050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CTV &amp; CLV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Increase investment in these channels to expand reach while maintaining engagement levels. Explore wider targeting within these channels to capture more impressions.</a:t>
            </a:r>
            <a:endParaRPr b="1" sz="110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71"/>
          <p:cNvSpPr txBox="1"/>
          <p:nvPr>
            <p:ph type="title"/>
          </p:nvPr>
        </p:nvSpPr>
        <p:spPr>
          <a:xfrm>
            <a:off x="883055" y="791050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Recommendations for Media Plan Strategy</a:t>
            </a:r>
            <a:endParaRPr sz="2500"/>
          </a:p>
        </p:txBody>
      </p:sp>
      <p:sp>
        <p:nvSpPr>
          <p:cNvPr id="680" name="Google Shape;680;p71"/>
          <p:cNvSpPr/>
          <p:nvPr/>
        </p:nvSpPr>
        <p:spPr>
          <a:xfrm>
            <a:off x="4816130" y="1588164"/>
            <a:ext cx="3372000" cy="29487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1"/>
          <p:cNvSpPr/>
          <p:nvPr/>
        </p:nvSpPr>
        <p:spPr>
          <a:xfrm>
            <a:off x="4814677" y="1588164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82" name="Google Shape;682;p71"/>
          <p:cNvSpPr txBox="1"/>
          <p:nvPr>
            <p:ph idx="4" type="subTitle"/>
          </p:nvPr>
        </p:nvSpPr>
        <p:spPr>
          <a:xfrm>
            <a:off x="4833129" y="1555098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B</a:t>
            </a:r>
            <a:endParaRPr/>
          </a:p>
        </p:txBody>
      </p:sp>
      <p:sp>
        <p:nvSpPr>
          <p:cNvPr id="683" name="Google Shape;683;p71"/>
          <p:cNvSpPr txBox="1"/>
          <p:nvPr>
            <p:ph idx="2" type="body"/>
          </p:nvPr>
        </p:nvSpPr>
        <p:spPr>
          <a:xfrm>
            <a:off x="4833125" y="2174425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Paid Social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Scale the reach by allocating more budget to paid social, leveraging data to refine targeting and enhance audience engagement.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CTV &amp; CLV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Continue to nurture these channels with more targeted content to boost impressions while maintaining high engagement.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71"/>
          <p:cNvSpPr/>
          <p:nvPr/>
        </p:nvSpPr>
        <p:spPr>
          <a:xfrm>
            <a:off x="979325" y="386350"/>
            <a:ext cx="2137800" cy="404700"/>
          </a:xfrm>
          <a:prstGeom prst="roundRect">
            <a:avLst>
              <a:gd fmla="val 16290" name="adj"/>
            </a:avLst>
          </a:prstGeom>
          <a:solidFill>
            <a:srgbClr val="1CBE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85" name="Google Shape;685;p71"/>
          <p:cNvSpPr txBox="1"/>
          <p:nvPr>
            <p:ph idx="4294967295" type="title"/>
          </p:nvPr>
        </p:nvSpPr>
        <p:spPr>
          <a:xfrm>
            <a:off x="1067816" y="420139"/>
            <a:ext cx="21378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Performing Channels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BE90"/>
        </a:solidFill>
      </p:bgPr>
    </p:bg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2"/>
          <p:cNvSpPr/>
          <p:nvPr/>
        </p:nvSpPr>
        <p:spPr>
          <a:xfrm>
            <a:off x="1063530" y="1555089"/>
            <a:ext cx="3372000" cy="29487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2"/>
          <p:cNvSpPr/>
          <p:nvPr/>
        </p:nvSpPr>
        <p:spPr>
          <a:xfrm>
            <a:off x="1062077" y="1555089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92" name="Google Shape;692;p72"/>
          <p:cNvSpPr txBox="1"/>
          <p:nvPr>
            <p:ph idx="4" type="subTitle"/>
          </p:nvPr>
        </p:nvSpPr>
        <p:spPr>
          <a:xfrm>
            <a:off x="1080529" y="1522023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Drug 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72"/>
          <p:cNvSpPr txBox="1"/>
          <p:nvPr>
            <p:ph idx="2" type="body"/>
          </p:nvPr>
        </p:nvSpPr>
        <p:spPr>
          <a:xfrm>
            <a:off x="1081575" y="2173050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OLV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Focus on improving content quality and engagement—consider shorter videos, more compelling CTAs, and better targeting.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Adjust ad creatives and refine audience targeting to improve CTR.</a:t>
            </a:r>
            <a:endParaRPr b="1" sz="110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72"/>
          <p:cNvSpPr txBox="1"/>
          <p:nvPr>
            <p:ph type="title"/>
          </p:nvPr>
        </p:nvSpPr>
        <p:spPr>
          <a:xfrm>
            <a:off x="883055" y="791050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Recommendations for Media Plan Strategy</a:t>
            </a:r>
            <a:endParaRPr sz="2500"/>
          </a:p>
        </p:txBody>
      </p:sp>
      <p:sp>
        <p:nvSpPr>
          <p:cNvPr id="695" name="Google Shape;695;p72"/>
          <p:cNvSpPr/>
          <p:nvPr/>
        </p:nvSpPr>
        <p:spPr>
          <a:xfrm>
            <a:off x="4816130" y="1588164"/>
            <a:ext cx="3372000" cy="29487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2"/>
          <p:cNvSpPr/>
          <p:nvPr/>
        </p:nvSpPr>
        <p:spPr>
          <a:xfrm>
            <a:off x="4814677" y="1588164"/>
            <a:ext cx="3372000" cy="4557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697" name="Google Shape;697;p72"/>
          <p:cNvSpPr txBox="1"/>
          <p:nvPr>
            <p:ph idx="4" type="subTitle"/>
          </p:nvPr>
        </p:nvSpPr>
        <p:spPr>
          <a:xfrm>
            <a:off x="4833129" y="1555098"/>
            <a:ext cx="3374100" cy="4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B</a:t>
            </a:r>
            <a:endParaRPr/>
          </a:p>
        </p:txBody>
      </p:sp>
      <p:sp>
        <p:nvSpPr>
          <p:cNvPr id="698" name="Google Shape;698;p72"/>
          <p:cNvSpPr txBox="1"/>
          <p:nvPr>
            <p:ph idx="2" type="body"/>
          </p:nvPr>
        </p:nvSpPr>
        <p:spPr>
          <a:xfrm>
            <a:off x="4833125" y="2174425"/>
            <a:ext cx="3372000" cy="21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OLV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Refine targeting strategies to ensure more relevant audiences and reduce drop-off—test video length, creative, and call-to-action.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 u="none">
                <a:latin typeface="Arial"/>
                <a:ea typeface="Arial"/>
                <a:cs typeface="Arial"/>
                <a:sym typeface="Arial"/>
              </a:rPr>
              <a:t>Display</a:t>
            </a:r>
            <a:r>
              <a:rPr lang="en" sz="1100" u="none">
                <a:latin typeface="Arial"/>
                <a:ea typeface="Arial"/>
                <a:cs typeface="Arial"/>
                <a:sym typeface="Arial"/>
              </a:rPr>
              <a:t>: Work on improving CTR by using more personalized, targeted display ads that align with user interests.</a:t>
            </a:r>
            <a:endParaRPr sz="1100" u="non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 u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72"/>
          <p:cNvSpPr/>
          <p:nvPr/>
        </p:nvSpPr>
        <p:spPr>
          <a:xfrm>
            <a:off x="996900" y="386400"/>
            <a:ext cx="2365500" cy="404700"/>
          </a:xfrm>
          <a:prstGeom prst="roundRect">
            <a:avLst>
              <a:gd fmla="val 16290" name="adj"/>
            </a:avLst>
          </a:prstGeom>
          <a:solidFill>
            <a:srgbClr val="1CBE9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00" name="Google Shape;700;p72"/>
          <p:cNvSpPr txBox="1"/>
          <p:nvPr>
            <p:ph idx="4294967295" type="title"/>
          </p:nvPr>
        </p:nvSpPr>
        <p:spPr>
          <a:xfrm>
            <a:off x="1110741" y="420139"/>
            <a:ext cx="2137800" cy="33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Non-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Performing Channels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