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82" r:id="rId6"/>
    <p:sldId id="261" r:id="rId7"/>
    <p:sldId id="269" r:id="rId8"/>
    <p:sldId id="270" r:id="rId9"/>
    <p:sldId id="268" r:id="rId10"/>
    <p:sldId id="262" r:id="rId11"/>
    <p:sldId id="263" r:id="rId12"/>
    <p:sldId id="264" r:id="rId13"/>
    <p:sldId id="265" r:id="rId14"/>
    <p:sldId id="266" r:id="rId15"/>
    <p:sldId id="287" r:id="rId16"/>
    <p:sldId id="288" r:id="rId17"/>
    <p:sldId id="289" r:id="rId18"/>
    <p:sldId id="276" r:id="rId19"/>
    <p:sldId id="286" r:id="rId20"/>
    <p:sldId id="283" r:id="rId21"/>
    <p:sldId id="277" r:id="rId22"/>
    <p:sldId id="278" r:id="rId23"/>
    <p:sldId id="279" r:id="rId24"/>
    <p:sldId id="280" r:id="rId25"/>
    <p:sldId id="281" r:id="rId26"/>
    <p:sldId id="291"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19" autoAdjust="0"/>
  </p:normalViewPr>
  <p:slideViewPr>
    <p:cSldViewPr snapToGrid="0">
      <p:cViewPr varScale="1">
        <p:scale>
          <a:sx n="86" d="100"/>
          <a:sy n="86"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Prezoom Presentation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926393" y="3986365"/>
            <a:ext cx="4989874" cy="559656"/>
          </a:xfrm>
        </p:spPr>
        <p:txBody>
          <a:bodyPr>
            <a:normAutofit fontScale="92500"/>
          </a:bodyPr>
          <a:lstStyle/>
          <a:p>
            <a:pPr>
              <a:spcAft>
                <a:spcPts val="600"/>
              </a:spcAft>
            </a:pPr>
            <a:r>
              <a:rPr lang="en-US" dirty="0">
                <a:solidFill>
                  <a:schemeClr val="tx1"/>
                </a:solidFill>
              </a:rPr>
              <a:t>GROUP BRAVO – Shujana, Preethi, Utkarsh</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Use Cases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145219"/>
            <a:ext cx="10058400" cy="5202315"/>
          </a:xfrm>
        </p:spPr>
        <p:txBody>
          <a:bodyPr>
            <a:normAutofit/>
          </a:bodyPr>
          <a:lstStyle/>
          <a:p>
            <a:pPr rtl="0">
              <a:spcBef>
                <a:spcPts val="0"/>
              </a:spcBef>
              <a:spcAft>
                <a:spcPts val="800"/>
              </a:spcAft>
            </a:pPr>
            <a:r>
              <a:rPr lang="en-US" sz="1800" b="1" i="0" u="none" strike="noStrike" dirty="0">
                <a:solidFill>
                  <a:srgbClr val="000000"/>
                </a:solidFill>
                <a:effectLst/>
                <a:latin typeface="Times New Roman" panose="02020603050405020304" pitchFamily="18" charset="0"/>
              </a:rPr>
              <a:t>Font size</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T18</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modify time duration</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The Editor can change the size of the text like 12,16,18 etc., from drop down menu.</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Shapes</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T8</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change or Add shapes</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The Editor can change ,draw or add the shapes like circle, rectangle, line, oval, etc. to the slide.</a:t>
            </a:r>
            <a:endParaRPr lang="en-US" b="0" dirty="0">
              <a:effectLst/>
            </a:endParaRPr>
          </a:p>
        </p:txBody>
      </p:sp>
    </p:spTree>
    <p:extLst>
      <p:ext uri="{BB962C8B-B14F-4D97-AF65-F5344CB8AC3E}">
        <p14:creationId xmlns:p14="http://schemas.microsoft.com/office/powerpoint/2010/main" val="281885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Use Cases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278384"/>
            <a:ext cx="10058400" cy="5176719"/>
          </a:xfrm>
        </p:spPr>
        <p:txBody>
          <a:bodyPr>
            <a:normAutofit fontScale="62500" lnSpcReduction="20000"/>
          </a:bodyPr>
          <a:lstStyle/>
          <a:p>
            <a:pPr rtl="0">
              <a:spcBef>
                <a:spcPts val="0"/>
              </a:spcBef>
              <a:spcAft>
                <a:spcPts val="800"/>
              </a:spcAft>
            </a:pPr>
            <a:r>
              <a:rPr lang="en-US" sz="1800" b="1" i="0" u="none" strike="noStrike" dirty="0">
                <a:solidFill>
                  <a:srgbClr val="000000"/>
                </a:solidFill>
                <a:effectLst/>
                <a:latin typeface="Times New Roman" panose="02020603050405020304" pitchFamily="18" charset="0"/>
              </a:rPr>
              <a:t>Delete Option</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T7</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Delete state, object</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The Editor can Delete the state</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Save Option</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T4</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Save</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Edit the presentation can save the presentation</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Undo option:</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T19</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Undo</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Editor can use undo option to reverse some operation.</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Example :If the editor drawn the circle first and then he drawn ellipse and then he decided no to have ellipse he can click undo to erase the ellipse from the presentation.</a:t>
            </a:r>
          </a:p>
        </p:txBody>
      </p:sp>
    </p:spTree>
    <p:extLst>
      <p:ext uri="{BB962C8B-B14F-4D97-AF65-F5344CB8AC3E}">
        <p14:creationId xmlns:p14="http://schemas.microsoft.com/office/powerpoint/2010/main" val="210412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75207"/>
            <a:ext cx="10058400" cy="839977"/>
          </a:xfrm>
        </p:spPr>
        <p:txBody>
          <a:bodyPr>
            <a:normAutofit/>
          </a:bodyPr>
          <a:lstStyle/>
          <a:p>
            <a:pPr algn="ctr"/>
            <a:r>
              <a:rPr lang="en-US" dirty="0"/>
              <a:t>Use Cases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003177"/>
            <a:ext cx="10058400" cy="5579616"/>
          </a:xfrm>
        </p:spPr>
        <p:txBody>
          <a:bodyPr>
            <a:normAutofit fontScale="70000" lnSpcReduction="20000"/>
          </a:bodyPr>
          <a:lstStyle/>
          <a:p>
            <a:pPr rtl="0">
              <a:spcBef>
                <a:spcPts val="0"/>
              </a:spcBef>
              <a:spcAft>
                <a:spcPts val="800"/>
              </a:spcAft>
            </a:pPr>
            <a:r>
              <a:rPr lang="en-US" sz="1800" b="1" i="0" u="none" strike="noStrike" dirty="0">
                <a:solidFill>
                  <a:srgbClr val="000000"/>
                </a:solidFill>
                <a:effectLst/>
                <a:latin typeface="Times New Roman" panose="02020603050405020304" pitchFamily="18" charset="0"/>
              </a:rPr>
              <a:t>Move Option</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T11</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Modify</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The Editor can move the shapes from one place to another place in the slide by clicking move option.</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Redo option:</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T20</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Redo</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Editor can use redo option to get back some operation that editor has done.</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Example :If the editor drawn the </a:t>
            </a:r>
            <a:r>
              <a:rPr lang="en-US" sz="1800" b="0" i="0" u="none" strike="noStrike" dirty="0" err="1">
                <a:solidFill>
                  <a:srgbClr val="000000"/>
                </a:solidFill>
                <a:effectLst/>
                <a:latin typeface="Times New Roman" panose="02020603050405020304" pitchFamily="18" charset="0"/>
              </a:rPr>
              <a:t>cirlce</a:t>
            </a:r>
            <a:r>
              <a:rPr lang="en-US" sz="1800" b="0" i="0" u="none" strike="noStrike" dirty="0">
                <a:solidFill>
                  <a:srgbClr val="000000"/>
                </a:solidFill>
                <a:effectLst/>
                <a:latin typeface="Times New Roman" panose="02020603050405020304" pitchFamily="18" charset="0"/>
              </a:rPr>
              <a:t> first and then he drawn ellipse ,if he deleted the ellipse mistakenly, he or she can click the redo option to get back the ellipse shape.</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Text box : </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T16</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Text box</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Editor can use test box option to write some text in the presentation slide or inside some shapes.</a:t>
            </a:r>
            <a:endParaRPr lang="en-US" b="0" dirty="0">
              <a:effectLst/>
            </a:endParaRPr>
          </a:p>
        </p:txBody>
      </p:sp>
    </p:spTree>
    <p:extLst>
      <p:ext uri="{BB962C8B-B14F-4D97-AF65-F5344CB8AC3E}">
        <p14:creationId xmlns:p14="http://schemas.microsoft.com/office/powerpoint/2010/main" val="235381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Use Cases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013092"/>
            <a:ext cx="10058400" cy="5406501"/>
          </a:xfrm>
        </p:spPr>
        <p:txBody>
          <a:bodyPr>
            <a:normAutofit fontScale="92500" lnSpcReduction="10000"/>
          </a:bodyPr>
          <a:lstStyle/>
          <a:p>
            <a:pPr rtl="0">
              <a:spcBef>
                <a:spcPts val="0"/>
              </a:spcBef>
              <a:spcAft>
                <a:spcPts val="800"/>
              </a:spcAft>
            </a:pPr>
            <a:r>
              <a:rPr lang="en-US" sz="1800" b="1" i="0" u="none" strike="noStrike" dirty="0">
                <a:solidFill>
                  <a:srgbClr val="000000"/>
                </a:solidFill>
                <a:effectLst/>
                <a:latin typeface="Times New Roman" panose="02020603050405020304" pitchFamily="18" charset="0"/>
              </a:rPr>
              <a:t>Add state option :</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T6</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add slide</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Editor can use add slide option to add one or more slide in the presentation by clicking the add slide option.</a:t>
            </a:r>
            <a:endParaRPr lang="en-US" b="0" dirty="0">
              <a:effectLst/>
            </a:endParaRPr>
          </a:p>
          <a:p>
            <a:pPr marL="0" indent="0" rtl="0">
              <a:spcBef>
                <a:spcPts val="0"/>
              </a:spcBef>
              <a:spcAft>
                <a:spcPts val="800"/>
              </a:spcAft>
              <a:buNone/>
            </a:pP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Pop_up</a:t>
            </a:r>
            <a:r>
              <a:rPr lang="en-US" sz="1800" b="1" i="0" u="none" strike="noStrike" dirty="0">
                <a:solidFill>
                  <a:srgbClr val="000000"/>
                </a:solidFill>
                <a:effectLst/>
                <a:latin typeface="Times New Roman" panose="02020603050405020304" pitchFamily="18" charset="0"/>
              </a:rPr>
              <a:t> menu</a:t>
            </a:r>
            <a:r>
              <a:rPr lang="en-US" sz="1800" b="0" i="0" u="none" strike="noStrike" dirty="0">
                <a:solidFill>
                  <a:srgbClr val="000000"/>
                </a:solidFill>
                <a:effectLst/>
                <a:latin typeface="Times New Roman" panose="02020603050405020304" pitchFamily="18" charset="0"/>
              </a:rPr>
              <a:t> </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T22</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Text box</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Editor can use pop up menu option , so that user can arrange , get </a:t>
            </a:r>
            <a:r>
              <a:rPr lang="en-US" sz="1800" b="0" i="0" u="none" strike="noStrike" dirty="0" err="1">
                <a:solidFill>
                  <a:srgbClr val="000000"/>
                </a:solidFill>
                <a:effectLst/>
                <a:latin typeface="Times New Roman" panose="02020603050405020304" pitchFamily="18" charset="0"/>
              </a:rPr>
              <a:t>dtatils</a:t>
            </a:r>
            <a:r>
              <a:rPr lang="en-US" sz="1800" b="0" i="0" u="none" strike="noStrike" dirty="0">
                <a:solidFill>
                  <a:srgbClr val="000000"/>
                </a:solidFill>
                <a:effectLst/>
                <a:latin typeface="Times New Roman" panose="02020603050405020304" pitchFamily="18" charset="0"/>
              </a:rPr>
              <a:t> about the shape , add color and delete for to edit the presentation.  </a:t>
            </a:r>
            <a:endParaRPr lang="en-US" b="0" dirty="0">
              <a:effectLst/>
            </a:endParaRPr>
          </a:p>
        </p:txBody>
      </p:sp>
    </p:spTree>
    <p:extLst>
      <p:ext uri="{BB962C8B-B14F-4D97-AF65-F5344CB8AC3E}">
        <p14:creationId xmlns:p14="http://schemas.microsoft.com/office/powerpoint/2010/main" val="405909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69732"/>
            <a:ext cx="10058400" cy="839977"/>
          </a:xfrm>
        </p:spPr>
        <p:txBody>
          <a:bodyPr>
            <a:normAutofit/>
          </a:bodyPr>
          <a:lstStyle/>
          <a:p>
            <a:pPr algn="ctr"/>
            <a:r>
              <a:rPr lang="en-US" dirty="0"/>
              <a:t>Use Cases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955089" y="923277"/>
            <a:ext cx="10281821" cy="5664991"/>
          </a:xfrm>
        </p:spPr>
        <p:txBody>
          <a:bodyPr>
            <a:normAutofit fontScale="70000" lnSpcReduction="20000"/>
          </a:bodyPr>
          <a:lstStyle/>
          <a:p>
            <a:pPr rtl="0">
              <a:spcBef>
                <a:spcPts val="0"/>
              </a:spcBef>
              <a:spcAft>
                <a:spcPts val="800"/>
              </a:spcAft>
            </a:pPr>
            <a:r>
              <a:rPr lang="en-US" sz="1800" b="1" i="0" u="none" strike="noStrike" dirty="0">
                <a:solidFill>
                  <a:srgbClr val="000000"/>
                </a:solidFill>
                <a:effectLst/>
                <a:latin typeface="Times New Roman" panose="02020603050405020304" pitchFamily="18" charset="0"/>
              </a:rPr>
              <a:t>Exit Option</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T27</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Exit</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Editor can Exit the presentation after they finished the presentation.</a:t>
            </a:r>
            <a:endParaRPr lang="en-US" sz="1800" i="0" u="none" strike="noStrike" dirty="0">
              <a:solidFill>
                <a:srgbClr val="000000"/>
              </a:solidFill>
              <a:latin typeface="Times New Roman" panose="02020603050405020304" pitchFamily="18" charset="0"/>
            </a:endParaRPr>
          </a:p>
          <a:p>
            <a:pPr algn="ctr" rtl="0">
              <a:spcBef>
                <a:spcPts val="0"/>
              </a:spcBef>
              <a:spcAft>
                <a:spcPts val="800"/>
              </a:spcAft>
            </a:pPr>
            <a:r>
              <a:rPr lang="en-US" sz="1800" b="1" i="0" u="sng" dirty="0">
                <a:solidFill>
                  <a:srgbClr val="000000"/>
                </a:solidFill>
                <a:effectLst/>
                <a:latin typeface="Times New Roman" panose="02020603050405020304" pitchFamily="18" charset="0"/>
              </a:rPr>
              <a:t>Presentation Phase</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Slide </a:t>
            </a:r>
            <a:r>
              <a:rPr lang="en-US" sz="1800" b="1" i="0" u="none" strike="noStrike" dirty="0" err="1">
                <a:solidFill>
                  <a:srgbClr val="000000"/>
                </a:solidFill>
                <a:effectLst/>
                <a:latin typeface="Times New Roman" panose="02020603050405020304" pitchFamily="18" charset="0"/>
              </a:rPr>
              <a:t>movement,Timeline</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T23</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Presenter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move </a:t>
            </a:r>
            <a:r>
              <a:rPr lang="en-US" sz="1800" b="0" i="0" u="none" strike="noStrike" dirty="0" err="1">
                <a:solidFill>
                  <a:srgbClr val="000000"/>
                </a:solidFill>
                <a:effectLst/>
                <a:latin typeface="Times New Roman" panose="02020603050405020304" pitchFamily="18" charset="0"/>
              </a:rPr>
              <a:t>First,Last,Backward,Forward</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During presentation the </a:t>
            </a:r>
            <a:r>
              <a:rPr lang="en-US" sz="1800" b="0" i="0" u="none" strike="noStrike" dirty="0" err="1">
                <a:solidFill>
                  <a:srgbClr val="000000"/>
                </a:solidFill>
                <a:effectLst/>
                <a:latin typeface="Times New Roman" panose="02020603050405020304" pitchFamily="18" charset="0"/>
              </a:rPr>
              <a:t>présenter</a:t>
            </a:r>
            <a:r>
              <a:rPr lang="en-US" sz="1800" b="0" i="0" u="none" strike="noStrike" dirty="0">
                <a:solidFill>
                  <a:srgbClr val="000000"/>
                </a:solidFill>
                <a:effectLst/>
                <a:latin typeface="Times New Roman" panose="02020603050405020304" pitchFamily="18" charset="0"/>
              </a:rPr>
              <a:t>  can move the presentation from last, first forward, backward using timeline.</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Transition option</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address:T24</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Presenter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Transitions</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The </a:t>
            </a:r>
            <a:r>
              <a:rPr lang="en-US" sz="1800" b="0" i="0" u="none" strike="noStrike" dirty="0" err="1">
                <a:solidFill>
                  <a:srgbClr val="000000"/>
                </a:solidFill>
                <a:effectLst/>
                <a:latin typeface="Times New Roman" panose="02020603050405020304" pitchFamily="18" charset="0"/>
              </a:rPr>
              <a:t>présenter</a:t>
            </a:r>
            <a:r>
              <a:rPr lang="en-US" sz="1800" b="0" i="0" u="none" strike="noStrike" dirty="0">
                <a:solidFill>
                  <a:srgbClr val="000000"/>
                </a:solidFill>
                <a:effectLst/>
                <a:latin typeface="Times New Roman" panose="02020603050405020304" pitchFamily="18" charset="0"/>
              </a:rPr>
              <a:t> can also do research on </a:t>
            </a:r>
            <a:r>
              <a:rPr lang="en-US" sz="1800" b="0" i="0" u="none" strike="noStrike" dirty="0" err="1">
                <a:solidFill>
                  <a:srgbClr val="000000"/>
                </a:solidFill>
                <a:effectLst/>
                <a:latin typeface="Times New Roman" panose="02020603050405020304" pitchFamily="18" charset="0"/>
              </a:rPr>
              <a:t>visualisation</a:t>
            </a:r>
            <a:r>
              <a:rPr lang="en-US" sz="1800" b="0" i="0" u="none" strike="noStrike" dirty="0">
                <a:solidFill>
                  <a:srgbClr val="000000"/>
                </a:solidFill>
                <a:effectLst/>
                <a:latin typeface="Times New Roman" panose="02020603050405020304" pitchFamily="18" charset="0"/>
              </a:rPr>
              <a:t> of sequence of states and transitions using the timeline in the transition menu.</a:t>
            </a:r>
            <a:endParaRPr lang="en-US" b="0" dirty="0">
              <a:effectLst/>
            </a:endParaRPr>
          </a:p>
        </p:txBody>
      </p:sp>
    </p:spTree>
    <p:extLst>
      <p:ext uri="{BB962C8B-B14F-4D97-AF65-F5344CB8AC3E}">
        <p14:creationId xmlns:p14="http://schemas.microsoft.com/office/powerpoint/2010/main" val="405066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Packages, Files &amp; Features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999477" y="1519120"/>
            <a:ext cx="10193045" cy="4900473"/>
          </a:xfrm>
        </p:spPr>
        <p:txBody>
          <a:bodyPr>
            <a:normAutofit/>
          </a:bodyPr>
          <a:lstStyle/>
          <a:p>
            <a:pPr algn="l">
              <a:spcAft>
                <a:spcPts val="800"/>
              </a:spcAft>
            </a:pPr>
            <a:r>
              <a:rPr lang="en-US" sz="1800" b="1" i="0" dirty="0">
                <a:solidFill>
                  <a:srgbClr val="000000"/>
                </a:solidFill>
                <a:effectLst/>
                <a:latin typeface="Calibri" panose="020F0502020204030204" pitchFamily="34" charset="0"/>
              </a:rPr>
              <a:t>1)Model Package:</a:t>
            </a:r>
            <a:r>
              <a:rPr lang="en-US" sz="1800" b="0" i="0" dirty="0">
                <a:solidFill>
                  <a:srgbClr val="000000"/>
                </a:solidFill>
                <a:effectLst/>
                <a:latin typeface="Calibri" panose="020F0502020204030204" pitchFamily="34" charset="0"/>
              </a:rPr>
              <a:t> The model package is responsible to update the view package after it receives the manipulations from the controller package. The model package is the central component of this pattern. It is responsible for directly managing the data application data, logic, and rules of the application. </a:t>
            </a:r>
          </a:p>
          <a:p>
            <a:pPr algn="l">
              <a:spcAft>
                <a:spcPts val="800"/>
              </a:spcAft>
            </a:pPr>
            <a:r>
              <a:rPr lang="en-US" sz="1800" b="1" i="0" dirty="0">
                <a:solidFill>
                  <a:srgbClr val="000000"/>
                </a:solidFill>
                <a:effectLst/>
                <a:latin typeface="Calibri" panose="020F0502020204030204" pitchFamily="34" charset="0"/>
              </a:rPr>
              <a:t>2)View Package:</a:t>
            </a:r>
            <a:r>
              <a:rPr lang="en-US" sz="1800" b="0" i="0" dirty="0">
                <a:solidFill>
                  <a:srgbClr val="000000"/>
                </a:solidFill>
                <a:effectLst/>
                <a:latin typeface="Calibri" panose="020F0502020204030204" pitchFamily="34" charset="0"/>
              </a:rPr>
              <a:t> Any representation of the application and information is handled with the help of this package. Multiple different customizations according to our requirements are done so that we can create a GUI based on it which serves our purpose.</a:t>
            </a:r>
          </a:p>
          <a:p>
            <a:pPr algn="l">
              <a:spcAft>
                <a:spcPts val="800"/>
              </a:spcAft>
            </a:pPr>
            <a:r>
              <a:rPr lang="en-US" sz="1800" b="1" i="0" dirty="0">
                <a:solidFill>
                  <a:srgbClr val="000000"/>
                </a:solidFill>
                <a:effectLst/>
                <a:latin typeface="Calibri" panose="020F0502020204030204" pitchFamily="34" charset="0"/>
              </a:rPr>
              <a:t>3)Controller Package:</a:t>
            </a:r>
            <a:r>
              <a:rPr lang="en-US" sz="1800" b="0" i="0" dirty="0">
                <a:solidFill>
                  <a:srgbClr val="000000"/>
                </a:solidFill>
                <a:effectLst/>
                <a:latin typeface="Calibri" panose="020F0502020204030204" pitchFamily="34" charset="0"/>
              </a:rPr>
              <a:t> The purpose of the controller package is to accept the input and convert it to use for the model and the view packages. It performs interactions on the data model objects. It receives the input, validates it optionally and then proceeds to pass it to the model.</a:t>
            </a:r>
            <a:endParaRPr lang="en-CA" sz="1800" dirty="0">
              <a:solidFill>
                <a:srgbClr val="000000"/>
              </a:solidFill>
              <a:latin typeface="Calibri" panose="020F0502020204030204" pitchFamily="34" charset="0"/>
            </a:endParaRPr>
          </a:p>
          <a:p>
            <a:pPr algn="just" rtl="0">
              <a:spcBef>
                <a:spcPts val="0"/>
              </a:spcBef>
              <a:spcAft>
                <a:spcPts val="800"/>
              </a:spcAft>
            </a:pPr>
            <a:r>
              <a:rPr lang="en-CA" sz="1800" b="1" dirty="0">
                <a:solidFill>
                  <a:srgbClr val="000000"/>
                </a:solidFill>
                <a:latin typeface="Calibri" panose="020F0502020204030204" pitchFamily="34" charset="0"/>
              </a:rPr>
              <a:t>4)Test Package: </a:t>
            </a:r>
            <a:r>
              <a:rPr lang="en-US" sz="1800" b="0" i="0" u="none" strike="noStrike" dirty="0">
                <a:solidFill>
                  <a:srgbClr val="000000"/>
                </a:solidFill>
                <a:effectLst/>
                <a:latin typeface="Calibri" panose="020F0502020204030204" pitchFamily="34" charset="0"/>
              </a:rPr>
              <a:t>For testing purpose we use JUnit. While testing the classes of our software  independently</a:t>
            </a:r>
            <a:r>
              <a:rPr lang="en-US" sz="1800" dirty="0">
                <a:solidFill>
                  <a:srgbClr val="000000"/>
                </a:solidFill>
                <a:latin typeface="Calibri" panose="020F0502020204030204" pitchFamily="34" charset="0"/>
              </a:rPr>
              <a:t>.</a:t>
            </a:r>
            <a:r>
              <a:rPr lang="en-US" sz="1800" b="0" i="0" u="none" strike="noStrike" dirty="0">
                <a:solidFill>
                  <a:srgbClr val="000000"/>
                </a:solidFill>
                <a:effectLst/>
                <a:latin typeface="Calibri" panose="020F0502020204030204" pitchFamily="34" charset="0"/>
              </a:rPr>
              <a:t> The program runs automatically after the source folder path is added and check their results and generate the feedback according to the IDE used.</a:t>
            </a:r>
            <a:endParaRPr lang="en-US" sz="2000" b="0" dirty="0">
              <a:effectLst/>
            </a:endParaRPr>
          </a:p>
          <a:p>
            <a:endParaRPr lang="en-US" sz="1800" b="1"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881138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Packages, Files &amp; Features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438183"/>
            <a:ext cx="10058400" cy="4900473"/>
          </a:xfrm>
        </p:spPr>
        <p:txBody>
          <a:bodyPr>
            <a:normAutofit/>
          </a:bodyPr>
          <a:lstStyle/>
          <a:p>
            <a:pPr marL="0" indent="0" algn="ctr" rtl="0">
              <a:spcBef>
                <a:spcPts val="0"/>
              </a:spcBef>
              <a:spcAft>
                <a:spcPts val="800"/>
              </a:spcAft>
              <a:buNone/>
            </a:pPr>
            <a:r>
              <a:rPr lang="en-US" sz="1800" b="1" i="0" u="sng" strike="noStrike" dirty="0">
                <a:solidFill>
                  <a:srgbClr val="000000"/>
                </a:solidFill>
                <a:effectLst/>
                <a:latin typeface="Calibri" panose="020F0502020204030204" pitchFamily="34" charset="0"/>
              </a:rPr>
              <a:t>Features</a:t>
            </a:r>
            <a:endParaRPr lang="en-US" b="1" u="sng" dirty="0">
              <a:effectLst/>
            </a:endParaRPr>
          </a:p>
          <a:p>
            <a:pPr rtl="0">
              <a:spcBef>
                <a:spcPts val="0"/>
              </a:spcBef>
              <a:spcAft>
                <a:spcPts val="800"/>
              </a:spcAft>
            </a:pPr>
            <a:r>
              <a:rPr lang="en-US" sz="1800" b="1" i="0" u="none" strike="noStrike" dirty="0">
                <a:solidFill>
                  <a:srgbClr val="000000"/>
                </a:solidFill>
                <a:effectLst/>
                <a:latin typeface="Calibri" panose="020F0502020204030204" pitchFamily="34" charset="0"/>
              </a:rPr>
              <a:t>File</a:t>
            </a:r>
            <a:r>
              <a:rPr lang="en-US" sz="1800" b="0" i="0" u="none" strike="noStrike" dirty="0">
                <a:solidFill>
                  <a:srgbClr val="000000"/>
                </a:solidFill>
                <a:effectLst/>
                <a:latin typeface="Calibri" panose="020F0502020204030204" pitchFamily="34" charset="0"/>
              </a:rPr>
              <a:t>: handle files.</a:t>
            </a:r>
          </a:p>
          <a:p>
            <a:pPr lvl="1">
              <a:spcBef>
                <a:spcPts val="0"/>
              </a:spcBef>
              <a:spcAft>
                <a:spcPts val="800"/>
              </a:spcAft>
            </a:pPr>
            <a:r>
              <a:rPr lang="en-US" sz="1600" b="0" i="0" u="none" strike="noStrike" dirty="0">
                <a:solidFill>
                  <a:srgbClr val="000000"/>
                </a:solidFill>
                <a:effectLst/>
                <a:latin typeface="Calibri" panose="020F0502020204030204" pitchFamily="34" charset="0"/>
              </a:rPr>
              <a:t>New: It will open new file for presentation.</a:t>
            </a:r>
          </a:p>
          <a:p>
            <a:pPr lvl="1">
              <a:spcBef>
                <a:spcPts val="0"/>
              </a:spcBef>
              <a:spcAft>
                <a:spcPts val="800"/>
              </a:spcAft>
            </a:pPr>
            <a:r>
              <a:rPr lang="en-US" sz="1600" b="0" i="0" u="none" strike="noStrike" dirty="0">
                <a:solidFill>
                  <a:srgbClr val="000000"/>
                </a:solidFill>
                <a:effectLst/>
                <a:latin typeface="Calibri" panose="020F0502020204030204" pitchFamily="34" charset="0"/>
              </a:rPr>
              <a:t>Open: It will open existing file for presentation.</a:t>
            </a:r>
          </a:p>
          <a:p>
            <a:pPr lvl="1">
              <a:spcBef>
                <a:spcPts val="0"/>
              </a:spcBef>
              <a:spcAft>
                <a:spcPts val="800"/>
              </a:spcAft>
            </a:pPr>
            <a:r>
              <a:rPr lang="en-US" sz="1600" b="0" i="0" u="none" strike="noStrike" dirty="0">
                <a:solidFill>
                  <a:srgbClr val="000000"/>
                </a:solidFill>
                <a:effectLst/>
                <a:latin typeface="Calibri" panose="020F0502020204030204" pitchFamily="34" charset="0"/>
              </a:rPr>
              <a:t>Save: It will save the presentation.</a:t>
            </a:r>
          </a:p>
          <a:p>
            <a:pPr lvl="1">
              <a:spcBef>
                <a:spcPts val="0"/>
              </a:spcBef>
              <a:spcAft>
                <a:spcPts val="800"/>
              </a:spcAft>
            </a:pPr>
            <a:r>
              <a:rPr lang="en-US" sz="1600" b="0" i="0" u="none" strike="noStrike" dirty="0">
                <a:solidFill>
                  <a:srgbClr val="000000"/>
                </a:solidFill>
                <a:effectLst/>
                <a:latin typeface="Calibri" panose="020F0502020204030204" pitchFamily="34" charset="0"/>
              </a:rPr>
              <a:t>Exit: It will exit the Prezoom software.</a:t>
            </a:r>
            <a:endParaRPr lang="en-US" sz="1600" b="0" dirty="0">
              <a:effectLst/>
            </a:endParaRPr>
          </a:p>
          <a:p>
            <a:pPr rtl="0">
              <a:spcBef>
                <a:spcPts val="0"/>
              </a:spcBef>
              <a:spcAft>
                <a:spcPts val="800"/>
              </a:spcAft>
            </a:pPr>
            <a:r>
              <a:rPr lang="en-US" sz="1800" b="1" i="0" u="none" strike="noStrike" dirty="0">
                <a:solidFill>
                  <a:srgbClr val="000000"/>
                </a:solidFill>
                <a:effectLst/>
                <a:latin typeface="Calibri" panose="020F0502020204030204" pitchFamily="34" charset="0"/>
              </a:rPr>
              <a:t>Home</a:t>
            </a:r>
            <a:r>
              <a:rPr lang="en-US" sz="1800" b="0" i="0" u="none" strike="noStrike" dirty="0">
                <a:solidFill>
                  <a:srgbClr val="000000"/>
                </a:solidFill>
                <a:effectLst/>
                <a:latin typeface="Calibri" panose="020F0502020204030204" pitchFamily="34" charset="0"/>
              </a:rPr>
              <a:t>: For making presentation.</a:t>
            </a:r>
          </a:p>
          <a:p>
            <a:pPr lvl="1">
              <a:spcBef>
                <a:spcPts val="0"/>
              </a:spcBef>
              <a:spcAft>
                <a:spcPts val="800"/>
              </a:spcAft>
            </a:pPr>
            <a:r>
              <a:rPr lang="en-US" sz="1600" b="0" i="0" u="none" strike="noStrike" dirty="0">
                <a:solidFill>
                  <a:srgbClr val="000000"/>
                </a:solidFill>
                <a:effectLst/>
                <a:latin typeface="Calibri" panose="020F0502020204030204" pitchFamily="34" charset="0"/>
              </a:rPr>
              <a:t>Shapes: It is for drawing.</a:t>
            </a:r>
            <a:endParaRPr lang="en-US" sz="1600"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Circle: This is for making Circle</a:t>
            </a:r>
            <a:endParaRPr lang="en-US" sz="1600"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Rectangle: This is for making Rectangle</a:t>
            </a:r>
            <a:endParaRPr lang="en-US" sz="1600"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Square: This is for making Square</a:t>
            </a:r>
            <a:endParaRPr lang="en-US" sz="1600"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Oval: This is for making Oval</a:t>
            </a:r>
            <a:endParaRPr lang="en-US" sz="1600"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Line: This is for making Line</a:t>
            </a:r>
            <a:endParaRPr lang="en-US" sz="1600" b="0" dirty="0">
              <a:effectLst/>
            </a:endParaRPr>
          </a:p>
        </p:txBody>
      </p:sp>
    </p:spTree>
    <p:extLst>
      <p:ext uri="{BB962C8B-B14F-4D97-AF65-F5344CB8AC3E}">
        <p14:creationId xmlns:p14="http://schemas.microsoft.com/office/powerpoint/2010/main" val="313473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Packages, Files &amp; Features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799" y="1438183"/>
            <a:ext cx="10465293" cy="5166803"/>
          </a:xfrm>
        </p:spPr>
        <p:txBody>
          <a:bodyPr>
            <a:normAutofit fontScale="92500" lnSpcReduction="20000"/>
          </a:bodyPr>
          <a:lstStyle/>
          <a:p>
            <a:pPr lvl="1">
              <a:spcBef>
                <a:spcPts val="0"/>
              </a:spcBef>
              <a:spcAft>
                <a:spcPts val="800"/>
              </a:spcAft>
            </a:pPr>
            <a:r>
              <a:rPr lang="en-US" sz="1600" b="0" i="0" u="none" strike="noStrike" dirty="0">
                <a:solidFill>
                  <a:srgbClr val="000000"/>
                </a:solidFill>
                <a:effectLst/>
                <a:latin typeface="Calibri" panose="020F0502020204030204" pitchFamily="34" charset="0"/>
              </a:rPr>
              <a:t>Move: This will allow to move shapes.</a:t>
            </a:r>
            <a:endParaRPr lang="en-US"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Add slide: It will add new states</a:t>
            </a:r>
            <a:endParaRPr lang="en-US"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Delete Slide: It will delete states</a:t>
            </a:r>
            <a:endParaRPr lang="en-US"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Color: This feature is for selecting color for shape’s line or filling the shapes with color</a:t>
            </a:r>
            <a:endParaRPr lang="en-US"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Text Box: It will make create text box for writing</a:t>
            </a:r>
            <a:endParaRPr lang="en-US"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Text Type: Type of text can be selected.</a:t>
            </a:r>
            <a:endParaRPr lang="en-US"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Text Size: It will select size for text.</a:t>
            </a:r>
            <a:endParaRPr lang="en-US" b="0" dirty="0">
              <a:effectLst/>
            </a:endParaRPr>
          </a:p>
          <a:p>
            <a:pPr rtl="0">
              <a:spcBef>
                <a:spcPts val="0"/>
              </a:spcBef>
              <a:spcAft>
                <a:spcPts val="800"/>
              </a:spcAft>
            </a:pPr>
            <a:r>
              <a:rPr lang="en-US" sz="1800" b="1" i="0" u="none" strike="noStrike" dirty="0">
                <a:solidFill>
                  <a:srgbClr val="000000"/>
                </a:solidFill>
                <a:effectLst/>
                <a:latin typeface="Calibri" panose="020F0502020204030204" pitchFamily="34" charset="0"/>
              </a:rPr>
              <a:t>Edit</a:t>
            </a:r>
            <a:r>
              <a:rPr lang="en-US" sz="1800" b="0" i="0" u="none" strike="noStrike" dirty="0">
                <a:solidFill>
                  <a:srgbClr val="000000"/>
                </a:solidFill>
                <a:effectLst/>
                <a:latin typeface="Calibri" panose="020F0502020204030204" pitchFamily="34" charset="0"/>
              </a:rPr>
              <a:t>: This feature is for editing the presentation.</a:t>
            </a:r>
            <a:endParaRPr lang="en-US"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Undo: The perform action can be undone.</a:t>
            </a:r>
            <a:endParaRPr lang="en-US"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Redo: The perform action can be redone.</a:t>
            </a:r>
            <a:endParaRPr lang="en-US" b="0" dirty="0">
              <a:effectLst/>
            </a:endParaRPr>
          </a:p>
          <a:p>
            <a:pPr rtl="0">
              <a:spcBef>
                <a:spcPts val="0"/>
              </a:spcBef>
              <a:spcAft>
                <a:spcPts val="800"/>
              </a:spcAft>
            </a:pPr>
            <a:r>
              <a:rPr lang="en-US" sz="1800" b="1" i="0" u="none" strike="noStrike" dirty="0">
                <a:solidFill>
                  <a:srgbClr val="000000"/>
                </a:solidFill>
                <a:effectLst/>
                <a:latin typeface="Calibri" panose="020F0502020204030204" pitchFamily="34" charset="0"/>
              </a:rPr>
              <a:t>Transition</a:t>
            </a:r>
            <a:r>
              <a:rPr lang="en-US" sz="1800" b="0" i="0" u="none" strike="noStrike" dirty="0">
                <a:solidFill>
                  <a:srgbClr val="000000"/>
                </a:solidFill>
                <a:effectLst/>
                <a:latin typeface="Calibri" panose="020F0502020204030204" pitchFamily="34" charset="0"/>
              </a:rPr>
              <a:t>: It will help to move the panel.</a:t>
            </a:r>
            <a:endParaRPr lang="en-US" b="0" dirty="0">
              <a:effectLst/>
            </a:endParaRPr>
          </a:p>
          <a:p>
            <a:pPr rtl="0">
              <a:spcBef>
                <a:spcPts val="0"/>
              </a:spcBef>
              <a:spcAft>
                <a:spcPts val="800"/>
              </a:spcAft>
            </a:pPr>
            <a:r>
              <a:rPr lang="en-US" sz="1800" b="1" i="0" u="none" strike="noStrike" dirty="0">
                <a:solidFill>
                  <a:srgbClr val="000000"/>
                </a:solidFill>
                <a:effectLst/>
                <a:latin typeface="Calibri" panose="020F0502020204030204" pitchFamily="34" charset="0"/>
              </a:rPr>
              <a:t>Presentation</a:t>
            </a:r>
            <a:r>
              <a:rPr lang="en-US" sz="1800" b="0" i="0" u="none" strike="noStrike" dirty="0">
                <a:solidFill>
                  <a:srgbClr val="000000"/>
                </a:solidFill>
                <a:effectLst/>
                <a:latin typeface="Calibri" panose="020F0502020204030204" pitchFamily="34" charset="0"/>
              </a:rPr>
              <a:t>: It is for presenting the presentation.</a:t>
            </a:r>
            <a:endParaRPr lang="en-US"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Next Slide: It is for going to next state in the presentation mode.</a:t>
            </a:r>
            <a:endParaRPr lang="en-US" b="0" dirty="0">
              <a:effectLst/>
            </a:endParaRPr>
          </a:p>
          <a:p>
            <a:pPr lvl="1">
              <a:spcBef>
                <a:spcPts val="0"/>
              </a:spcBef>
              <a:spcAft>
                <a:spcPts val="800"/>
              </a:spcAft>
            </a:pPr>
            <a:r>
              <a:rPr lang="en-US" sz="1600" b="0" i="0" u="none" strike="noStrike" dirty="0">
                <a:solidFill>
                  <a:srgbClr val="000000"/>
                </a:solidFill>
                <a:effectLst/>
                <a:latin typeface="Calibri" panose="020F0502020204030204" pitchFamily="34" charset="0"/>
              </a:rPr>
              <a:t>Previous Slide: It is for going to previous state in the presentation mode.</a:t>
            </a:r>
          </a:p>
          <a:p>
            <a:pPr lvl="1">
              <a:spcBef>
                <a:spcPts val="0"/>
              </a:spcBef>
              <a:spcAft>
                <a:spcPts val="800"/>
              </a:spcAft>
            </a:pPr>
            <a:r>
              <a:rPr lang="en-US" sz="1600" b="0" dirty="0">
                <a:effectLst/>
                <a:latin typeface="Calibri" panose="020F0502020204030204" pitchFamily="34" charset="0"/>
                <a:cs typeface="Calibri" panose="020F0502020204030204" pitchFamily="34" charset="0"/>
              </a:rPr>
              <a:t>Zoo</a:t>
            </a:r>
            <a:r>
              <a:rPr lang="en-US" sz="1600" dirty="0">
                <a:latin typeface="Calibri" panose="020F0502020204030204" pitchFamily="34" charset="0"/>
                <a:cs typeface="Calibri" panose="020F0502020204030204" pitchFamily="34" charset="0"/>
              </a:rPr>
              <a:t>m: It is used for zooming in and out of a specific area on the canvas</a:t>
            </a:r>
            <a:endParaRPr lang="en-US" sz="1600" b="0" dirty="0">
              <a:effectLst/>
              <a:latin typeface="Calibri" panose="020F0502020204030204" pitchFamily="34" charset="0"/>
              <a:cs typeface="Calibri" panose="020F0502020204030204" pitchFamily="34" charset="0"/>
            </a:endParaRPr>
          </a:p>
          <a:p>
            <a:pPr marL="0" indent="0">
              <a:buNone/>
            </a:pPr>
            <a:br>
              <a:rPr lang="en-US" dirty="0"/>
            </a:br>
            <a:endParaRPr lang="en-CA" dirty="0"/>
          </a:p>
        </p:txBody>
      </p:sp>
    </p:spTree>
    <p:extLst>
      <p:ext uri="{BB962C8B-B14F-4D97-AF65-F5344CB8AC3E}">
        <p14:creationId xmlns:p14="http://schemas.microsoft.com/office/powerpoint/2010/main" val="1301399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Modularity</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438184"/>
            <a:ext cx="10058400" cy="4838330"/>
          </a:xfrm>
        </p:spPr>
        <p:txBody>
          <a:bodyPr>
            <a:normAutofit/>
          </a:bodyPr>
          <a:lstStyle/>
          <a:p>
            <a:r>
              <a:rPr lang="en-US" sz="1900" b="1" dirty="0"/>
              <a:t>“Modularity</a:t>
            </a:r>
            <a:r>
              <a:rPr lang="en-US" sz="1900" dirty="0"/>
              <a:t> is the degree to which a system's components may be separated and recombined, often with the benefit of flexibility and variety in use”(1)</a:t>
            </a:r>
          </a:p>
          <a:p>
            <a:r>
              <a:rPr lang="en-US" sz="1900" dirty="0"/>
              <a:t>The Prezoom system can be divided into various part/components which can be separated based on their functionalities which can be later recombined to operate together. Such as </a:t>
            </a:r>
          </a:p>
          <a:p>
            <a:r>
              <a:rPr lang="en-US" sz="1900" dirty="0"/>
              <a:t>Shapes can be separated into various components which are having its inheritance from it such as rectangle, square, oval, circle, lines etc. All of these can be recombined later for using them together as well later for flexibility. Other examples for our project’s modularity are related to fonts where font size and font types which could be separated and recombined later. </a:t>
            </a:r>
          </a:p>
          <a:p>
            <a:endParaRPr lang="en-US" sz="1900" dirty="0"/>
          </a:p>
          <a:p>
            <a:endParaRPr lang="en-US" sz="1900" dirty="0"/>
          </a:p>
          <a:p>
            <a:pPr marL="0" indent="0">
              <a:buNone/>
            </a:pPr>
            <a:r>
              <a:rPr lang="en-US" sz="1900" dirty="0"/>
              <a:t>(1) https://en.wikipedia.org/wiki/Modularity</a:t>
            </a:r>
            <a:endParaRPr lang="en-CA" sz="1900" dirty="0"/>
          </a:p>
        </p:txBody>
      </p:sp>
    </p:spTree>
    <p:extLst>
      <p:ext uri="{BB962C8B-B14F-4D97-AF65-F5344CB8AC3E}">
        <p14:creationId xmlns:p14="http://schemas.microsoft.com/office/powerpoint/2010/main" val="2967496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Reusability</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171853"/>
            <a:ext cx="10058400" cy="5247740"/>
          </a:xfrm>
        </p:spPr>
        <p:txBody>
          <a:bodyPr>
            <a:normAutofit/>
          </a:bodyPr>
          <a:lstStyle/>
          <a:p>
            <a:r>
              <a:rPr lang="en-US" sz="1900" dirty="0"/>
              <a:t>“Reusability is the use of existing assets in some form within the software product development process; these assets are products and by-products of the software development life cycle and include code, software components, test suites, designs and documentation.”(2) </a:t>
            </a:r>
          </a:p>
          <a:p>
            <a:r>
              <a:rPr lang="en-US" sz="1900" dirty="0"/>
              <a:t>The Prezoom reusable features are as follows:</a:t>
            </a:r>
          </a:p>
          <a:p>
            <a:pPr marL="457200" indent="-457200">
              <a:buFont typeface="+mj-lt"/>
              <a:buAutoNum type="arabicPeriod"/>
            </a:pPr>
            <a:r>
              <a:rPr lang="en-US" sz="1900" dirty="0"/>
              <a:t>File menu</a:t>
            </a:r>
          </a:p>
          <a:p>
            <a:pPr marL="457200" indent="-457200">
              <a:buFont typeface="+mj-lt"/>
              <a:buAutoNum type="arabicPeriod"/>
            </a:pPr>
            <a:r>
              <a:rPr lang="en-US" sz="1900" dirty="0"/>
              <a:t>States and State manager</a:t>
            </a:r>
          </a:p>
          <a:p>
            <a:pPr marL="457200" indent="-457200">
              <a:buFont typeface="+mj-lt"/>
              <a:buAutoNum type="arabicPeriod"/>
            </a:pPr>
            <a:r>
              <a:rPr lang="en-US" sz="1900" dirty="0"/>
              <a:t>Shapes </a:t>
            </a:r>
          </a:p>
          <a:p>
            <a:pPr marL="457200" indent="-457200">
              <a:buFont typeface="+mj-lt"/>
              <a:buAutoNum type="arabicPeriod"/>
            </a:pPr>
            <a:r>
              <a:rPr lang="en-US" sz="1900" dirty="0"/>
              <a:t>Component Mover and Component Resizer </a:t>
            </a:r>
          </a:p>
          <a:p>
            <a:pPr marL="457200" indent="-457200">
              <a:buFont typeface="+mj-lt"/>
              <a:buAutoNum type="arabicPeriod"/>
            </a:pPr>
            <a:r>
              <a:rPr lang="en-US" sz="1900" dirty="0"/>
              <a:t>Undo and Redo </a:t>
            </a:r>
          </a:p>
          <a:p>
            <a:pPr marL="457200" indent="-457200">
              <a:buFont typeface="+mj-lt"/>
              <a:buAutoNum type="arabicPeriod"/>
            </a:pPr>
            <a:r>
              <a:rPr lang="en-US" sz="1900" dirty="0"/>
              <a:t>Transition</a:t>
            </a:r>
          </a:p>
          <a:p>
            <a:pPr marL="457200" indent="-457200">
              <a:buFont typeface="+mj-lt"/>
              <a:buAutoNum type="arabicPeriod"/>
            </a:pPr>
            <a:r>
              <a:rPr lang="en-US" sz="1900" dirty="0"/>
              <a:t> Presentation</a:t>
            </a:r>
          </a:p>
          <a:p>
            <a:pPr marL="0" indent="0">
              <a:buNone/>
            </a:pPr>
            <a:r>
              <a:rPr lang="en-US" sz="1900" dirty="0"/>
              <a:t>(2) https://www.wikiwand.com/en/Reusability</a:t>
            </a:r>
          </a:p>
        </p:txBody>
      </p:sp>
    </p:spTree>
    <p:extLst>
      <p:ext uri="{BB962C8B-B14F-4D97-AF65-F5344CB8AC3E}">
        <p14:creationId xmlns:p14="http://schemas.microsoft.com/office/powerpoint/2010/main" val="332143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Presentation Overview</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438183"/>
            <a:ext cx="10058400" cy="4900473"/>
          </a:xfrm>
        </p:spPr>
        <p:txBody>
          <a:bodyPr>
            <a:normAutofit/>
          </a:bodyPr>
          <a:lstStyle/>
          <a:p>
            <a:pPr marL="0" indent="0">
              <a:buNone/>
            </a:pPr>
            <a:endParaRPr lang="en-US" sz="1800" dirty="0"/>
          </a:p>
          <a:p>
            <a:pPr>
              <a:buFont typeface="Arial" panose="020B0604020202020204" pitchFamily="34" charset="0"/>
              <a:buChar char="•"/>
            </a:pPr>
            <a:r>
              <a:rPr lang="en-US" sz="1800" dirty="0"/>
              <a:t>Timeline</a:t>
            </a:r>
          </a:p>
          <a:p>
            <a:pPr>
              <a:buFont typeface="Arial" panose="020B0604020202020204" pitchFamily="34" charset="0"/>
              <a:buChar char="•"/>
            </a:pPr>
            <a:r>
              <a:rPr lang="en-US" sz="1800" dirty="0"/>
              <a:t>User Stories </a:t>
            </a:r>
          </a:p>
          <a:p>
            <a:pPr>
              <a:buFont typeface="Arial" panose="020B0604020202020204" pitchFamily="34" charset="0"/>
              <a:buChar char="•"/>
            </a:pPr>
            <a:r>
              <a:rPr lang="en-US" sz="1800" dirty="0"/>
              <a:t>Use Cases </a:t>
            </a:r>
          </a:p>
          <a:p>
            <a:pPr>
              <a:buFont typeface="Arial" panose="020B0604020202020204" pitchFamily="34" charset="0"/>
              <a:buChar char="•"/>
            </a:pPr>
            <a:r>
              <a:rPr lang="en-US" sz="1800" dirty="0"/>
              <a:t>Packages &amp; Features</a:t>
            </a:r>
          </a:p>
          <a:p>
            <a:pPr>
              <a:buFont typeface="Arial" panose="020B0604020202020204" pitchFamily="34" charset="0"/>
              <a:buChar char="•"/>
            </a:pPr>
            <a:r>
              <a:rPr lang="en-US" sz="1800" dirty="0"/>
              <a:t>Reusability</a:t>
            </a:r>
          </a:p>
          <a:p>
            <a:pPr>
              <a:buFont typeface="Arial" panose="020B0604020202020204" pitchFamily="34" charset="0"/>
              <a:buChar char="•"/>
            </a:pPr>
            <a:r>
              <a:rPr lang="en-US" sz="1800" dirty="0"/>
              <a:t>Extensibility</a:t>
            </a:r>
          </a:p>
          <a:p>
            <a:pPr>
              <a:buFont typeface="Arial" panose="020B0604020202020204" pitchFamily="34" charset="0"/>
              <a:buChar char="•"/>
            </a:pPr>
            <a:r>
              <a:rPr lang="en-US" sz="1800" dirty="0"/>
              <a:t>Contribution</a:t>
            </a:r>
          </a:p>
          <a:p>
            <a:pPr>
              <a:buFont typeface="Arial" panose="020B0604020202020204" pitchFamily="34" charset="0"/>
              <a:buChar char="•"/>
            </a:pPr>
            <a:r>
              <a:rPr lang="en-US" sz="1800" dirty="0"/>
              <a:t>Future Work</a:t>
            </a:r>
          </a:p>
          <a:p>
            <a:pPr>
              <a:buFont typeface="Arial" panose="020B0604020202020204" pitchFamily="34" charset="0"/>
              <a:buChar char="•"/>
            </a:pPr>
            <a:r>
              <a:rPr lang="en-US" sz="1800" dirty="0"/>
              <a:t>Code Output</a:t>
            </a:r>
          </a:p>
          <a:p>
            <a:pPr>
              <a:buFont typeface="Arial" panose="020B0604020202020204" pitchFamily="34" charset="0"/>
              <a:buChar char="•"/>
            </a:pPr>
            <a:r>
              <a:rPr lang="en-US" sz="1800" dirty="0"/>
              <a:t>Overview Diagram</a:t>
            </a:r>
          </a:p>
          <a:p>
            <a:pPr>
              <a:buFont typeface="Arial" panose="020B0604020202020204" pitchFamily="34" charset="0"/>
              <a:buChar char="•"/>
            </a:pPr>
            <a:endParaRPr lang="en-US" sz="1800" dirty="0"/>
          </a:p>
          <a:p>
            <a:pPr>
              <a:buFont typeface="Arial" panose="020B0604020202020204" pitchFamily="34" charset="0"/>
              <a:buChar char="•"/>
            </a:pPr>
            <a:endParaRPr lang="en-CA" sz="1800" dirty="0"/>
          </a:p>
        </p:txBody>
      </p:sp>
    </p:spTree>
    <p:extLst>
      <p:ext uri="{BB962C8B-B14F-4D97-AF65-F5344CB8AC3E}">
        <p14:creationId xmlns:p14="http://schemas.microsoft.com/office/powerpoint/2010/main" val="2939383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Extensibility</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438183"/>
            <a:ext cx="10058400" cy="4900473"/>
          </a:xfrm>
        </p:spPr>
        <p:txBody>
          <a:bodyPr>
            <a:normAutofit/>
          </a:bodyPr>
          <a:lstStyle/>
          <a:p>
            <a:r>
              <a:rPr lang="en-US" sz="1900" dirty="0"/>
              <a:t>“</a:t>
            </a:r>
            <a:r>
              <a:rPr lang="en-US" sz="1900" b="1" dirty="0"/>
              <a:t>Extensibility</a:t>
            </a:r>
            <a:r>
              <a:rPr lang="en-US" sz="1900" dirty="0"/>
              <a:t> is a software engineering and systems design principle that provides for future growth. Extensibility is a measure of the ability to extend a system and the level of effort required to implement the extension.”(3)</a:t>
            </a:r>
          </a:p>
          <a:p>
            <a:r>
              <a:rPr lang="en-CA" sz="1900" dirty="0"/>
              <a:t>In terms of future growth and development for the purpose of extensibility we can provide our code as direct API’s through which furthermore enhanced software's creation can be done. Suppose implementation of various different combined software like AutoCAD along with Prezi and PowerPoint and Visio type software can be extended from our project which is one of the example.</a:t>
            </a:r>
          </a:p>
          <a:p>
            <a:r>
              <a:rPr lang="en-CA" sz="1900" dirty="0"/>
              <a:t>The other features which support extensibility which we have designed are import, export and share features through which various kinds of support could be provided to other systems and developers.</a:t>
            </a:r>
            <a:br>
              <a:rPr lang="en-CA" sz="1900" dirty="0"/>
            </a:br>
            <a:br>
              <a:rPr lang="en-CA" sz="1900" dirty="0"/>
            </a:br>
            <a:endParaRPr lang="en-CA" sz="1900" dirty="0"/>
          </a:p>
          <a:p>
            <a:pPr marL="0" indent="0">
              <a:buNone/>
            </a:pPr>
            <a:r>
              <a:rPr lang="en-CA" sz="1900" dirty="0"/>
              <a:t>(3) https://www.wikiwand.com/en/Extensibility</a:t>
            </a:r>
          </a:p>
        </p:txBody>
      </p:sp>
    </p:spTree>
    <p:extLst>
      <p:ext uri="{BB962C8B-B14F-4D97-AF65-F5344CB8AC3E}">
        <p14:creationId xmlns:p14="http://schemas.microsoft.com/office/powerpoint/2010/main" val="4235842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Contribution</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438183"/>
            <a:ext cx="10058400" cy="4900473"/>
          </a:xfrm>
        </p:spPr>
        <p:txBody>
          <a:bodyPr>
            <a:normAutofit/>
          </a:bodyPr>
          <a:lstStyle/>
          <a:p>
            <a:r>
              <a:rPr lang="en-US" sz="1800" dirty="0"/>
              <a:t>Each Member of the group has contributed to the project in the following manner: </a:t>
            </a:r>
          </a:p>
          <a:p>
            <a:pPr>
              <a:buFont typeface="Wingdings" panose="05000000000000000000" pitchFamily="2" charset="2"/>
              <a:buChar char="Ø"/>
            </a:pPr>
            <a:r>
              <a:rPr lang="en-US" sz="1800" dirty="0"/>
              <a:t>Shujana Mostafa - Worked on User Stories, State Diagrams, Requirement Document, high level design document. Worked on Java files </a:t>
            </a:r>
            <a:r>
              <a:rPr lang="en-US" sz="1800" dirty="0" err="1"/>
              <a:t>ComponentMover</a:t>
            </a:r>
            <a:r>
              <a:rPr lang="en-US" sz="1800" dirty="0"/>
              <a:t>, </a:t>
            </a:r>
            <a:r>
              <a:rPr lang="en-US" sz="1800" dirty="0" err="1"/>
              <a:t>ComponentResizer</a:t>
            </a:r>
            <a:r>
              <a:rPr lang="en-US" sz="1800" dirty="0"/>
              <a:t>, Display, Filter, </a:t>
            </a:r>
            <a:r>
              <a:rPr lang="en-US" sz="1800" dirty="0" err="1"/>
              <a:t>JPanelSlider</a:t>
            </a:r>
            <a:r>
              <a:rPr lang="en-US" sz="1800" dirty="0"/>
              <a:t>, </a:t>
            </a:r>
            <a:r>
              <a:rPr lang="en-US" sz="1800" dirty="0" err="1"/>
              <a:t>noShape</a:t>
            </a:r>
            <a:r>
              <a:rPr lang="en-US" sz="1800" dirty="0"/>
              <a:t>.</a:t>
            </a:r>
          </a:p>
          <a:p>
            <a:pPr>
              <a:buFont typeface="Wingdings" panose="05000000000000000000" pitchFamily="2" charset="2"/>
              <a:buChar char="Ø"/>
            </a:pPr>
            <a:r>
              <a:rPr lang="en-US" sz="1800" dirty="0"/>
              <a:t>Christiani Monish Preethi - Worked on lexicon, Sequence Diagrams, Use cases, high level design document. Worked on Java files Circle, Line, Ellipse, Parallelogram, Rectangle, Square, Shape, Exit.</a:t>
            </a:r>
          </a:p>
          <a:p>
            <a:pPr>
              <a:buFont typeface="Wingdings" panose="05000000000000000000" pitchFamily="2" charset="2"/>
              <a:buChar char="Ø"/>
            </a:pPr>
            <a:r>
              <a:rPr lang="en-US" sz="1800" dirty="0"/>
              <a:t>Utkarsh Trivedi - Worked on wireframe diagram, Repository, List of requirements, Sequence diagrams, Class diagrams, PPT, high level design document. Worked on Java files Mainframe, Controller, </a:t>
            </a:r>
            <a:r>
              <a:rPr lang="en-US" sz="1800" dirty="0" err="1"/>
              <a:t>StateManager</a:t>
            </a:r>
            <a:r>
              <a:rPr lang="en-US" sz="1800" dirty="0"/>
              <a:t>, </a:t>
            </a:r>
            <a:r>
              <a:rPr lang="en-US" sz="1800" dirty="0" err="1"/>
              <a:t>PopUp</a:t>
            </a:r>
            <a:r>
              <a:rPr lang="en-US" sz="1800" dirty="0"/>
              <a:t>, </a:t>
            </a:r>
            <a:r>
              <a:rPr lang="en-US" sz="1800" dirty="0" err="1"/>
              <a:t>FontSize</a:t>
            </a:r>
            <a:r>
              <a:rPr lang="en-US" sz="1800" dirty="0"/>
              <a:t>, Presentation, Zoom.</a:t>
            </a:r>
          </a:p>
          <a:p>
            <a:pPr>
              <a:buFont typeface="Wingdings" panose="05000000000000000000" pitchFamily="2" charset="2"/>
              <a:buChar char="Ø"/>
            </a:pPr>
            <a:r>
              <a:rPr lang="en-US" sz="1800" dirty="0"/>
              <a:t>Each member has worked in multiple files for implementation due to MVC. The bug review and test cases in Junit were done by all the members together. Also various diagrams and documents were reviewed, edited and modified simultaneously.   </a:t>
            </a:r>
            <a:endParaRPr lang="en-CA" sz="1800" dirty="0"/>
          </a:p>
        </p:txBody>
      </p:sp>
    </p:spTree>
    <p:extLst>
      <p:ext uri="{BB962C8B-B14F-4D97-AF65-F5344CB8AC3E}">
        <p14:creationId xmlns:p14="http://schemas.microsoft.com/office/powerpoint/2010/main" val="324458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Future Work</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438183"/>
            <a:ext cx="10058400" cy="4900473"/>
          </a:xfrm>
        </p:spPr>
        <p:txBody>
          <a:bodyPr>
            <a:normAutofit/>
          </a:bodyPr>
          <a:lstStyle/>
          <a:p>
            <a:r>
              <a:rPr lang="en-US" sz="1900" dirty="0"/>
              <a:t>The various extensions which have been designed but not implemented yet could be finished in future work. Import, Export, Share, Print, Gridlines, Group, Duplicate etc. </a:t>
            </a:r>
          </a:p>
          <a:p>
            <a:r>
              <a:rPr lang="en-US" sz="1900" dirty="0"/>
              <a:t>Beyond the scope of this project various features which can be also implemented for future work which will be useful are as follows</a:t>
            </a:r>
          </a:p>
          <a:p>
            <a:pPr marL="457200" indent="-457200">
              <a:buFont typeface="+mj-lt"/>
              <a:buAutoNum type="arabicPeriod"/>
            </a:pPr>
            <a:r>
              <a:rPr lang="en-US" sz="1900" dirty="0"/>
              <a:t>Templates</a:t>
            </a:r>
          </a:p>
          <a:p>
            <a:pPr marL="457200" indent="-457200">
              <a:buFont typeface="+mj-lt"/>
              <a:buAutoNum type="arabicPeriod"/>
            </a:pPr>
            <a:r>
              <a:rPr lang="en-US" sz="1900" dirty="0"/>
              <a:t>Sharing and Collaboration options</a:t>
            </a:r>
          </a:p>
          <a:p>
            <a:pPr marL="457200" indent="-457200">
              <a:buFont typeface="+mj-lt"/>
              <a:buAutoNum type="arabicPeriod"/>
            </a:pPr>
            <a:r>
              <a:rPr lang="en-US" sz="1900" dirty="0"/>
              <a:t>Media support and graphical assets</a:t>
            </a:r>
          </a:p>
          <a:p>
            <a:pPr marL="457200" indent="-457200">
              <a:buFont typeface="+mj-lt"/>
              <a:buAutoNum type="arabicPeriod"/>
            </a:pPr>
            <a:r>
              <a:rPr lang="en-CA" sz="1900" dirty="0"/>
              <a:t>Extensions to provide support on other platforms and software’s</a:t>
            </a:r>
          </a:p>
          <a:p>
            <a:pPr marL="457200" indent="-457200">
              <a:buFont typeface="+mj-lt"/>
              <a:buAutoNum type="arabicPeriod"/>
            </a:pPr>
            <a:r>
              <a:rPr lang="en-CA" sz="1900" dirty="0"/>
              <a:t>Improving UI/UX and using external API’s </a:t>
            </a:r>
          </a:p>
          <a:p>
            <a:pPr marL="457200" indent="-457200">
              <a:buFont typeface="+mj-lt"/>
              <a:buAutoNum type="arabicPeriod"/>
            </a:pPr>
            <a:r>
              <a:rPr lang="en-CA" sz="1900" dirty="0"/>
              <a:t>Combination of ideas from existing useful good presentation software’s such as Visme, Ludus, Flowvella, Slidebean, keynote, PowerPoint, Prezi, etc.</a:t>
            </a:r>
          </a:p>
          <a:p>
            <a:pPr marL="457200" indent="-457200">
              <a:buFont typeface="+mj-lt"/>
              <a:buAutoNum type="arabicPeriod"/>
            </a:pPr>
            <a:endParaRPr lang="en-CA" sz="1900" dirty="0"/>
          </a:p>
          <a:p>
            <a:pPr marL="457200" indent="-457200">
              <a:buFont typeface="+mj-lt"/>
              <a:buAutoNum type="arabicPeriod"/>
            </a:pPr>
            <a:endParaRPr lang="en-CA" sz="1900" dirty="0"/>
          </a:p>
        </p:txBody>
      </p:sp>
    </p:spTree>
    <p:extLst>
      <p:ext uri="{BB962C8B-B14F-4D97-AF65-F5344CB8AC3E}">
        <p14:creationId xmlns:p14="http://schemas.microsoft.com/office/powerpoint/2010/main" val="93555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7623-6FCD-4A9C-A10F-F85BCAB98E6B}"/>
              </a:ext>
            </a:extLst>
          </p:cNvPr>
          <p:cNvSpPr>
            <a:spLocks noGrp="1"/>
          </p:cNvSpPr>
          <p:nvPr>
            <p:ph type="title"/>
          </p:nvPr>
        </p:nvSpPr>
        <p:spPr>
          <a:xfrm>
            <a:off x="1066800" y="2743200"/>
            <a:ext cx="10058400" cy="1371600"/>
          </a:xfrm>
        </p:spPr>
        <p:txBody>
          <a:bodyPr/>
          <a:lstStyle/>
          <a:p>
            <a:pPr algn="ctr"/>
            <a:r>
              <a:rPr lang="en-US" dirty="0"/>
              <a:t>Code Output </a:t>
            </a:r>
            <a:endParaRPr lang="en-CA" dirty="0"/>
          </a:p>
        </p:txBody>
      </p:sp>
    </p:spTree>
    <p:extLst>
      <p:ext uri="{BB962C8B-B14F-4D97-AF65-F5344CB8AC3E}">
        <p14:creationId xmlns:p14="http://schemas.microsoft.com/office/powerpoint/2010/main" val="2406706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B498-8CD7-4176-8F10-C20B7E11DFEF}"/>
              </a:ext>
            </a:extLst>
          </p:cNvPr>
          <p:cNvSpPr>
            <a:spLocks noGrp="1"/>
          </p:cNvSpPr>
          <p:nvPr>
            <p:ph type="title"/>
          </p:nvPr>
        </p:nvSpPr>
        <p:spPr>
          <a:xfrm>
            <a:off x="1066800" y="642594"/>
            <a:ext cx="10058400" cy="1371600"/>
          </a:xfrm>
        </p:spPr>
        <p:txBody>
          <a:bodyPr anchor="ctr">
            <a:normAutofit/>
          </a:bodyPr>
          <a:lstStyle/>
          <a:p>
            <a:r>
              <a:rPr lang="en-US" dirty="0"/>
              <a:t>Diagram</a:t>
            </a:r>
            <a:endParaRPr lang="en-CA"/>
          </a:p>
        </p:txBody>
      </p:sp>
      <p:pic>
        <p:nvPicPr>
          <p:cNvPr id="5" name="Picture 4" descr="Diagram, schematic&#10;&#10;Description automatically generated">
            <a:extLst>
              <a:ext uri="{FF2B5EF4-FFF2-40B4-BE49-F238E27FC236}">
                <a16:creationId xmlns:a16="http://schemas.microsoft.com/office/drawing/2014/main" id="{82E15997-F53A-4C17-B887-BFDA7250D7DA}"/>
              </a:ext>
            </a:extLst>
          </p:cNvPr>
          <p:cNvPicPr>
            <a:picLocks noChangeAspect="1"/>
          </p:cNvPicPr>
          <p:nvPr/>
        </p:nvPicPr>
        <p:blipFill>
          <a:blip r:embed="rId2"/>
          <a:stretch>
            <a:fillRect/>
          </a:stretch>
        </p:blipFill>
        <p:spPr>
          <a:xfrm>
            <a:off x="4171950" y="685990"/>
            <a:ext cx="6505575" cy="5486019"/>
          </a:xfrm>
          <a:prstGeom prst="rect">
            <a:avLst/>
          </a:prstGeom>
          <a:noFill/>
        </p:spPr>
      </p:pic>
    </p:spTree>
    <p:extLst>
      <p:ext uri="{BB962C8B-B14F-4D97-AF65-F5344CB8AC3E}">
        <p14:creationId xmlns:p14="http://schemas.microsoft.com/office/powerpoint/2010/main" val="362371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Timeline</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438183"/>
            <a:ext cx="10058400" cy="4900473"/>
          </a:xfrm>
        </p:spPr>
        <p:txBody>
          <a:bodyPr/>
          <a:lstStyle/>
          <a:p>
            <a:r>
              <a:rPr lang="en-CA" b="1" dirty="0"/>
              <a:t>Iteration 0 - Due November 2</a:t>
            </a:r>
          </a:p>
          <a:p>
            <a:r>
              <a:rPr lang="en-CA" b="1" dirty="0"/>
              <a:t>Requirements document:</a:t>
            </a:r>
          </a:p>
          <a:p>
            <a:pPr>
              <a:buFont typeface="Arial" panose="020B0604020202020204" pitchFamily="34" charset="0"/>
              <a:buChar char="•"/>
            </a:pPr>
            <a:r>
              <a:rPr lang="en-CA" dirty="0"/>
              <a:t>Domain model - UML class diagrams</a:t>
            </a:r>
          </a:p>
          <a:p>
            <a:pPr>
              <a:buFont typeface="Arial" panose="020B0604020202020204" pitchFamily="34" charset="0"/>
              <a:buChar char="•"/>
            </a:pPr>
            <a:r>
              <a:rPr lang="en-CA" dirty="0"/>
              <a:t>Lexicon - Describes terminology</a:t>
            </a:r>
          </a:p>
          <a:p>
            <a:pPr>
              <a:buFont typeface="Arial" panose="020B0604020202020204" pitchFamily="34" charset="0"/>
              <a:buChar char="•"/>
            </a:pPr>
            <a:r>
              <a:rPr lang="en-CA" dirty="0"/>
              <a:t>list of requirements, two sections: </a:t>
            </a:r>
          </a:p>
          <a:p>
            <a:pPr marL="742950" lvl="1" indent="-285750">
              <a:buFont typeface="Arial" panose="020B0604020202020204" pitchFamily="34" charset="0"/>
              <a:buChar char="•"/>
            </a:pPr>
            <a:r>
              <a:rPr lang="en-CA" dirty="0"/>
              <a:t>Requirements for Iteration 1 (November 16th)</a:t>
            </a:r>
          </a:p>
          <a:p>
            <a:pPr marL="742950" lvl="1" indent="-285750">
              <a:buFont typeface="Arial" panose="020B0604020202020204" pitchFamily="34" charset="0"/>
              <a:buChar char="•"/>
            </a:pPr>
            <a:r>
              <a:rPr lang="en-CA" dirty="0"/>
              <a:t>Requirements for Iteration 2 (November 30th)</a:t>
            </a:r>
          </a:p>
          <a:p>
            <a:r>
              <a:rPr lang="en-CA" b="1" dirty="0"/>
              <a:t>Specification document:</a:t>
            </a:r>
          </a:p>
          <a:p>
            <a:pPr>
              <a:buFont typeface="Arial" panose="020B0604020202020204" pitchFamily="34" charset="0"/>
              <a:buChar char="•"/>
            </a:pPr>
            <a:r>
              <a:rPr lang="en-CA" dirty="0"/>
              <a:t>Use case diagrams</a:t>
            </a:r>
          </a:p>
          <a:p>
            <a:pPr>
              <a:buFont typeface="Arial" panose="020B0604020202020204" pitchFamily="34" charset="0"/>
              <a:buChar char="•"/>
            </a:pPr>
            <a:r>
              <a:rPr lang="en-CA" dirty="0"/>
              <a:t>State diagrams</a:t>
            </a:r>
          </a:p>
          <a:p>
            <a:pPr>
              <a:buFont typeface="Arial" panose="020B0604020202020204" pitchFamily="34" charset="0"/>
              <a:buChar char="•"/>
            </a:pPr>
            <a:r>
              <a:rPr lang="en-CA" dirty="0"/>
              <a:t>Use cases</a:t>
            </a:r>
          </a:p>
          <a:p>
            <a:pPr>
              <a:buFont typeface="Arial" panose="020B0604020202020204" pitchFamily="34" charset="0"/>
              <a:buChar char="•"/>
            </a:pPr>
            <a:r>
              <a:rPr lang="en-CA" dirty="0"/>
              <a:t>Wire frame diagrams</a:t>
            </a:r>
          </a:p>
          <a:p>
            <a:pPr>
              <a:buFont typeface="Arial" panose="020B0604020202020204" pitchFamily="34" charset="0"/>
              <a:buChar char="•"/>
            </a:pPr>
            <a:r>
              <a:rPr lang="en-CA" dirty="0"/>
              <a:t>Sequence diagrams</a:t>
            </a:r>
          </a:p>
          <a:p>
            <a:endParaRPr lang="en-CA" dirty="0"/>
          </a:p>
        </p:txBody>
      </p:sp>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Timeline</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438183"/>
            <a:ext cx="10058400" cy="4900473"/>
          </a:xfrm>
        </p:spPr>
        <p:txBody>
          <a:bodyPr/>
          <a:lstStyle/>
          <a:p>
            <a:r>
              <a:rPr lang="en-US" b="1" dirty="0"/>
              <a:t>Iteration 1: (16th November 2020)</a:t>
            </a:r>
          </a:p>
          <a:p>
            <a:pPr>
              <a:buFont typeface="Arial" panose="020B0604020202020204" pitchFamily="34" charset="0"/>
              <a:buChar char="•"/>
            </a:pPr>
            <a:r>
              <a:rPr lang="en-US" dirty="0"/>
              <a:t>1. Container</a:t>
            </a:r>
          </a:p>
          <a:p>
            <a:pPr>
              <a:buFont typeface="Arial" panose="020B0604020202020204" pitchFamily="34" charset="0"/>
              <a:buChar char="•"/>
            </a:pPr>
            <a:r>
              <a:rPr lang="en-US" dirty="0"/>
              <a:t>2. Object and properties</a:t>
            </a:r>
          </a:p>
          <a:p>
            <a:pPr>
              <a:buFont typeface="Arial" panose="020B0604020202020204" pitchFamily="34" charset="0"/>
              <a:buChar char="•"/>
            </a:pPr>
            <a:r>
              <a:rPr lang="en-US" dirty="0"/>
              <a:t>3. States</a:t>
            </a:r>
          </a:p>
          <a:p>
            <a:pPr>
              <a:buFont typeface="Arial" panose="020B0604020202020204" pitchFamily="34" charset="0"/>
              <a:buChar char="•"/>
            </a:pPr>
            <a:r>
              <a:rPr lang="en-US" dirty="0"/>
              <a:t>4. Attributes</a:t>
            </a:r>
          </a:p>
          <a:p>
            <a:pPr>
              <a:buFont typeface="Arial" panose="020B0604020202020204" pitchFamily="34" charset="0"/>
              <a:buChar char="•"/>
            </a:pPr>
            <a:r>
              <a:rPr lang="en-US" dirty="0"/>
              <a:t>5. Features </a:t>
            </a:r>
          </a:p>
          <a:p>
            <a:pPr marL="742950" lvl="1" indent="-285750">
              <a:buFont typeface="Arial" panose="020B0604020202020204" pitchFamily="34" charset="0"/>
              <a:buChar char="•"/>
            </a:pPr>
            <a:r>
              <a:rPr lang="en-US" dirty="0"/>
              <a:t>Save</a:t>
            </a:r>
          </a:p>
          <a:p>
            <a:pPr marL="742950" lvl="1" indent="-285750">
              <a:buFont typeface="Arial" panose="020B0604020202020204" pitchFamily="34" charset="0"/>
              <a:buChar char="•"/>
            </a:pPr>
            <a:r>
              <a:rPr lang="en-US" dirty="0"/>
              <a:t>Load</a:t>
            </a:r>
          </a:p>
          <a:p>
            <a:pPr marL="742950" lvl="1" indent="-285750">
              <a:buFont typeface="Arial" panose="020B0604020202020204" pitchFamily="34" charset="0"/>
              <a:buChar char="•"/>
            </a:pPr>
            <a:r>
              <a:rPr lang="en-US" dirty="0"/>
              <a:t>Edit</a:t>
            </a:r>
          </a:p>
          <a:p>
            <a:pPr>
              <a:buFont typeface="Arial" panose="020B0604020202020204" pitchFamily="34" charset="0"/>
              <a:buChar char="•"/>
            </a:pPr>
            <a:r>
              <a:rPr lang="en-US" dirty="0"/>
              <a:t>6. Edit Mode</a:t>
            </a:r>
          </a:p>
          <a:p>
            <a:pPr>
              <a:buFont typeface="Arial" panose="020B0604020202020204" pitchFamily="34" charset="0"/>
              <a:buChar char="•"/>
            </a:pPr>
            <a:r>
              <a:rPr lang="en-US" dirty="0"/>
              <a:t>7. Transition</a:t>
            </a:r>
          </a:p>
          <a:p>
            <a:pPr>
              <a:buFont typeface="Arial" panose="020B0604020202020204" pitchFamily="34" charset="0"/>
              <a:buChar char="•"/>
            </a:pPr>
            <a:r>
              <a:rPr lang="en-US" dirty="0"/>
              <a:t>Improvements to the Diagrams</a:t>
            </a:r>
          </a:p>
          <a:p>
            <a:pPr>
              <a:buFont typeface="Arial" panose="020B0604020202020204" pitchFamily="34" charset="0"/>
              <a:buChar char="•"/>
            </a:pPr>
            <a:r>
              <a:rPr lang="en-US" dirty="0"/>
              <a:t>Improvements to Requirements and Specifications documents </a:t>
            </a:r>
          </a:p>
          <a:p>
            <a:pPr>
              <a:buFont typeface="Arial" panose="020B0604020202020204" pitchFamily="34" charset="0"/>
              <a:buChar char="•"/>
            </a:pPr>
            <a:r>
              <a:rPr lang="en-US" dirty="0"/>
              <a:t>Creating and Updating of Design document</a:t>
            </a:r>
          </a:p>
          <a:p>
            <a:endParaRPr lang="en-CA" dirty="0"/>
          </a:p>
        </p:txBody>
      </p:sp>
    </p:spTree>
    <p:extLst>
      <p:ext uri="{BB962C8B-B14F-4D97-AF65-F5344CB8AC3E}">
        <p14:creationId xmlns:p14="http://schemas.microsoft.com/office/powerpoint/2010/main" val="8843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Timeline</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438183"/>
            <a:ext cx="10058400" cy="4900473"/>
          </a:xfrm>
        </p:spPr>
        <p:txBody>
          <a:bodyPr/>
          <a:lstStyle/>
          <a:p>
            <a:r>
              <a:rPr lang="en-US" b="1" dirty="0"/>
              <a:t>Iteration 2: (30th November 2020)</a:t>
            </a:r>
          </a:p>
          <a:p>
            <a:pPr>
              <a:buFont typeface="Arial" panose="020B0604020202020204" pitchFamily="34" charset="0"/>
              <a:buChar char="•"/>
            </a:pPr>
            <a:r>
              <a:rPr lang="en-US" dirty="0"/>
              <a:t>5. Features </a:t>
            </a:r>
          </a:p>
          <a:p>
            <a:pPr marL="742950" lvl="1" indent="-285750">
              <a:buFont typeface="Arial" panose="020B0604020202020204" pitchFamily="34" charset="0"/>
              <a:buChar char="•"/>
            </a:pPr>
            <a:r>
              <a:rPr lang="en-US" dirty="0"/>
              <a:t>Save</a:t>
            </a:r>
          </a:p>
          <a:p>
            <a:pPr marL="742950" lvl="1" indent="-285750">
              <a:buFont typeface="Arial" panose="020B0604020202020204" pitchFamily="34" charset="0"/>
              <a:buChar char="•"/>
            </a:pPr>
            <a:r>
              <a:rPr lang="en-US" dirty="0"/>
              <a:t>Load</a:t>
            </a:r>
          </a:p>
          <a:p>
            <a:pPr marL="742950" lvl="1" indent="-285750">
              <a:buFont typeface="Arial" panose="020B0604020202020204" pitchFamily="34" charset="0"/>
              <a:buChar char="•"/>
            </a:pPr>
            <a:r>
              <a:rPr lang="en-US" dirty="0"/>
              <a:t>Edit</a:t>
            </a:r>
          </a:p>
          <a:p>
            <a:pPr>
              <a:buFont typeface="Arial" panose="020B0604020202020204" pitchFamily="34" charset="0"/>
              <a:buChar char="•"/>
            </a:pPr>
            <a:r>
              <a:rPr lang="en-US" dirty="0"/>
              <a:t>6. Edit Mode</a:t>
            </a:r>
          </a:p>
          <a:p>
            <a:pPr>
              <a:buFont typeface="Arial" panose="020B0604020202020204" pitchFamily="34" charset="0"/>
              <a:buChar char="•"/>
            </a:pPr>
            <a:r>
              <a:rPr lang="en-US" dirty="0"/>
              <a:t>7. Transition</a:t>
            </a:r>
            <a:endParaRPr lang="en-US" b="1" dirty="0"/>
          </a:p>
          <a:p>
            <a:pPr>
              <a:buFont typeface="Arial" panose="020B0604020202020204" pitchFamily="34" charset="0"/>
              <a:buChar char="•"/>
            </a:pPr>
            <a:r>
              <a:rPr lang="en-US" dirty="0"/>
              <a:t>8. Undo Redo</a:t>
            </a:r>
          </a:p>
          <a:p>
            <a:pPr>
              <a:buFont typeface="Arial" panose="020B0604020202020204" pitchFamily="34" charset="0"/>
              <a:buChar char="•"/>
            </a:pPr>
            <a:r>
              <a:rPr lang="en-US" dirty="0"/>
              <a:t>9. Camera and Movement</a:t>
            </a:r>
          </a:p>
          <a:p>
            <a:pPr>
              <a:buFont typeface="Arial" panose="020B0604020202020204" pitchFamily="34" charset="0"/>
              <a:buChar char="•"/>
            </a:pPr>
            <a:r>
              <a:rPr lang="en-US" dirty="0"/>
              <a:t>10. Bug review</a:t>
            </a:r>
          </a:p>
          <a:p>
            <a:pPr>
              <a:buFont typeface="Arial" panose="020B0604020202020204" pitchFamily="34" charset="0"/>
              <a:buChar char="•"/>
            </a:pPr>
            <a:r>
              <a:rPr lang="en-US" dirty="0"/>
              <a:t>11. Testing</a:t>
            </a:r>
          </a:p>
          <a:p>
            <a:pPr>
              <a:buFont typeface="Arial" panose="020B0604020202020204" pitchFamily="34" charset="0"/>
              <a:buChar char="•"/>
            </a:pPr>
            <a:r>
              <a:rPr lang="en-US" dirty="0"/>
              <a:t>Improvements to the Diagrams</a:t>
            </a:r>
          </a:p>
          <a:p>
            <a:pPr>
              <a:buFont typeface="Arial" panose="020B0604020202020204" pitchFamily="34" charset="0"/>
              <a:buChar char="•"/>
            </a:pPr>
            <a:r>
              <a:rPr lang="en-US" dirty="0"/>
              <a:t>Improvements to Requirements and Specifications documents </a:t>
            </a:r>
          </a:p>
          <a:p>
            <a:pPr>
              <a:buFont typeface="Arial" panose="020B0604020202020204" pitchFamily="34" charset="0"/>
              <a:buChar char="•"/>
            </a:pPr>
            <a:r>
              <a:rPr lang="en-US" dirty="0"/>
              <a:t>Improvements to Design document</a:t>
            </a:r>
          </a:p>
          <a:p>
            <a:endParaRPr lang="en-CA" dirty="0"/>
          </a:p>
        </p:txBody>
      </p:sp>
    </p:spTree>
    <p:extLst>
      <p:ext uri="{BB962C8B-B14F-4D97-AF65-F5344CB8AC3E}">
        <p14:creationId xmlns:p14="http://schemas.microsoft.com/office/powerpoint/2010/main" val="351636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User Stories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438183"/>
            <a:ext cx="10058400" cy="4900473"/>
          </a:xfrm>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T0 : The user requests the system to start the prezoom project by clicking the system’s run command.</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T1 : The system will start a new window for java application.</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T2 : The user can open a presentation from file menu</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T3 : The user can create a new presentation from file menu</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T4 : The user can save the presentation from file menu</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T5 : The user can request the system to exit the prezoom project by clicking the system’s exit button.</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T6 : The user can add states from home menu</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T7 : The user can delete states from home menu</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T8 : The user can create shapes (circle, rectangle, square, oval, line) from home menu</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T9 : The user can delete shapes (circle, rectangle, square, oval, line) from home menu</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T10 : The user can move shapes from home menu</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T11 : The user can arrange shape by bringing front</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T12 : The user can arrange shape by bringing forward</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T13 : The user can arrange shape by sending back </a:t>
            </a:r>
            <a:endParaRPr lang="en-US" sz="1800" b="0" i="0" u="none" strike="noStrike" dirty="0">
              <a:solidFill>
                <a:srgbClr val="000000"/>
              </a:solidFill>
              <a:effectLst/>
              <a:latin typeface="Noto Sans Symbols"/>
            </a:endParaRPr>
          </a:p>
        </p:txBody>
      </p:sp>
    </p:spTree>
    <p:extLst>
      <p:ext uri="{BB962C8B-B14F-4D97-AF65-F5344CB8AC3E}">
        <p14:creationId xmlns:p14="http://schemas.microsoft.com/office/powerpoint/2010/main" val="121593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8407"/>
            <a:ext cx="10058400" cy="839977"/>
          </a:xfrm>
        </p:spPr>
        <p:txBody>
          <a:bodyPr>
            <a:normAutofit/>
          </a:bodyPr>
          <a:lstStyle/>
          <a:p>
            <a:pPr algn="ctr"/>
            <a:r>
              <a:rPr lang="en-US" dirty="0"/>
              <a:t>User Stories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438183"/>
            <a:ext cx="10058400" cy="4900473"/>
          </a:xfrm>
        </p:spPr>
        <p:txBody>
          <a:bodyPr/>
          <a:lstStyle/>
          <a:p>
            <a:pPr fontAlgn="base">
              <a:spcBef>
                <a:spcPts val="0"/>
              </a:spcBef>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T14 : The user can arrange shape by sending backward</a:t>
            </a: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T15 : The user can change color of shapes from home menu</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T16 : The user can create textbox for writing text from home menu</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T17 : The user can choose Text Font from the text drop down menu.</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T18 : The user can change the text size.</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T19 : The user can undo from edit menu</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T20 : The user can redo from edit menu</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T21 : The user can check the details about every shape.</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T22 : The system will give a pop-up menu if the user want to save the changes if it was unsaved before closing the system.</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T23 : The user can start the presentation from presentation menu</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T24 : The user can start transition from transition menu</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T25 : The user can go next slide in the presentation mode</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T26 : The user can go previous slide in the presentation mode</a:t>
            </a:r>
            <a:endParaRPr lang="en-US" sz="16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T27 : The user can exit presentation window using the close button</a:t>
            </a:r>
            <a:endParaRPr lang="en-US" sz="1600" b="0" i="0" u="none" strike="noStrike" dirty="0">
              <a:solidFill>
                <a:srgbClr val="000000"/>
              </a:solidFill>
              <a:effectLst/>
              <a:latin typeface="Noto Sans Symbols"/>
            </a:endParaRPr>
          </a:p>
          <a:p>
            <a:endParaRPr lang="en-CA" dirty="0"/>
          </a:p>
        </p:txBody>
      </p:sp>
    </p:spTree>
    <p:extLst>
      <p:ext uri="{BB962C8B-B14F-4D97-AF65-F5344CB8AC3E}">
        <p14:creationId xmlns:p14="http://schemas.microsoft.com/office/powerpoint/2010/main" val="101874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51976"/>
            <a:ext cx="10058400" cy="839977"/>
          </a:xfrm>
        </p:spPr>
        <p:txBody>
          <a:bodyPr>
            <a:normAutofit/>
          </a:bodyPr>
          <a:lstStyle/>
          <a:p>
            <a:pPr algn="ctr"/>
            <a:r>
              <a:rPr lang="en-US" dirty="0"/>
              <a:t>Use Cases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967665"/>
            <a:ext cx="10058400" cy="5734975"/>
          </a:xfrm>
        </p:spPr>
        <p:txBody>
          <a:bodyPr>
            <a:normAutofit fontScale="70000" lnSpcReduction="20000"/>
          </a:bodyPr>
          <a:lstStyle/>
          <a:p>
            <a:pPr marL="0" indent="0" algn="ctr" rtl="0">
              <a:spcBef>
                <a:spcPts val="0"/>
              </a:spcBef>
              <a:spcAft>
                <a:spcPts val="800"/>
              </a:spcAft>
              <a:buNone/>
            </a:pPr>
            <a:r>
              <a:rPr lang="en-US" sz="1800" b="1" i="0" u="sng" dirty="0">
                <a:solidFill>
                  <a:srgbClr val="000000"/>
                </a:solidFill>
                <a:effectLst/>
                <a:latin typeface="Times New Roman" panose="02020603050405020304" pitchFamily="18" charset="0"/>
              </a:rPr>
              <a:t>Presentation Development</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Start</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T1</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Presentation developer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The system will start a new system.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The system will prompt the user whether to start or open a presentation or edit it.</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Create new project</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T1</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Presentation developer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The system will ask to create new presentation.</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The system will allow the user to create new presentation with the new slide or the user can start doing the presentation with the existing file.</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Open</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Requirement address: T2</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Actors involved: Presentation developer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Precondition: The system will ask the developer to open the existing file from the system.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Typical flow : The system will allow the user to open a presentation which is stored in the system.</a:t>
            </a:r>
            <a:br>
              <a:rPr lang="en-US" b="0" dirty="0">
                <a:effectLst/>
              </a:rPr>
            </a:br>
            <a:endParaRPr lang="en-CA" dirty="0"/>
          </a:p>
        </p:txBody>
      </p:sp>
    </p:spTree>
    <p:extLst>
      <p:ext uri="{BB962C8B-B14F-4D97-AF65-F5344CB8AC3E}">
        <p14:creationId xmlns:p14="http://schemas.microsoft.com/office/powerpoint/2010/main" val="184899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198709"/>
            <a:ext cx="10058400" cy="839977"/>
          </a:xfrm>
        </p:spPr>
        <p:txBody>
          <a:bodyPr>
            <a:normAutofit/>
          </a:bodyPr>
          <a:lstStyle/>
          <a:p>
            <a:pPr algn="ctr"/>
            <a:r>
              <a:rPr lang="en-US" dirty="0"/>
              <a:t>Use Cases</a:t>
            </a:r>
          </a:p>
        </p:txBody>
      </p:sp>
      <p:sp>
        <p:nvSpPr>
          <p:cNvPr id="4" name="Content Placeholder 3">
            <a:extLst>
              <a:ext uri="{FF2B5EF4-FFF2-40B4-BE49-F238E27FC236}">
                <a16:creationId xmlns:a16="http://schemas.microsoft.com/office/drawing/2014/main" id="{40E1C84B-5AE1-4088-AB57-63EB907778EC}"/>
              </a:ext>
            </a:extLst>
          </p:cNvPr>
          <p:cNvSpPr>
            <a:spLocks noGrp="1"/>
          </p:cNvSpPr>
          <p:nvPr>
            <p:ph idx="1"/>
          </p:nvPr>
        </p:nvSpPr>
        <p:spPr>
          <a:xfrm>
            <a:off x="1066800" y="1140782"/>
            <a:ext cx="10058400" cy="5717218"/>
          </a:xfrm>
        </p:spPr>
        <p:txBody>
          <a:bodyPr>
            <a:normAutofit fontScale="77500" lnSpcReduction="20000"/>
          </a:bodyPr>
          <a:lstStyle/>
          <a:p>
            <a:pPr algn="ctr" rtl="0">
              <a:spcBef>
                <a:spcPts val="0"/>
              </a:spcBef>
              <a:spcAft>
                <a:spcPts val="800"/>
              </a:spcAft>
            </a:pPr>
            <a:r>
              <a:rPr lang="en-US" sz="1600" b="1" i="0" u="sng" dirty="0">
                <a:solidFill>
                  <a:srgbClr val="000000"/>
                </a:solidFill>
                <a:effectLst/>
                <a:latin typeface="Times New Roman" panose="02020603050405020304" pitchFamily="18" charset="0"/>
              </a:rPr>
              <a:t>Edit Presentation </a:t>
            </a:r>
            <a:endParaRPr lang="en-US" b="0" dirty="0">
              <a:effectLst/>
            </a:endParaRPr>
          </a:p>
          <a:p>
            <a:pPr rtl="0">
              <a:spcBef>
                <a:spcPts val="0"/>
              </a:spcBef>
              <a:spcAft>
                <a:spcPts val="800"/>
              </a:spcAft>
            </a:pPr>
            <a:r>
              <a:rPr lang="en-US" sz="1600" b="1" i="0" u="none" strike="noStrike" dirty="0">
                <a:solidFill>
                  <a:srgbClr val="000000"/>
                </a:solidFill>
                <a:effectLst/>
                <a:latin typeface="Times New Roman" panose="02020603050405020304" pitchFamily="18" charset="0"/>
              </a:rPr>
              <a:t>Color </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Requirement address: T15</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Precondition:.  Change color, Apply color, Remove color</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Typical flow :  Editor can change the color like red, blue, etc. and they can apply color to different shapes ,text or slide etc., from drop down menu.</a:t>
            </a:r>
            <a:endParaRPr lang="en-US" b="0" dirty="0">
              <a:effectLst/>
            </a:endParaRPr>
          </a:p>
          <a:p>
            <a:pPr rtl="0">
              <a:spcBef>
                <a:spcPts val="0"/>
              </a:spcBef>
              <a:spcAft>
                <a:spcPts val="800"/>
              </a:spcAft>
            </a:pPr>
            <a:r>
              <a:rPr lang="en-US" sz="1600" b="1" i="0" u="none" strike="noStrike" dirty="0">
                <a:solidFill>
                  <a:srgbClr val="000000"/>
                </a:solidFill>
                <a:effectLst/>
                <a:latin typeface="Times New Roman" panose="02020603050405020304" pitchFamily="18" charset="0"/>
              </a:rPr>
              <a:t>Fill color</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Requirement address: T15</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Precondition:.  Change color, Apply color, Remove color </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Typical flow :  Editor can apply Fill color option to the particular shape or particular slide etc., from drop down menu.</a:t>
            </a:r>
            <a:endParaRPr lang="en-US" b="0" dirty="0">
              <a:effectLst/>
            </a:endParaRPr>
          </a:p>
          <a:p>
            <a:pPr rtl="0">
              <a:spcBef>
                <a:spcPts val="0"/>
              </a:spcBef>
              <a:spcAft>
                <a:spcPts val="800"/>
              </a:spcAft>
            </a:pPr>
            <a:r>
              <a:rPr lang="en-US" sz="1600" b="1" i="0" u="none" strike="noStrike" dirty="0">
                <a:solidFill>
                  <a:srgbClr val="000000"/>
                </a:solidFill>
                <a:effectLst/>
                <a:latin typeface="Times New Roman" panose="02020603050405020304" pitchFamily="18" charset="0"/>
              </a:rPr>
              <a:t>Font style</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Subject: Prezoom</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Requirement address: T17</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Actors involved: Editor</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Precondition:.  Change font style</a:t>
            </a:r>
            <a:endParaRPr lang="en-US" b="0" dirty="0">
              <a:effectLst/>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rPr>
              <a:t>Typical flow :  Editor can change font style lie Times new roman, Calibri, Arial, etc.. In each every slide from drop down menu.</a:t>
            </a:r>
            <a:endParaRPr lang="en-US" b="0" dirty="0">
              <a:effectLst/>
            </a:endParaRPr>
          </a:p>
        </p:txBody>
      </p:sp>
    </p:spTree>
    <p:extLst>
      <p:ext uri="{BB962C8B-B14F-4D97-AF65-F5344CB8AC3E}">
        <p14:creationId xmlns:p14="http://schemas.microsoft.com/office/powerpoint/2010/main" val="2849607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TotalTime>
  <Words>2588</Words>
  <Application>Microsoft Office PowerPoint</Application>
  <PresentationFormat>Widescreen</PresentationFormat>
  <Paragraphs>291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Garamond</vt:lpstr>
      <vt:lpstr>Noto Sans Symbols</vt:lpstr>
      <vt:lpstr>Times New Roman</vt:lpstr>
      <vt:lpstr>Wingdings</vt:lpstr>
      <vt:lpstr>SavonVTI</vt:lpstr>
      <vt:lpstr>Prezoom Presentation</vt:lpstr>
      <vt:lpstr>Presentation Overview</vt:lpstr>
      <vt:lpstr>Timeline</vt:lpstr>
      <vt:lpstr>Timeline</vt:lpstr>
      <vt:lpstr>Timeline</vt:lpstr>
      <vt:lpstr>User Stories</vt:lpstr>
      <vt:lpstr>User Stories</vt:lpstr>
      <vt:lpstr>Use Cases</vt:lpstr>
      <vt:lpstr>Use Cases</vt:lpstr>
      <vt:lpstr>Use Cases</vt:lpstr>
      <vt:lpstr>Use Cases</vt:lpstr>
      <vt:lpstr>Use Cases</vt:lpstr>
      <vt:lpstr>Use Cases</vt:lpstr>
      <vt:lpstr>Use Cases</vt:lpstr>
      <vt:lpstr>Packages, Files &amp; Features</vt:lpstr>
      <vt:lpstr>Packages, Files &amp; Features</vt:lpstr>
      <vt:lpstr>Packages, Files &amp; Features</vt:lpstr>
      <vt:lpstr>Modularity</vt:lpstr>
      <vt:lpstr>Reusability</vt:lpstr>
      <vt:lpstr>Extensibility</vt:lpstr>
      <vt:lpstr>Contribution</vt:lpstr>
      <vt:lpstr>Future Work</vt:lpstr>
      <vt:lpstr>Code Output </vt:lpstr>
      <vt:lpstr>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Prezoom Presentation</dc:title>
  <dc:creator>Utkarsh Trivedi</dc:creator>
  <cp:lastModifiedBy>Utkarsh Trivedi</cp:lastModifiedBy>
  <cp:revision>5</cp:revision>
  <dcterms:created xsi:type="dcterms:W3CDTF">2020-11-30T12:36:43Z</dcterms:created>
  <dcterms:modified xsi:type="dcterms:W3CDTF">2020-11-30T13:25:37Z</dcterms:modified>
</cp:coreProperties>
</file>