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C4EDB-56E8-479E-A526-3C6E4A3A3D3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08D01D9-D1B6-4AE0-B429-2F1F75D1EA4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 baseline="0" dirty="0"/>
            <a:t>Objective</a:t>
          </a:r>
          <a:r>
            <a:rPr lang="en-US" sz="1400" b="0" i="0" baseline="0" dirty="0"/>
            <a:t>: Develop an IoT solution that uses real-time data to monitor coal transport, detect theft or tampering, and enhance security and accountability</a:t>
          </a:r>
          <a:r>
            <a:rPr lang="en-US" sz="1100" b="0" i="0" baseline="0" dirty="0"/>
            <a:t>.</a:t>
          </a:r>
          <a:endParaRPr lang="en-IN" sz="1100" dirty="0"/>
        </a:p>
      </dgm:t>
    </dgm:pt>
    <dgm:pt modelId="{7F045385-CAA6-463B-BC1F-13FE5CB28422}" type="parTrans" cxnId="{2DCEFFEC-7A3B-4DA4-B9DD-74EAF0764AF0}">
      <dgm:prSet/>
      <dgm:spPr/>
      <dgm:t>
        <a:bodyPr/>
        <a:lstStyle/>
        <a:p>
          <a:endParaRPr lang="en-IN"/>
        </a:p>
      </dgm:t>
    </dgm:pt>
    <dgm:pt modelId="{9A8F20A7-CDDC-4CB3-9EF5-2F92FD316D35}" type="sibTrans" cxnId="{2DCEFFEC-7A3B-4DA4-B9DD-74EAF0764AF0}">
      <dgm:prSet/>
      <dgm:spPr/>
      <dgm:t>
        <a:bodyPr/>
        <a:lstStyle/>
        <a:p>
          <a:endParaRPr lang="en-IN"/>
        </a:p>
      </dgm:t>
    </dgm:pt>
    <dgm:pt modelId="{D5F1E1B8-2C89-49C5-933D-876365ADE9A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 baseline="0" dirty="0"/>
            <a:t>Scope</a:t>
          </a:r>
          <a:r>
            <a:rPr lang="en-US" sz="1400" b="0" i="0" baseline="0" dirty="0"/>
            <a:t>: Incorporate GPS tracking, load monitoring, environmental sensors, Computer Vision and data analytics to create an integrated monitoring system</a:t>
          </a:r>
          <a:r>
            <a:rPr lang="en-US" sz="1100" b="0" i="0" baseline="0" dirty="0"/>
            <a:t>.</a:t>
          </a:r>
          <a:endParaRPr lang="en-IN" sz="1100" dirty="0"/>
        </a:p>
      </dgm:t>
    </dgm:pt>
    <dgm:pt modelId="{22CACE8F-FEB2-4BC7-AB5C-107D32110BA9}" type="parTrans" cxnId="{BE9DC78D-AF6E-4C71-B9C1-83F4C0FF5EE2}">
      <dgm:prSet/>
      <dgm:spPr/>
      <dgm:t>
        <a:bodyPr/>
        <a:lstStyle/>
        <a:p>
          <a:endParaRPr lang="en-IN"/>
        </a:p>
      </dgm:t>
    </dgm:pt>
    <dgm:pt modelId="{F8E1DA18-D2A7-4B20-864D-EEA9A10563EF}" type="sibTrans" cxnId="{BE9DC78D-AF6E-4C71-B9C1-83F4C0FF5EE2}">
      <dgm:prSet/>
      <dgm:spPr/>
      <dgm:t>
        <a:bodyPr/>
        <a:lstStyle/>
        <a:p>
          <a:endParaRPr lang="en-IN"/>
        </a:p>
      </dgm:t>
    </dgm:pt>
    <dgm:pt modelId="{AD16B9B5-135C-4D58-A2CE-AAEFAD5795C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i="0" baseline="0" dirty="0"/>
            <a:t>Impact</a:t>
          </a:r>
          <a:r>
            <a:rPr lang="en-US" sz="1400" b="0" i="0" baseline="0" dirty="0"/>
            <a:t>: Reduced theft, improved efficiency, and enhanced security for the mining industry </a:t>
          </a:r>
          <a:endParaRPr lang="en-IN" sz="1400" dirty="0"/>
        </a:p>
      </dgm:t>
    </dgm:pt>
    <dgm:pt modelId="{50404C90-618D-4D23-941E-4ACC3D0B20CF}" type="parTrans" cxnId="{28549C0E-86A7-4F90-A479-0BBC1323E60E}">
      <dgm:prSet/>
      <dgm:spPr/>
      <dgm:t>
        <a:bodyPr/>
        <a:lstStyle/>
        <a:p>
          <a:endParaRPr lang="en-IN"/>
        </a:p>
      </dgm:t>
    </dgm:pt>
    <dgm:pt modelId="{3F5DEA51-A45F-4B1F-95F2-C6E274C1305D}" type="sibTrans" cxnId="{28549C0E-86A7-4F90-A479-0BBC1323E60E}">
      <dgm:prSet/>
      <dgm:spPr/>
      <dgm:t>
        <a:bodyPr/>
        <a:lstStyle/>
        <a:p>
          <a:endParaRPr lang="en-IN"/>
        </a:p>
      </dgm:t>
    </dgm:pt>
    <dgm:pt modelId="{A3A258C8-A01B-43CF-B4A6-8B59A5673E5C}" type="pres">
      <dgm:prSet presAssocID="{70DC4EDB-56E8-479E-A526-3C6E4A3A3D31}" presName="root" presStyleCnt="0">
        <dgm:presLayoutVars>
          <dgm:dir/>
          <dgm:resizeHandles val="exact"/>
        </dgm:presLayoutVars>
      </dgm:prSet>
      <dgm:spPr/>
    </dgm:pt>
    <dgm:pt modelId="{B16D51E8-68D1-4A03-A102-C3157FB90777}" type="pres">
      <dgm:prSet presAssocID="{C08D01D9-D1B6-4AE0-B429-2F1F75D1EA40}" presName="compNode" presStyleCnt="0"/>
      <dgm:spPr/>
    </dgm:pt>
    <dgm:pt modelId="{DCE54999-F5CF-4151-A695-90CD6FF9AB5D}" type="pres">
      <dgm:prSet presAssocID="{C08D01D9-D1B6-4AE0-B429-2F1F75D1EA40}" presName="iconBgRect" presStyleLbl="bgShp" presStyleIdx="0" presStyleCnt="3"/>
      <dgm:spPr/>
    </dgm:pt>
    <dgm:pt modelId="{73F976D0-BE31-451F-96B9-538C24905567}" type="pres">
      <dgm:prSet presAssocID="{C08D01D9-D1B6-4AE0-B429-2F1F75D1EA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20CA0A9-F801-41BF-8BAC-FE50CAB8D721}" type="pres">
      <dgm:prSet presAssocID="{C08D01D9-D1B6-4AE0-B429-2F1F75D1EA40}" presName="spaceRect" presStyleCnt="0"/>
      <dgm:spPr/>
    </dgm:pt>
    <dgm:pt modelId="{F7E2C846-779B-4678-8F8C-2F80F9A99A1F}" type="pres">
      <dgm:prSet presAssocID="{C08D01D9-D1B6-4AE0-B429-2F1F75D1EA40}" presName="textRect" presStyleLbl="revTx" presStyleIdx="0" presStyleCnt="3">
        <dgm:presLayoutVars>
          <dgm:chMax val="1"/>
          <dgm:chPref val="1"/>
        </dgm:presLayoutVars>
      </dgm:prSet>
      <dgm:spPr/>
    </dgm:pt>
    <dgm:pt modelId="{BA90118B-68E3-4550-91F9-2D963EE95461}" type="pres">
      <dgm:prSet presAssocID="{9A8F20A7-CDDC-4CB3-9EF5-2F92FD316D35}" presName="sibTrans" presStyleCnt="0"/>
      <dgm:spPr/>
    </dgm:pt>
    <dgm:pt modelId="{B445D4A7-240C-4032-9D12-BE85F7129838}" type="pres">
      <dgm:prSet presAssocID="{D5F1E1B8-2C89-49C5-933D-876365ADE9A2}" presName="compNode" presStyleCnt="0"/>
      <dgm:spPr/>
    </dgm:pt>
    <dgm:pt modelId="{4AE37082-A059-4EFF-B6FF-BBBFB8777DEB}" type="pres">
      <dgm:prSet presAssocID="{D5F1E1B8-2C89-49C5-933D-876365ADE9A2}" presName="iconBgRect" presStyleLbl="bgShp" presStyleIdx="1" presStyleCnt="3"/>
      <dgm:spPr/>
    </dgm:pt>
    <dgm:pt modelId="{E122113E-2DE0-4513-848A-033A2DF0E50D}" type="pres">
      <dgm:prSet presAssocID="{D5F1E1B8-2C89-49C5-933D-876365ADE9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51ACD3B-974B-44B3-B24D-A5B7D08476CF}" type="pres">
      <dgm:prSet presAssocID="{D5F1E1B8-2C89-49C5-933D-876365ADE9A2}" presName="spaceRect" presStyleCnt="0"/>
      <dgm:spPr/>
    </dgm:pt>
    <dgm:pt modelId="{7EF2D249-0D88-4397-B83B-C6B1817D881E}" type="pres">
      <dgm:prSet presAssocID="{D5F1E1B8-2C89-49C5-933D-876365ADE9A2}" presName="textRect" presStyleLbl="revTx" presStyleIdx="1" presStyleCnt="3">
        <dgm:presLayoutVars>
          <dgm:chMax val="1"/>
          <dgm:chPref val="1"/>
        </dgm:presLayoutVars>
      </dgm:prSet>
      <dgm:spPr/>
    </dgm:pt>
    <dgm:pt modelId="{6858600D-A44A-45F1-A560-E15F705133D3}" type="pres">
      <dgm:prSet presAssocID="{F8E1DA18-D2A7-4B20-864D-EEA9A10563EF}" presName="sibTrans" presStyleCnt="0"/>
      <dgm:spPr/>
    </dgm:pt>
    <dgm:pt modelId="{894938E8-7AC1-4A98-80CC-B95FD1A71004}" type="pres">
      <dgm:prSet presAssocID="{AD16B9B5-135C-4D58-A2CE-AAEFAD5795CC}" presName="compNode" presStyleCnt="0"/>
      <dgm:spPr/>
    </dgm:pt>
    <dgm:pt modelId="{1B433B1B-2067-4499-B4E2-A71B1005A6E4}" type="pres">
      <dgm:prSet presAssocID="{AD16B9B5-135C-4D58-A2CE-AAEFAD5795CC}" presName="iconBgRect" presStyleLbl="bgShp" presStyleIdx="2" presStyleCnt="3"/>
      <dgm:spPr/>
    </dgm:pt>
    <dgm:pt modelId="{6357BDF4-A8BB-4A6E-A19C-9466973F2383}" type="pres">
      <dgm:prSet presAssocID="{AD16B9B5-135C-4D58-A2CE-AAEFAD5795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EDA449DB-9B96-43A6-89DF-5B5792B5BCC9}" type="pres">
      <dgm:prSet presAssocID="{AD16B9B5-135C-4D58-A2CE-AAEFAD5795CC}" presName="spaceRect" presStyleCnt="0"/>
      <dgm:spPr/>
    </dgm:pt>
    <dgm:pt modelId="{19E9BA89-9D7E-4791-93D1-FE7AAE935B9F}" type="pres">
      <dgm:prSet presAssocID="{AD16B9B5-135C-4D58-A2CE-AAEFAD5795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549C0E-86A7-4F90-A479-0BBC1323E60E}" srcId="{70DC4EDB-56E8-479E-A526-3C6E4A3A3D31}" destId="{AD16B9B5-135C-4D58-A2CE-AAEFAD5795CC}" srcOrd="2" destOrd="0" parTransId="{50404C90-618D-4D23-941E-4ACC3D0B20CF}" sibTransId="{3F5DEA51-A45F-4B1F-95F2-C6E274C1305D}"/>
    <dgm:cxn modelId="{F7244734-2113-4236-8188-4DD399B2DA2A}" type="presOf" srcId="{AD16B9B5-135C-4D58-A2CE-AAEFAD5795CC}" destId="{19E9BA89-9D7E-4791-93D1-FE7AAE935B9F}" srcOrd="0" destOrd="0" presId="urn:microsoft.com/office/officeart/2018/5/layout/IconCircleLabelList"/>
    <dgm:cxn modelId="{6DF7B35B-B68D-4843-A0D9-68CE464D1939}" type="presOf" srcId="{C08D01D9-D1B6-4AE0-B429-2F1F75D1EA40}" destId="{F7E2C846-779B-4678-8F8C-2F80F9A99A1F}" srcOrd="0" destOrd="0" presId="urn:microsoft.com/office/officeart/2018/5/layout/IconCircleLabelList"/>
    <dgm:cxn modelId="{4F6A0556-9A8A-42C5-B238-968C37E0DDDE}" type="presOf" srcId="{D5F1E1B8-2C89-49C5-933D-876365ADE9A2}" destId="{7EF2D249-0D88-4397-B83B-C6B1817D881E}" srcOrd="0" destOrd="0" presId="urn:microsoft.com/office/officeart/2018/5/layout/IconCircleLabelList"/>
    <dgm:cxn modelId="{BE9DC78D-AF6E-4C71-B9C1-83F4C0FF5EE2}" srcId="{70DC4EDB-56E8-479E-A526-3C6E4A3A3D31}" destId="{D5F1E1B8-2C89-49C5-933D-876365ADE9A2}" srcOrd="1" destOrd="0" parTransId="{22CACE8F-FEB2-4BC7-AB5C-107D32110BA9}" sibTransId="{F8E1DA18-D2A7-4B20-864D-EEA9A10563EF}"/>
    <dgm:cxn modelId="{4ECE8DB8-C305-4DCC-A79B-9925EF35ABDF}" type="presOf" srcId="{70DC4EDB-56E8-479E-A526-3C6E4A3A3D31}" destId="{A3A258C8-A01B-43CF-B4A6-8B59A5673E5C}" srcOrd="0" destOrd="0" presId="urn:microsoft.com/office/officeart/2018/5/layout/IconCircleLabelList"/>
    <dgm:cxn modelId="{2DCEFFEC-7A3B-4DA4-B9DD-74EAF0764AF0}" srcId="{70DC4EDB-56E8-479E-A526-3C6E4A3A3D31}" destId="{C08D01D9-D1B6-4AE0-B429-2F1F75D1EA40}" srcOrd="0" destOrd="0" parTransId="{7F045385-CAA6-463B-BC1F-13FE5CB28422}" sibTransId="{9A8F20A7-CDDC-4CB3-9EF5-2F92FD316D35}"/>
    <dgm:cxn modelId="{56220A24-2F12-4732-AB6C-FF6525BC6DA5}" type="presParOf" srcId="{A3A258C8-A01B-43CF-B4A6-8B59A5673E5C}" destId="{B16D51E8-68D1-4A03-A102-C3157FB90777}" srcOrd="0" destOrd="0" presId="urn:microsoft.com/office/officeart/2018/5/layout/IconCircleLabelList"/>
    <dgm:cxn modelId="{310A25B4-67A8-4D98-844D-C48593568C52}" type="presParOf" srcId="{B16D51E8-68D1-4A03-A102-C3157FB90777}" destId="{DCE54999-F5CF-4151-A695-90CD6FF9AB5D}" srcOrd="0" destOrd="0" presId="urn:microsoft.com/office/officeart/2018/5/layout/IconCircleLabelList"/>
    <dgm:cxn modelId="{6C4FA17A-7FD9-488B-BAD3-7BFB31D126BC}" type="presParOf" srcId="{B16D51E8-68D1-4A03-A102-C3157FB90777}" destId="{73F976D0-BE31-451F-96B9-538C24905567}" srcOrd="1" destOrd="0" presId="urn:microsoft.com/office/officeart/2018/5/layout/IconCircleLabelList"/>
    <dgm:cxn modelId="{714EBE7E-BF49-4CCA-AA3E-B96819800677}" type="presParOf" srcId="{B16D51E8-68D1-4A03-A102-C3157FB90777}" destId="{C20CA0A9-F801-41BF-8BAC-FE50CAB8D721}" srcOrd="2" destOrd="0" presId="urn:microsoft.com/office/officeart/2018/5/layout/IconCircleLabelList"/>
    <dgm:cxn modelId="{C3E37533-0DC2-4155-9961-8DA8E113C1A3}" type="presParOf" srcId="{B16D51E8-68D1-4A03-A102-C3157FB90777}" destId="{F7E2C846-779B-4678-8F8C-2F80F9A99A1F}" srcOrd="3" destOrd="0" presId="urn:microsoft.com/office/officeart/2018/5/layout/IconCircleLabelList"/>
    <dgm:cxn modelId="{C9228963-ED90-4FC6-AED9-FD3A35252209}" type="presParOf" srcId="{A3A258C8-A01B-43CF-B4A6-8B59A5673E5C}" destId="{BA90118B-68E3-4550-91F9-2D963EE95461}" srcOrd="1" destOrd="0" presId="urn:microsoft.com/office/officeart/2018/5/layout/IconCircleLabelList"/>
    <dgm:cxn modelId="{2116E2C2-40AD-4B30-847F-11E836726B3C}" type="presParOf" srcId="{A3A258C8-A01B-43CF-B4A6-8B59A5673E5C}" destId="{B445D4A7-240C-4032-9D12-BE85F7129838}" srcOrd="2" destOrd="0" presId="urn:microsoft.com/office/officeart/2018/5/layout/IconCircleLabelList"/>
    <dgm:cxn modelId="{AF7CA7BE-20B0-4CB8-93E0-96CFD05D0991}" type="presParOf" srcId="{B445D4A7-240C-4032-9D12-BE85F7129838}" destId="{4AE37082-A059-4EFF-B6FF-BBBFB8777DEB}" srcOrd="0" destOrd="0" presId="urn:microsoft.com/office/officeart/2018/5/layout/IconCircleLabelList"/>
    <dgm:cxn modelId="{1CFA3F99-1B25-48A1-8824-E3F239065836}" type="presParOf" srcId="{B445D4A7-240C-4032-9D12-BE85F7129838}" destId="{E122113E-2DE0-4513-848A-033A2DF0E50D}" srcOrd="1" destOrd="0" presId="urn:microsoft.com/office/officeart/2018/5/layout/IconCircleLabelList"/>
    <dgm:cxn modelId="{5AE2372D-B74D-4DC1-8786-01026C09FAB3}" type="presParOf" srcId="{B445D4A7-240C-4032-9D12-BE85F7129838}" destId="{A51ACD3B-974B-44B3-B24D-A5B7D08476CF}" srcOrd="2" destOrd="0" presId="urn:microsoft.com/office/officeart/2018/5/layout/IconCircleLabelList"/>
    <dgm:cxn modelId="{3D537778-C94E-4BDE-949B-D1155D374BE7}" type="presParOf" srcId="{B445D4A7-240C-4032-9D12-BE85F7129838}" destId="{7EF2D249-0D88-4397-B83B-C6B1817D881E}" srcOrd="3" destOrd="0" presId="urn:microsoft.com/office/officeart/2018/5/layout/IconCircleLabelList"/>
    <dgm:cxn modelId="{1F920407-4DF5-41E9-BE43-44BCCE6C243B}" type="presParOf" srcId="{A3A258C8-A01B-43CF-B4A6-8B59A5673E5C}" destId="{6858600D-A44A-45F1-A560-E15F705133D3}" srcOrd="3" destOrd="0" presId="urn:microsoft.com/office/officeart/2018/5/layout/IconCircleLabelList"/>
    <dgm:cxn modelId="{BA88567A-632E-4E3A-832F-EC3C85698A6E}" type="presParOf" srcId="{A3A258C8-A01B-43CF-B4A6-8B59A5673E5C}" destId="{894938E8-7AC1-4A98-80CC-B95FD1A71004}" srcOrd="4" destOrd="0" presId="urn:microsoft.com/office/officeart/2018/5/layout/IconCircleLabelList"/>
    <dgm:cxn modelId="{704C10DA-15A4-478A-A52B-866D1AC044CB}" type="presParOf" srcId="{894938E8-7AC1-4A98-80CC-B95FD1A71004}" destId="{1B433B1B-2067-4499-B4E2-A71B1005A6E4}" srcOrd="0" destOrd="0" presId="urn:microsoft.com/office/officeart/2018/5/layout/IconCircleLabelList"/>
    <dgm:cxn modelId="{08236C56-FCA7-4BC9-A320-CFC4FCE4DD21}" type="presParOf" srcId="{894938E8-7AC1-4A98-80CC-B95FD1A71004}" destId="{6357BDF4-A8BB-4A6E-A19C-9466973F2383}" srcOrd="1" destOrd="0" presId="urn:microsoft.com/office/officeart/2018/5/layout/IconCircleLabelList"/>
    <dgm:cxn modelId="{F86F163F-12BD-480A-AE07-504D259CA584}" type="presParOf" srcId="{894938E8-7AC1-4A98-80CC-B95FD1A71004}" destId="{EDA449DB-9B96-43A6-89DF-5B5792B5BCC9}" srcOrd="2" destOrd="0" presId="urn:microsoft.com/office/officeart/2018/5/layout/IconCircleLabelList"/>
    <dgm:cxn modelId="{44857FB7-F38C-4278-B4EE-0A051264F1FB}" type="presParOf" srcId="{894938E8-7AC1-4A98-80CC-B95FD1A71004}" destId="{19E9BA89-9D7E-4791-93D1-FE7AAE935B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62961-F4E2-4F62-947B-8C6F8E58D32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00575E3-8955-4A4D-95B3-82AC75DA0F4E}">
      <dgm:prSet/>
      <dgm:spPr/>
      <dgm:t>
        <a:bodyPr/>
        <a:lstStyle/>
        <a:p>
          <a:r>
            <a:rPr lang="en-US" b="1" i="0" u="sng" baseline="0" dirty="0">
              <a:solidFill>
                <a:schemeClr val="tx1">
                  <a:lumMod val="95000"/>
                  <a:lumOff val="5000"/>
                </a:schemeClr>
              </a:solidFill>
            </a:rPr>
            <a:t>Real-Time GPS Tracking</a:t>
          </a:r>
          <a:r>
            <a:rPr lang="en-US" b="0" i="0" u="sng" baseline="0" dirty="0">
              <a:solidFill>
                <a:schemeClr val="tx1">
                  <a:lumMod val="95000"/>
                  <a:lumOff val="5000"/>
                </a:schemeClr>
              </a:solidFill>
            </a:rPr>
            <a:t>: </a:t>
          </a:r>
          <a:r>
            <a:rPr lang="en-US" b="0" i="0" baseline="0" dirty="0"/>
            <a:t>Monitors vehicle locations to prevent unauthorized detours or stops.</a:t>
          </a:r>
          <a:endParaRPr lang="en-IN" dirty="0"/>
        </a:p>
      </dgm:t>
    </dgm:pt>
    <dgm:pt modelId="{1201897F-0D44-4754-88FD-FA14CCEF2751}" type="parTrans" cxnId="{FA52119F-1B2F-4519-B818-B4ADD31FC010}">
      <dgm:prSet/>
      <dgm:spPr/>
      <dgm:t>
        <a:bodyPr/>
        <a:lstStyle/>
        <a:p>
          <a:endParaRPr lang="en-IN"/>
        </a:p>
      </dgm:t>
    </dgm:pt>
    <dgm:pt modelId="{C07CD190-3832-4359-9A03-98314159F176}" type="sibTrans" cxnId="{FA52119F-1B2F-4519-B818-B4ADD31FC010}">
      <dgm:prSet/>
      <dgm:spPr/>
      <dgm:t>
        <a:bodyPr/>
        <a:lstStyle/>
        <a:p>
          <a:endParaRPr lang="en-IN"/>
        </a:p>
      </dgm:t>
    </dgm:pt>
    <dgm:pt modelId="{524FF773-AD05-48AD-84AF-0156C19A925E}">
      <dgm:prSet/>
      <dgm:spPr/>
      <dgm:t>
        <a:bodyPr/>
        <a:lstStyle/>
        <a:p>
          <a:r>
            <a:rPr lang="en-US" b="1" i="0" u="sng" baseline="0" dirty="0">
              <a:solidFill>
                <a:schemeClr val="tx1">
                  <a:lumMod val="95000"/>
                  <a:lumOff val="5000"/>
                </a:schemeClr>
              </a:solidFill>
            </a:rPr>
            <a:t>Load Integrity Monitoring</a:t>
          </a:r>
          <a:r>
            <a:rPr lang="en-US" b="0" i="0" u="sng" baseline="0" dirty="0">
              <a:solidFill>
                <a:schemeClr val="tx1">
                  <a:lumMod val="95000"/>
                  <a:lumOff val="5000"/>
                </a:schemeClr>
              </a:solidFill>
            </a:rPr>
            <a:t>: </a:t>
          </a:r>
          <a:r>
            <a:rPr lang="en-US" b="0" i="0" baseline="0" dirty="0"/>
            <a:t>Uses weight and environmental sensors to detect tampering, such as unauthorized water addition.</a:t>
          </a:r>
          <a:endParaRPr lang="en-IN" dirty="0"/>
        </a:p>
      </dgm:t>
    </dgm:pt>
    <dgm:pt modelId="{6780FE1E-D018-4AD8-B385-DD0A88C14010}" type="parTrans" cxnId="{F1F34EC9-2AB1-4024-9F25-BFF40E00511D}">
      <dgm:prSet/>
      <dgm:spPr/>
      <dgm:t>
        <a:bodyPr/>
        <a:lstStyle/>
        <a:p>
          <a:endParaRPr lang="en-IN"/>
        </a:p>
      </dgm:t>
    </dgm:pt>
    <dgm:pt modelId="{AE28713E-8888-4658-B516-C086A6904E37}" type="sibTrans" cxnId="{F1F34EC9-2AB1-4024-9F25-BFF40E00511D}">
      <dgm:prSet/>
      <dgm:spPr/>
      <dgm:t>
        <a:bodyPr/>
        <a:lstStyle/>
        <a:p>
          <a:endParaRPr lang="en-IN"/>
        </a:p>
      </dgm:t>
    </dgm:pt>
    <dgm:pt modelId="{062669FB-DE6A-483E-BD38-268B2DEBCE8A}">
      <dgm:prSet/>
      <dgm:spPr/>
      <dgm:t>
        <a:bodyPr/>
        <a:lstStyle/>
        <a:p>
          <a:r>
            <a:rPr lang="en-US" b="1" i="0" u="sng" baseline="0" dirty="0">
              <a:solidFill>
                <a:schemeClr val="tx1">
                  <a:lumMod val="95000"/>
                  <a:lumOff val="5000"/>
                </a:schemeClr>
              </a:solidFill>
            </a:rPr>
            <a:t>Data Analytics Dashboard</a:t>
          </a:r>
          <a:r>
            <a:rPr lang="en-US" b="0" i="0" u="sng" baseline="0" dirty="0">
              <a:solidFill>
                <a:schemeClr val="tx1">
                  <a:lumMod val="95000"/>
                  <a:lumOff val="5000"/>
                </a:schemeClr>
              </a:solidFill>
            </a:rPr>
            <a:t>: </a:t>
          </a:r>
          <a:r>
            <a:rPr lang="en-US" b="0" i="0" baseline="0" dirty="0"/>
            <a:t>Centralized display of transport data with trend analysis and anomaly detection.</a:t>
          </a:r>
          <a:endParaRPr lang="en-IN" dirty="0"/>
        </a:p>
      </dgm:t>
    </dgm:pt>
    <dgm:pt modelId="{F3D62195-BDC4-4684-8077-441B49A57EAE}" type="parTrans" cxnId="{C0F8A54E-6B16-4BDE-9656-92AD1105FCB0}">
      <dgm:prSet/>
      <dgm:spPr/>
      <dgm:t>
        <a:bodyPr/>
        <a:lstStyle/>
        <a:p>
          <a:endParaRPr lang="en-IN"/>
        </a:p>
      </dgm:t>
    </dgm:pt>
    <dgm:pt modelId="{1C300556-AB8E-494D-98F5-FDB9FBCFA17B}" type="sibTrans" cxnId="{C0F8A54E-6B16-4BDE-9656-92AD1105FCB0}">
      <dgm:prSet/>
      <dgm:spPr/>
      <dgm:t>
        <a:bodyPr/>
        <a:lstStyle/>
        <a:p>
          <a:endParaRPr lang="en-IN"/>
        </a:p>
      </dgm:t>
    </dgm:pt>
    <dgm:pt modelId="{B5D42871-2F01-47B5-B452-0AE9F3E1FBE3}">
      <dgm:prSet/>
      <dgm:spPr/>
      <dgm:t>
        <a:bodyPr/>
        <a:lstStyle/>
        <a:p>
          <a:r>
            <a:rPr lang="en-US" b="1" i="0" u="sng" baseline="0" dirty="0">
              <a:solidFill>
                <a:schemeClr val="tx1">
                  <a:lumMod val="95000"/>
                  <a:lumOff val="5000"/>
                </a:schemeClr>
              </a:solidFill>
            </a:rPr>
            <a:t>Automated Alerts</a:t>
          </a:r>
          <a:r>
            <a:rPr lang="en-US" b="0" i="0" baseline="0" dirty="0">
              <a:solidFill>
                <a:schemeClr val="tx1">
                  <a:lumMod val="95000"/>
                  <a:lumOff val="5000"/>
                </a:schemeClr>
              </a:solidFill>
            </a:rPr>
            <a:t>: </a:t>
          </a:r>
          <a:r>
            <a:rPr lang="en-US" b="0" i="0" baseline="0" dirty="0"/>
            <a:t>Instant notifications for any suspected theft or tampering, enabling prompt action. </a:t>
          </a:r>
          <a:endParaRPr lang="en-IN" dirty="0"/>
        </a:p>
      </dgm:t>
    </dgm:pt>
    <dgm:pt modelId="{468351A3-ABF0-4F88-9011-6F3D8CD0B4E0}" type="parTrans" cxnId="{A27507EB-0A7D-4B69-8F0D-5B0DABA5944A}">
      <dgm:prSet/>
      <dgm:spPr/>
      <dgm:t>
        <a:bodyPr/>
        <a:lstStyle/>
        <a:p>
          <a:endParaRPr lang="en-IN"/>
        </a:p>
      </dgm:t>
    </dgm:pt>
    <dgm:pt modelId="{C0C366CB-770D-4F0D-A55A-628E8C464A53}" type="sibTrans" cxnId="{A27507EB-0A7D-4B69-8F0D-5B0DABA5944A}">
      <dgm:prSet/>
      <dgm:spPr/>
      <dgm:t>
        <a:bodyPr/>
        <a:lstStyle/>
        <a:p>
          <a:endParaRPr lang="en-IN"/>
        </a:p>
      </dgm:t>
    </dgm:pt>
    <dgm:pt modelId="{36969C8A-AF8A-4DC6-BD78-54CDC4BF54C4}">
      <dgm:prSet/>
      <dgm:spPr/>
      <dgm:t>
        <a:bodyPr/>
        <a:lstStyle/>
        <a:p>
          <a:r>
            <a:rPr lang="en-IN" u="sng" dirty="0">
              <a:solidFill>
                <a:schemeClr val="tx1">
                  <a:lumMod val="95000"/>
                  <a:lumOff val="5000"/>
                </a:schemeClr>
              </a:solidFill>
            </a:rPr>
            <a:t>Theft Detection via  CV: </a:t>
          </a:r>
          <a:r>
            <a:rPr lang="en-IN" dirty="0"/>
            <a:t>Using a camera to detect thieves and any tampering with the coal(adding or removal).</a:t>
          </a:r>
        </a:p>
      </dgm:t>
    </dgm:pt>
    <dgm:pt modelId="{F161B7D4-46CD-4426-9689-1C6210D4DF1D}" type="parTrans" cxnId="{D39889D7-C293-4AAC-8F79-0F2F7E7E9B19}">
      <dgm:prSet/>
      <dgm:spPr/>
      <dgm:t>
        <a:bodyPr/>
        <a:lstStyle/>
        <a:p>
          <a:endParaRPr lang="en-IN"/>
        </a:p>
      </dgm:t>
    </dgm:pt>
    <dgm:pt modelId="{EBF52F35-F08C-47CE-B0B3-EC35DE065B11}" type="sibTrans" cxnId="{D39889D7-C293-4AAC-8F79-0F2F7E7E9B19}">
      <dgm:prSet/>
      <dgm:spPr/>
      <dgm:t>
        <a:bodyPr/>
        <a:lstStyle/>
        <a:p>
          <a:endParaRPr lang="en-IN"/>
        </a:p>
      </dgm:t>
    </dgm:pt>
    <dgm:pt modelId="{264CCED2-3D60-4C33-841A-450012BEDDDE}" type="pres">
      <dgm:prSet presAssocID="{23F62961-F4E2-4F62-947B-8C6F8E58D326}" presName="outerComposite" presStyleCnt="0">
        <dgm:presLayoutVars>
          <dgm:chMax val="5"/>
          <dgm:dir/>
          <dgm:resizeHandles val="exact"/>
        </dgm:presLayoutVars>
      </dgm:prSet>
      <dgm:spPr/>
    </dgm:pt>
    <dgm:pt modelId="{EA220C52-5E1D-4514-95DF-526C338CAEB0}" type="pres">
      <dgm:prSet presAssocID="{23F62961-F4E2-4F62-947B-8C6F8E58D326}" presName="dummyMaxCanvas" presStyleCnt="0">
        <dgm:presLayoutVars/>
      </dgm:prSet>
      <dgm:spPr/>
    </dgm:pt>
    <dgm:pt modelId="{F1752639-F8AD-47CD-BFC0-A1131D30B09D}" type="pres">
      <dgm:prSet presAssocID="{23F62961-F4E2-4F62-947B-8C6F8E58D326}" presName="FiveNodes_1" presStyleLbl="node1" presStyleIdx="0" presStyleCnt="5">
        <dgm:presLayoutVars>
          <dgm:bulletEnabled val="1"/>
        </dgm:presLayoutVars>
      </dgm:prSet>
      <dgm:spPr/>
    </dgm:pt>
    <dgm:pt modelId="{744E422E-FD0F-4FEE-A940-284600C4B545}" type="pres">
      <dgm:prSet presAssocID="{23F62961-F4E2-4F62-947B-8C6F8E58D326}" presName="FiveNodes_2" presStyleLbl="node1" presStyleIdx="1" presStyleCnt="5">
        <dgm:presLayoutVars>
          <dgm:bulletEnabled val="1"/>
        </dgm:presLayoutVars>
      </dgm:prSet>
      <dgm:spPr/>
    </dgm:pt>
    <dgm:pt modelId="{384B2C82-9CA6-44F4-A804-2637929665B9}" type="pres">
      <dgm:prSet presAssocID="{23F62961-F4E2-4F62-947B-8C6F8E58D326}" presName="FiveNodes_3" presStyleLbl="node1" presStyleIdx="2" presStyleCnt="5">
        <dgm:presLayoutVars>
          <dgm:bulletEnabled val="1"/>
        </dgm:presLayoutVars>
      </dgm:prSet>
      <dgm:spPr/>
    </dgm:pt>
    <dgm:pt modelId="{5C5153EF-7EF6-4ECD-9210-4E93519A7819}" type="pres">
      <dgm:prSet presAssocID="{23F62961-F4E2-4F62-947B-8C6F8E58D326}" presName="FiveNodes_4" presStyleLbl="node1" presStyleIdx="3" presStyleCnt="5">
        <dgm:presLayoutVars>
          <dgm:bulletEnabled val="1"/>
        </dgm:presLayoutVars>
      </dgm:prSet>
      <dgm:spPr/>
    </dgm:pt>
    <dgm:pt modelId="{707F1F04-8010-4CDB-AEC8-198C9868393C}" type="pres">
      <dgm:prSet presAssocID="{23F62961-F4E2-4F62-947B-8C6F8E58D326}" presName="FiveNodes_5" presStyleLbl="node1" presStyleIdx="4" presStyleCnt="5">
        <dgm:presLayoutVars>
          <dgm:bulletEnabled val="1"/>
        </dgm:presLayoutVars>
      </dgm:prSet>
      <dgm:spPr/>
    </dgm:pt>
    <dgm:pt modelId="{E8E00986-01E1-489F-BBD5-147CFC15EC4A}" type="pres">
      <dgm:prSet presAssocID="{23F62961-F4E2-4F62-947B-8C6F8E58D326}" presName="FiveConn_1-2" presStyleLbl="fgAccFollowNode1" presStyleIdx="0" presStyleCnt="4">
        <dgm:presLayoutVars>
          <dgm:bulletEnabled val="1"/>
        </dgm:presLayoutVars>
      </dgm:prSet>
      <dgm:spPr/>
    </dgm:pt>
    <dgm:pt modelId="{47DD1FDB-938B-44BF-9897-195B6EFEB2DA}" type="pres">
      <dgm:prSet presAssocID="{23F62961-F4E2-4F62-947B-8C6F8E58D326}" presName="FiveConn_2-3" presStyleLbl="fgAccFollowNode1" presStyleIdx="1" presStyleCnt="4">
        <dgm:presLayoutVars>
          <dgm:bulletEnabled val="1"/>
        </dgm:presLayoutVars>
      </dgm:prSet>
      <dgm:spPr/>
    </dgm:pt>
    <dgm:pt modelId="{E7437142-F626-41F0-B63D-BAC3A5B351FA}" type="pres">
      <dgm:prSet presAssocID="{23F62961-F4E2-4F62-947B-8C6F8E58D326}" presName="FiveConn_3-4" presStyleLbl="fgAccFollowNode1" presStyleIdx="2" presStyleCnt="4">
        <dgm:presLayoutVars>
          <dgm:bulletEnabled val="1"/>
        </dgm:presLayoutVars>
      </dgm:prSet>
      <dgm:spPr/>
    </dgm:pt>
    <dgm:pt modelId="{00E75057-1ECA-4A59-926E-09116DDAF41F}" type="pres">
      <dgm:prSet presAssocID="{23F62961-F4E2-4F62-947B-8C6F8E58D326}" presName="FiveConn_4-5" presStyleLbl="fgAccFollowNode1" presStyleIdx="3" presStyleCnt="4">
        <dgm:presLayoutVars>
          <dgm:bulletEnabled val="1"/>
        </dgm:presLayoutVars>
      </dgm:prSet>
      <dgm:spPr/>
    </dgm:pt>
    <dgm:pt modelId="{CB015EDD-349F-40CD-AE1A-ED59A880CD36}" type="pres">
      <dgm:prSet presAssocID="{23F62961-F4E2-4F62-947B-8C6F8E58D326}" presName="FiveNodes_1_text" presStyleLbl="node1" presStyleIdx="4" presStyleCnt="5">
        <dgm:presLayoutVars>
          <dgm:bulletEnabled val="1"/>
        </dgm:presLayoutVars>
      </dgm:prSet>
      <dgm:spPr/>
    </dgm:pt>
    <dgm:pt modelId="{9E4B08F7-0C58-48B4-A177-DB0B2261FCF2}" type="pres">
      <dgm:prSet presAssocID="{23F62961-F4E2-4F62-947B-8C6F8E58D326}" presName="FiveNodes_2_text" presStyleLbl="node1" presStyleIdx="4" presStyleCnt="5">
        <dgm:presLayoutVars>
          <dgm:bulletEnabled val="1"/>
        </dgm:presLayoutVars>
      </dgm:prSet>
      <dgm:spPr/>
    </dgm:pt>
    <dgm:pt modelId="{CB086EA3-A5D7-4EEC-8781-E865F7B3AB0B}" type="pres">
      <dgm:prSet presAssocID="{23F62961-F4E2-4F62-947B-8C6F8E58D326}" presName="FiveNodes_3_text" presStyleLbl="node1" presStyleIdx="4" presStyleCnt="5">
        <dgm:presLayoutVars>
          <dgm:bulletEnabled val="1"/>
        </dgm:presLayoutVars>
      </dgm:prSet>
      <dgm:spPr/>
    </dgm:pt>
    <dgm:pt modelId="{701902AD-D51F-4411-A864-F95EBC79FF62}" type="pres">
      <dgm:prSet presAssocID="{23F62961-F4E2-4F62-947B-8C6F8E58D326}" presName="FiveNodes_4_text" presStyleLbl="node1" presStyleIdx="4" presStyleCnt="5">
        <dgm:presLayoutVars>
          <dgm:bulletEnabled val="1"/>
        </dgm:presLayoutVars>
      </dgm:prSet>
      <dgm:spPr/>
    </dgm:pt>
    <dgm:pt modelId="{7D9CF8BA-374E-4279-BE99-EAEBF7C561C4}" type="pres">
      <dgm:prSet presAssocID="{23F62961-F4E2-4F62-947B-8C6F8E58D32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BF09617-A700-4319-A3AB-91D870536E9B}" type="presOf" srcId="{C07CD190-3832-4359-9A03-98314159F176}" destId="{E8E00986-01E1-489F-BBD5-147CFC15EC4A}" srcOrd="0" destOrd="0" presId="urn:microsoft.com/office/officeart/2005/8/layout/vProcess5"/>
    <dgm:cxn modelId="{FE9EC024-FA0E-4406-8D38-287971D61D0D}" type="presOf" srcId="{062669FB-DE6A-483E-BD38-268B2DEBCE8A}" destId="{CB086EA3-A5D7-4EEC-8781-E865F7B3AB0B}" srcOrd="1" destOrd="0" presId="urn:microsoft.com/office/officeart/2005/8/layout/vProcess5"/>
    <dgm:cxn modelId="{4B2F6E28-C4EF-4826-8F4E-26B898FFCB46}" type="presOf" srcId="{F00575E3-8955-4A4D-95B3-82AC75DA0F4E}" destId="{F1752639-F8AD-47CD-BFC0-A1131D30B09D}" srcOrd="0" destOrd="0" presId="urn:microsoft.com/office/officeart/2005/8/layout/vProcess5"/>
    <dgm:cxn modelId="{F6CEC12D-A3BE-4829-AED9-91B886B76DFD}" type="presOf" srcId="{524FF773-AD05-48AD-84AF-0156C19A925E}" destId="{744E422E-FD0F-4FEE-A940-284600C4B545}" srcOrd="0" destOrd="0" presId="urn:microsoft.com/office/officeart/2005/8/layout/vProcess5"/>
    <dgm:cxn modelId="{6378293A-E034-4E3B-987F-7AB6D9B2FE64}" type="presOf" srcId="{EBF52F35-F08C-47CE-B0B3-EC35DE065B11}" destId="{00E75057-1ECA-4A59-926E-09116DDAF41F}" srcOrd="0" destOrd="0" presId="urn:microsoft.com/office/officeart/2005/8/layout/vProcess5"/>
    <dgm:cxn modelId="{8548EA45-4D99-4A62-AAE2-6962A1A4CEE5}" type="presOf" srcId="{36969C8A-AF8A-4DC6-BD78-54CDC4BF54C4}" destId="{5C5153EF-7EF6-4ECD-9210-4E93519A7819}" srcOrd="0" destOrd="0" presId="urn:microsoft.com/office/officeart/2005/8/layout/vProcess5"/>
    <dgm:cxn modelId="{4E4B4147-612C-450A-AA19-6C902D1C9D93}" type="presOf" srcId="{B5D42871-2F01-47B5-B452-0AE9F3E1FBE3}" destId="{707F1F04-8010-4CDB-AEC8-198C9868393C}" srcOrd="0" destOrd="0" presId="urn:microsoft.com/office/officeart/2005/8/layout/vProcess5"/>
    <dgm:cxn modelId="{4850426B-4613-4A11-BE5D-2883CDAF8A70}" type="presOf" srcId="{1C300556-AB8E-494D-98F5-FDB9FBCFA17B}" destId="{E7437142-F626-41F0-B63D-BAC3A5B351FA}" srcOrd="0" destOrd="0" presId="urn:microsoft.com/office/officeart/2005/8/layout/vProcess5"/>
    <dgm:cxn modelId="{C0F8A54E-6B16-4BDE-9656-92AD1105FCB0}" srcId="{23F62961-F4E2-4F62-947B-8C6F8E58D326}" destId="{062669FB-DE6A-483E-BD38-268B2DEBCE8A}" srcOrd="2" destOrd="0" parTransId="{F3D62195-BDC4-4684-8077-441B49A57EAE}" sibTransId="{1C300556-AB8E-494D-98F5-FDB9FBCFA17B}"/>
    <dgm:cxn modelId="{29F2A551-41EA-40C1-8056-27EF65E60266}" type="presOf" srcId="{F00575E3-8955-4A4D-95B3-82AC75DA0F4E}" destId="{CB015EDD-349F-40CD-AE1A-ED59A880CD36}" srcOrd="1" destOrd="0" presId="urn:microsoft.com/office/officeart/2005/8/layout/vProcess5"/>
    <dgm:cxn modelId="{A8828A77-AC65-4B06-9E00-C034686A3CDB}" type="presOf" srcId="{36969C8A-AF8A-4DC6-BD78-54CDC4BF54C4}" destId="{701902AD-D51F-4411-A864-F95EBC79FF62}" srcOrd="1" destOrd="0" presId="urn:microsoft.com/office/officeart/2005/8/layout/vProcess5"/>
    <dgm:cxn modelId="{FFDA2C81-766F-4560-8765-D981CFC5B368}" type="presOf" srcId="{AE28713E-8888-4658-B516-C086A6904E37}" destId="{47DD1FDB-938B-44BF-9897-195B6EFEB2DA}" srcOrd="0" destOrd="0" presId="urn:microsoft.com/office/officeart/2005/8/layout/vProcess5"/>
    <dgm:cxn modelId="{B124C69E-90CE-4BF0-A6A7-878DB86A889D}" type="presOf" srcId="{23F62961-F4E2-4F62-947B-8C6F8E58D326}" destId="{264CCED2-3D60-4C33-841A-450012BEDDDE}" srcOrd="0" destOrd="0" presId="urn:microsoft.com/office/officeart/2005/8/layout/vProcess5"/>
    <dgm:cxn modelId="{FA52119F-1B2F-4519-B818-B4ADD31FC010}" srcId="{23F62961-F4E2-4F62-947B-8C6F8E58D326}" destId="{F00575E3-8955-4A4D-95B3-82AC75DA0F4E}" srcOrd="0" destOrd="0" parTransId="{1201897F-0D44-4754-88FD-FA14CCEF2751}" sibTransId="{C07CD190-3832-4359-9A03-98314159F176}"/>
    <dgm:cxn modelId="{3D19A7B0-4482-497D-AD1D-C92D8754C232}" type="presOf" srcId="{062669FB-DE6A-483E-BD38-268B2DEBCE8A}" destId="{384B2C82-9CA6-44F4-A804-2637929665B9}" srcOrd="0" destOrd="0" presId="urn:microsoft.com/office/officeart/2005/8/layout/vProcess5"/>
    <dgm:cxn modelId="{F1F34EC9-2AB1-4024-9F25-BFF40E00511D}" srcId="{23F62961-F4E2-4F62-947B-8C6F8E58D326}" destId="{524FF773-AD05-48AD-84AF-0156C19A925E}" srcOrd="1" destOrd="0" parTransId="{6780FE1E-D018-4AD8-B385-DD0A88C14010}" sibTransId="{AE28713E-8888-4658-B516-C086A6904E37}"/>
    <dgm:cxn modelId="{D39889D7-C293-4AAC-8F79-0F2F7E7E9B19}" srcId="{23F62961-F4E2-4F62-947B-8C6F8E58D326}" destId="{36969C8A-AF8A-4DC6-BD78-54CDC4BF54C4}" srcOrd="3" destOrd="0" parTransId="{F161B7D4-46CD-4426-9689-1C6210D4DF1D}" sibTransId="{EBF52F35-F08C-47CE-B0B3-EC35DE065B11}"/>
    <dgm:cxn modelId="{BCD971DB-B006-4191-8F27-8AE281DC82EA}" type="presOf" srcId="{B5D42871-2F01-47B5-B452-0AE9F3E1FBE3}" destId="{7D9CF8BA-374E-4279-BE99-EAEBF7C561C4}" srcOrd="1" destOrd="0" presId="urn:microsoft.com/office/officeart/2005/8/layout/vProcess5"/>
    <dgm:cxn modelId="{52DDE0E1-1E90-4E7B-84BA-645FF8D65E54}" type="presOf" srcId="{524FF773-AD05-48AD-84AF-0156C19A925E}" destId="{9E4B08F7-0C58-48B4-A177-DB0B2261FCF2}" srcOrd="1" destOrd="0" presId="urn:microsoft.com/office/officeart/2005/8/layout/vProcess5"/>
    <dgm:cxn modelId="{A27507EB-0A7D-4B69-8F0D-5B0DABA5944A}" srcId="{23F62961-F4E2-4F62-947B-8C6F8E58D326}" destId="{B5D42871-2F01-47B5-B452-0AE9F3E1FBE3}" srcOrd="4" destOrd="0" parTransId="{468351A3-ABF0-4F88-9011-6F3D8CD0B4E0}" sibTransId="{C0C366CB-770D-4F0D-A55A-628E8C464A53}"/>
    <dgm:cxn modelId="{CC3E3DCB-605F-45DF-B2C5-BB5CB8F9215C}" type="presParOf" srcId="{264CCED2-3D60-4C33-841A-450012BEDDDE}" destId="{EA220C52-5E1D-4514-95DF-526C338CAEB0}" srcOrd="0" destOrd="0" presId="urn:microsoft.com/office/officeart/2005/8/layout/vProcess5"/>
    <dgm:cxn modelId="{A4A64E5E-FFCF-48FF-A173-EB537F3D1632}" type="presParOf" srcId="{264CCED2-3D60-4C33-841A-450012BEDDDE}" destId="{F1752639-F8AD-47CD-BFC0-A1131D30B09D}" srcOrd="1" destOrd="0" presId="urn:microsoft.com/office/officeart/2005/8/layout/vProcess5"/>
    <dgm:cxn modelId="{81BB6D2E-E23B-408A-BE4E-4D8A02559C14}" type="presParOf" srcId="{264CCED2-3D60-4C33-841A-450012BEDDDE}" destId="{744E422E-FD0F-4FEE-A940-284600C4B545}" srcOrd="2" destOrd="0" presId="urn:microsoft.com/office/officeart/2005/8/layout/vProcess5"/>
    <dgm:cxn modelId="{5B2B679C-F158-435B-A783-F0F671488CD5}" type="presParOf" srcId="{264CCED2-3D60-4C33-841A-450012BEDDDE}" destId="{384B2C82-9CA6-44F4-A804-2637929665B9}" srcOrd="3" destOrd="0" presId="urn:microsoft.com/office/officeart/2005/8/layout/vProcess5"/>
    <dgm:cxn modelId="{BD1CA2CC-F61D-4CF8-ACC7-026373713497}" type="presParOf" srcId="{264CCED2-3D60-4C33-841A-450012BEDDDE}" destId="{5C5153EF-7EF6-4ECD-9210-4E93519A7819}" srcOrd="4" destOrd="0" presId="urn:microsoft.com/office/officeart/2005/8/layout/vProcess5"/>
    <dgm:cxn modelId="{65C09EA1-CAFC-435B-9012-136EEAE6B525}" type="presParOf" srcId="{264CCED2-3D60-4C33-841A-450012BEDDDE}" destId="{707F1F04-8010-4CDB-AEC8-198C9868393C}" srcOrd="5" destOrd="0" presId="urn:microsoft.com/office/officeart/2005/8/layout/vProcess5"/>
    <dgm:cxn modelId="{52DE15ED-1138-44DD-A5DA-85B73EDCC026}" type="presParOf" srcId="{264CCED2-3D60-4C33-841A-450012BEDDDE}" destId="{E8E00986-01E1-489F-BBD5-147CFC15EC4A}" srcOrd="6" destOrd="0" presId="urn:microsoft.com/office/officeart/2005/8/layout/vProcess5"/>
    <dgm:cxn modelId="{EB60DEF3-FA6B-4ECD-9D92-577A0DEB0357}" type="presParOf" srcId="{264CCED2-3D60-4C33-841A-450012BEDDDE}" destId="{47DD1FDB-938B-44BF-9897-195B6EFEB2DA}" srcOrd="7" destOrd="0" presId="urn:microsoft.com/office/officeart/2005/8/layout/vProcess5"/>
    <dgm:cxn modelId="{32AAFF2F-AAC3-4B75-A23C-BD8B70428868}" type="presParOf" srcId="{264CCED2-3D60-4C33-841A-450012BEDDDE}" destId="{E7437142-F626-41F0-B63D-BAC3A5B351FA}" srcOrd="8" destOrd="0" presId="urn:microsoft.com/office/officeart/2005/8/layout/vProcess5"/>
    <dgm:cxn modelId="{A93F6256-27F9-44FC-A175-D10DBE05228A}" type="presParOf" srcId="{264CCED2-3D60-4C33-841A-450012BEDDDE}" destId="{00E75057-1ECA-4A59-926E-09116DDAF41F}" srcOrd="9" destOrd="0" presId="urn:microsoft.com/office/officeart/2005/8/layout/vProcess5"/>
    <dgm:cxn modelId="{B6DB6697-C231-413B-9E73-446F4B70CB55}" type="presParOf" srcId="{264CCED2-3D60-4C33-841A-450012BEDDDE}" destId="{CB015EDD-349F-40CD-AE1A-ED59A880CD36}" srcOrd="10" destOrd="0" presId="urn:microsoft.com/office/officeart/2005/8/layout/vProcess5"/>
    <dgm:cxn modelId="{76DF7EC5-454D-4EC8-AE93-7E36A606EA78}" type="presParOf" srcId="{264CCED2-3D60-4C33-841A-450012BEDDDE}" destId="{9E4B08F7-0C58-48B4-A177-DB0B2261FCF2}" srcOrd="11" destOrd="0" presId="urn:microsoft.com/office/officeart/2005/8/layout/vProcess5"/>
    <dgm:cxn modelId="{40C839D0-6C40-4DB5-A121-EAD970536489}" type="presParOf" srcId="{264CCED2-3D60-4C33-841A-450012BEDDDE}" destId="{CB086EA3-A5D7-4EEC-8781-E865F7B3AB0B}" srcOrd="12" destOrd="0" presId="urn:microsoft.com/office/officeart/2005/8/layout/vProcess5"/>
    <dgm:cxn modelId="{68AF7119-605D-48B2-AC38-A84A631D5361}" type="presParOf" srcId="{264CCED2-3D60-4C33-841A-450012BEDDDE}" destId="{701902AD-D51F-4411-A864-F95EBC79FF62}" srcOrd="13" destOrd="0" presId="urn:microsoft.com/office/officeart/2005/8/layout/vProcess5"/>
    <dgm:cxn modelId="{BEE7B6AF-47DE-401E-A070-013D211C609F}" type="presParOf" srcId="{264CCED2-3D60-4C33-841A-450012BEDDDE}" destId="{7D9CF8BA-374E-4279-BE99-EAEBF7C561C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70F26-DB91-456C-B880-273AC4ED7C2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CA474F-83C8-49CC-858C-47B4B1A0A2DF}">
      <dgm:prSet custT="1"/>
      <dgm:spPr/>
      <dgm:t>
        <a:bodyPr/>
        <a:lstStyle/>
        <a:p>
          <a:pPr>
            <a:defRPr cap="all"/>
          </a:pPr>
          <a:r>
            <a:rPr lang="en-US" sz="1400" b="1" u="sng" dirty="0"/>
            <a:t>Advanced Machine Learning Models: </a:t>
          </a:r>
          <a:r>
            <a:rPr lang="en-US" sz="1400" dirty="0"/>
            <a:t>To improve anomaly detection accuracy and adapt to new patterns of theft or tampering.</a:t>
          </a:r>
        </a:p>
      </dgm:t>
    </dgm:pt>
    <dgm:pt modelId="{6B015BC2-69BD-46D1-976A-292FBC883BAD}" type="parTrans" cxnId="{783F5A1C-FE9E-4F95-AAF1-D7B5F13AD099}">
      <dgm:prSet/>
      <dgm:spPr/>
      <dgm:t>
        <a:bodyPr/>
        <a:lstStyle/>
        <a:p>
          <a:endParaRPr lang="en-US"/>
        </a:p>
      </dgm:t>
    </dgm:pt>
    <dgm:pt modelId="{01252AAD-D7A2-49EF-B260-A8B61B8948B4}" type="sibTrans" cxnId="{783F5A1C-FE9E-4F95-AAF1-D7B5F13AD099}">
      <dgm:prSet/>
      <dgm:spPr/>
      <dgm:t>
        <a:bodyPr/>
        <a:lstStyle/>
        <a:p>
          <a:endParaRPr lang="en-US"/>
        </a:p>
      </dgm:t>
    </dgm:pt>
    <dgm:pt modelId="{B0A699B1-BBBF-431A-9B11-8C9EA9681645}">
      <dgm:prSet/>
      <dgm:spPr/>
      <dgm:t>
        <a:bodyPr/>
        <a:lstStyle/>
        <a:p>
          <a:pPr>
            <a:defRPr cap="all"/>
          </a:pPr>
          <a:r>
            <a:rPr lang="en-US" b="1" u="sng" dirty="0"/>
            <a:t>Enhanced Security Protocols: </a:t>
          </a:r>
          <a:r>
            <a:rPr lang="en-US" dirty="0"/>
            <a:t>Incorporate blockchain for tamper-proof data storage and to ensure data integrity.</a:t>
          </a:r>
        </a:p>
      </dgm:t>
    </dgm:pt>
    <dgm:pt modelId="{A170D9C7-0538-44F0-A441-F6AA7F8C3F2C}" type="parTrans" cxnId="{913C26FC-2A1E-4171-A7C7-78BE9E52FE3F}">
      <dgm:prSet/>
      <dgm:spPr/>
      <dgm:t>
        <a:bodyPr/>
        <a:lstStyle/>
        <a:p>
          <a:endParaRPr lang="en-US"/>
        </a:p>
      </dgm:t>
    </dgm:pt>
    <dgm:pt modelId="{8CE3514D-112F-4C63-AFC8-9130F968D057}" type="sibTrans" cxnId="{913C26FC-2A1E-4171-A7C7-78BE9E52FE3F}">
      <dgm:prSet/>
      <dgm:spPr/>
      <dgm:t>
        <a:bodyPr/>
        <a:lstStyle/>
        <a:p>
          <a:endParaRPr lang="en-US"/>
        </a:p>
      </dgm:t>
    </dgm:pt>
    <dgm:pt modelId="{9E6A983C-EC41-4EDA-B60C-151DF9725C47}">
      <dgm:prSet/>
      <dgm:spPr/>
      <dgm:t>
        <a:bodyPr/>
        <a:lstStyle/>
        <a:p>
          <a:pPr>
            <a:defRPr cap="all"/>
          </a:pPr>
          <a:r>
            <a:rPr lang="en-US" b="1" u="sng" dirty="0"/>
            <a:t>Integration with Predictive Maintenance</a:t>
          </a:r>
          <a:r>
            <a:rPr lang="en-US" b="1" dirty="0"/>
            <a:t>: </a:t>
          </a:r>
          <a:r>
            <a:rPr lang="en-US" dirty="0"/>
            <a:t>Use sensor data to predict vehicle maintenance needs, enhancing operational efficiency.</a:t>
          </a:r>
        </a:p>
      </dgm:t>
    </dgm:pt>
    <dgm:pt modelId="{C71A4EFF-B8F7-443A-97D6-724C59D22F6B}" type="parTrans" cxnId="{3995739B-5E5D-4748-91FA-A8146FC779A5}">
      <dgm:prSet/>
      <dgm:spPr/>
      <dgm:t>
        <a:bodyPr/>
        <a:lstStyle/>
        <a:p>
          <a:endParaRPr lang="en-US"/>
        </a:p>
      </dgm:t>
    </dgm:pt>
    <dgm:pt modelId="{18AA9A07-526A-4337-B54A-0A838DC4374D}" type="sibTrans" cxnId="{3995739B-5E5D-4748-91FA-A8146FC779A5}">
      <dgm:prSet/>
      <dgm:spPr/>
      <dgm:t>
        <a:bodyPr/>
        <a:lstStyle/>
        <a:p>
          <a:endParaRPr lang="en-US"/>
        </a:p>
      </dgm:t>
    </dgm:pt>
    <dgm:pt modelId="{7978DC52-F8DA-4620-A778-0DA13F66755C}" type="pres">
      <dgm:prSet presAssocID="{25A70F26-DB91-456C-B880-273AC4ED7C26}" presName="root" presStyleCnt="0">
        <dgm:presLayoutVars>
          <dgm:dir/>
          <dgm:resizeHandles val="exact"/>
        </dgm:presLayoutVars>
      </dgm:prSet>
      <dgm:spPr/>
    </dgm:pt>
    <dgm:pt modelId="{AD70B9B1-3870-4A57-A57E-CF5FC641E496}" type="pres">
      <dgm:prSet presAssocID="{EACA474F-83C8-49CC-858C-47B4B1A0A2DF}" presName="compNode" presStyleCnt="0"/>
      <dgm:spPr/>
    </dgm:pt>
    <dgm:pt modelId="{23A04EFC-FBAF-4F5D-B43A-014997229B8F}" type="pres">
      <dgm:prSet presAssocID="{EACA474F-83C8-49CC-858C-47B4B1A0A2DF}" presName="iconBgRect" presStyleLbl="bgShp" presStyleIdx="0" presStyleCnt="3"/>
      <dgm:spPr/>
    </dgm:pt>
    <dgm:pt modelId="{E0F15B9A-4C93-483D-9EFD-021FCD4CEFA1}" type="pres">
      <dgm:prSet presAssocID="{EACA474F-83C8-49CC-858C-47B4B1A0A2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C0F0E95-C981-4921-AA59-965581FC0356}" type="pres">
      <dgm:prSet presAssocID="{EACA474F-83C8-49CC-858C-47B4B1A0A2DF}" presName="spaceRect" presStyleCnt="0"/>
      <dgm:spPr/>
    </dgm:pt>
    <dgm:pt modelId="{CD161EE1-36AB-446B-BF74-B0AFBE730E38}" type="pres">
      <dgm:prSet presAssocID="{EACA474F-83C8-49CC-858C-47B4B1A0A2DF}" presName="textRect" presStyleLbl="revTx" presStyleIdx="0" presStyleCnt="3">
        <dgm:presLayoutVars>
          <dgm:chMax val="1"/>
          <dgm:chPref val="1"/>
        </dgm:presLayoutVars>
      </dgm:prSet>
      <dgm:spPr/>
    </dgm:pt>
    <dgm:pt modelId="{832D0ED8-95AF-4800-8D4C-AFB79D3BDACB}" type="pres">
      <dgm:prSet presAssocID="{01252AAD-D7A2-49EF-B260-A8B61B8948B4}" presName="sibTrans" presStyleCnt="0"/>
      <dgm:spPr/>
    </dgm:pt>
    <dgm:pt modelId="{2FF47ACF-1DA4-4C40-84C4-647911CEE74F}" type="pres">
      <dgm:prSet presAssocID="{B0A699B1-BBBF-431A-9B11-8C9EA9681645}" presName="compNode" presStyleCnt="0"/>
      <dgm:spPr/>
    </dgm:pt>
    <dgm:pt modelId="{E0B70734-8D37-4883-80EA-A4A78F9F2B59}" type="pres">
      <dgm:prSet presAssocID="{B0A699B1-BBBF-431A-9B11-8C9EA9681645}" presName="iconBgRect" presStyleLbl="bgShp" presStyleIdx="1" presStyleCnt="3"/>
      <dgm:spPr/>
    </dgm:pt>
    <dgm:pt modelId="{7C337687-2710-4876-B4DE-41087D2BD203}" type="pres">
      <dgm:prSet presAssocID="{B0A699B1-BBBF-431A-9B11-8C9EA96816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0605B89-7BFF-455D-BA9D-D929283B5D20}" type="pres">
      <dgm:prSet presAssocID="{B0A699B1-BBBF-431A-9B11-8C9EA9681645}" presName="spaceRect" presStyleCnt="0"/>
      <dgm:spPr/>
    </dgm:pt>
    <dgm:pt modelId="{3E616633-DE40-40D0-9112-46E357116532}" type="pres">
      <dgm:prSet presAssocID="{B0A699B1-BBBF-431A-9B11-8C9EA9681645}" presName="textRect" presStyleLbl="revTx" presStyleIdx="1" presStyleCnt="3">
        <dgm:presLayoutVars>
          <dgm:chMax val="1"/>
          <dgm:chPref val="1"/>
        </dgm:presLayoutVars>
      </dgm:prSet>
      <dgm:spPr/>
    </dgm:pt>
    <dgm:pt modelId="{A693B136-943E-4F28-94B9-974316063D19}" type="pres">
      <dgm:prSet presAssocID="{8CE3514D-112F-4C63-AFC8-9130F968D057}" presName="sibTrans" presStyleCnt="0"/>
      <dgm:spPr/>
    </dgm:pt>
    <dgm:pt modelId="{67DE1AEF-D472-441A-BAB5-F44EB190FF59}" type="pres">
      <dgm:prSet presAssocID="{9E6A983C-EC41-4EDA-B60C-151DF9725C47}" presName="compNode" presStyleCnt="0"/>
      <dgm:spPr/>
    </dgm:pt>
    <dgm:pt modelId="{2DDDC596-148F-48C4-96F5-3F6D987D7C01}" type="pres">
      <dgm:prSet presAssocID="{9E6A983C-EC41-4EDA-B60C-151DF9725C47}" presName="iconBgRect" presStyleLbl="bgShp" presStyleIdx="2" presStyleCnt="3"/>
      <dgm:spPr/>
    </dgm:pt>
    <dgm:pt modelId="{5E25A8FE-41FF-42BB-AFBA-ABA53EFF280C}" type="pres">
      <dgm:prSet presAssocID="{9E6A983C-EC41-4EDA-B60C-151DF9725C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4075EF0-D25A-44F4-AC8A-C71016B5E987}" type="pres">
      <dgm:prSet presAssocID="{9E6A983C-EC41-4EDA-B60C-151DF9725C47}" presName="spaceRect" presStyleCnt="0"/>
      <dgm:spPr/>
    </dgm:pt>
    <dgm:pt modelId="{FAEBF312-34C1-4189-A1B1-99E4377B5EBF}" type="pres">
      <dgm:prSet presAssocID="{9E6A983C-EC41-4EDA-B60C-151DF9725C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3F5A1C-FE9E-4F95-AAF1-D7B5F13AD099}" srcId="{25A70F26-DB91-456C-B880-273AC4ED7C26}" destId="{EACA474F-83C8-49CC-858C-47B4B1A0A2DF}" srcOrd="0" destOrd="0" parTransId="{6B015BC2-69BD-46D1-976A-292FBC883BAD}" sibTransId="{01252AAD-D7A2-49EF-B260-A8B61B8948B4}"/>
    <dgm:cxn modelId="{D82B483B-30F4-44D1-B40E-EB4D6D3E9923}" type="presOf" srcId="{B0A699B1-BBBF-431A-9B11-8C9EA9681645}" destId="{3E616633-DE40-40D0-9112-46E357116532}" srcOrd="0" destOrd="0" presId="urn:microsoft.com/office/officeart/2018/5/layout/IconCircleLabelList"/>
    <dgm:cxn modelId="{56BE1055-A13D-40BE-9692-E5DFEC06473A}" type="presOf" srcId="{25A70F26-DB91-456C-B880-273AC4ED7C26}" destId="{7978DC52-F8DA-4620-A778-0DA13F66755C}" srcOrd="0" destOrd="0" presId="urn:microsoft.com/office/officeart/2018/5/layout/IconCircleLabelList"/>
    <dgm:cxn modelId="{3995739B-5E5D-4748-91FA-A8146FC779A5}" srcId="{25A70F26-DB91-456C-B880-273AC4ED7C26}" destId="{9E6A983C-EC41-4EDA-B60C-151DF9725C47}" srcOrd="2" destOrd="0" parTransId="{C71A4EFF-B8F7-443A-97D6-724C59D22F6B}" sibTransId="{18AA9A07-526A-4337-B54A-0A838DC4374D}"/>
    <dgm:cxn modelId="{1F8444C8-5430-45AD-8B68-9645E45FC384}" type="presOf" srcId="{9E6A983C-EC41-4EDA-B60C-151DF9725C47}" destId="{FAEBF312-34C1-4189-A1B1-99E4377B5EBF}" srcOrd="0" destOrd="0" presId="urn:microsoft.com/office/officeart/2018/5/layout/IconCircleLabelList"/>
    <dgm:cxn modelId="{913C26FC-2A1E-4171-A7C7-78BE9E52FE3F}" srcId="{25A70F26-DB91-456C-B880-273AC4ED7C26}" destId="{B0A699B1-BBBF-431A-9B11-8C9EA9681645}" srcOrd="1" destOrd="0" parTransId="{A170D9C7-0538-44F0-A441-F6AA7F8C3F2C}" sibTransId="{8CE3514D-112F-4C63-AFC8-9130F968D057}"/>
    <dgm:cxn modelId="{8E93E1FC-F274-4A47-B032-560AF67F2A28}" type="presOf" srcId="{EACA474F-83C8-49CC-858C-47B4B1A0A2DF}" destId="{CD161EE1-36AB-446B-BF74-B0AFBE730E38}" srcOrd="0" destOrd="0" presId="urn:microsoft.com/office/officeart/2018/5/layout/IconCircleLabelList"/>
    <dgm:cxn modelId="{7009AC9C-D814-4907-961C-03A4A90CF0D4}" type="presParOf" srcId="{7978DC52-F8DA-4620-A778-0DA13F66755C}" destId="{AD70B9B1-3870-4A57-A57E-CF5FC641E496}" srcOrd="0" destOrd="0" presId="urn:microsoft.com/office/officeart/2018/5/layout/IconCircleLabelList"/>
    <dgm:cxn modelId="{DEAA71BF-C57E-4284-8716-D87E0DC79053}" type="presParOf" srcId="{AD70B9B1-3870-4A57-A57E-CF5FC641E496}" destId="{23A04EFC-FBAF-4F5D-B43A-014997229B8F}" srcOrd="0" destOrd="0" presId="urn:microsoft.com/office/officeart/2018/5/layout/IconCircleLabelList"/>
    <dgm:cxn modelId="{0EBFACB5-56BF-4FE4-B6AC-282BBB5DCB54}" type="presParOf" srcId="{AD70B9B1-3870-4A57-A57E-CF5FC641E496}" destId="{E0F15B9A-4C93-483D-9EFD-021FCD4CEFA1}" srcOrd="1" destOrd="0" presId="urn:microsoft.com/office/officeart/2018/5/layout/IconCircleLabelList"/>
    <dgm:cxn modelId="{B570C43D-7428-400C-8766-A10E9EC88419}" type="presParOf" srcId="{AD70B9B1-3870-4A57-A57E-CF5FC641E496}" destId="{BC0F0E95-C981-4921-AA59-965581FC0356}" srcOrd="2" destOrd="0" presId="urn:microsoft.com/office/officeart/2018/5/layout/IconCircleLabelList"/>
    <dgm:cxn modelId="{6746294B-7848-4CC0-9171-25C385D3EA80}" type="presParOf" srcId="{AD70B9B1-3870-4A57-A57E-CF5FC641E496}" destId="{CD161EE1-36AB-446B-BF74-B0AFBE730E38}" srcOrd="3" destOrd="0" presId="urn:microsoft.com/office/officeart/2018/5/layout/IconCircleLabelList"/>
    <dgm:cxn modelId="{A60BE90A-219A-48B6-B62A-54BFEA8896CB}" type="presParOf" srcId="{7978DC52-F8DA-4620-A778-0DA13F66755C}" destId="{832D0ED8-95AF-4800-8D4C-AFB79D3BDACB}" srcOrd="1" destOrd="0" presId="urn:microsoft.com/office/officeart/2018/5/layout/IconCircleLabelList"/>
    <dgm:cxn modelId="{41DF4EE2-13D1-433C-92CF-D4D6C5F4161D}" type="presParOf" srcId="{7978DC52-F8DA-4620-A778-0DA13F66755C}" destId="{2FF47ACF-1DA4-4C40-84C4-647911CEE74F}" srcOrd="2" destOrd="0" presId="urn:microsoft.com/office/officeart/2018/5/layout/IconCircleLabelList"/>
    <dgm:cxn modelId="{C9AFB432-A535-4694-BCCF-1A7CB8897FF8}" type="presParOf" srcId="{2FF47ACF-1DA4-4C40-84C4-647911CEE74F}" destId="{E0B70734-8D37-4883-80EA-A4A78F9F2B59}" srcOrd="0" destOrd="0" presId="urn:microsoft.com/office/officeart/2018/5/layout/IconCircleLabelList"/>
    <dgm:cxn modelId="{396255B2-5B73-4F14-BF87-16067E791523}" type="presParOf" srcId="{2FF47ACF-1DA4-4C40-84C4-647911CEE74F}" destId="{7C337687-2710-4876-B4DE-41087D2BD203}" srcOrd="1" destOrd="0" presId="urn:microsoft.com/office/officeart/2018/5/layout/IconCircleLabelList"/>
    <dgm:cxn modelId="{6DD4ED61-60D9-4940-A775-9FA7C215D5B2}" type="presParOf" srcId="{2FF47ACF-1DA4-4C40-84C4-647911CEE74F}" destId="{60605B89-7BFF-455D-BA9D-D929283B5D20}" srcOrd="2" destOrd="0" presId="urn:microsoft.com/office/officeart/2018/5/layout/IconCircleLabelList"/>
    <dgm:cxn modelId="{88C10B42-11A2-4017-9D6C-54DD4345B428}" type="presParOf" srcId="{2FF47ACF-1DA4-4C40-84C4-647911CEE74F}" destId="{3E616633-DE40-40D0-9112-46E357116532}" srcOrd="3" destOrd="0" presId="urn:microsoft.com/office/officeart/2018/5/layout/IconCircleLabelList"/>
    <dgm:cxn modelId="{0BCE324B-A31B-40D2-8F34-0BDBC3B9CE08}" type="presParOf" srcId="{7978DC52-F8DA-4620-A778-0DA13F66755C}" destId="{A693B136-943E-4F28-94B9-974316063D19}" srcOrd="3" destOrd="0" presId="urn:microsoft.com/office/officeart/2018/5/layout/IconCircleLabelList"/>
    <dgm:cxn modelId="{0CD5EA9A-6288-4651-8D39-9758C5C81775}" type="presParOf" srcId="{7978DC52-F8DA-4620-A778-0DA13F66755C}" destId="{67DE1AEF-D472-441A-BAB5-F44EB190FF59}" srcOrd="4" destOrd="0" presId="urn:microsoft.com/office/officeart/2018/5/layout/IconCircleLabelList"/>
    <dgm:cxn modelId="{A3D078C1-B9B0-45CE-A3C1-28E16D64E1AE}" type="presParOf" srcId="{67DE1AEF-D472-441A-BAB5-F44EB190FF59}" destId="{2DDDC596-148F-48C4-96F5-3F6D987D7C01}" srcOrd="0" destOrd="0" presId="urn:microsoft.com/office/officeart/2018/5/layout/IconCircleLabelList"/>
    <dgm:cxn modelId="{8E24ECD0-957F-437A-932D-C58FB8ECEC71}" type="presParOf" srcId="{67DE1AEF-D472-441A-BAB5-F44EB190FF59}" destId="{5E25A8FE-41FF-42BB-AFBA-ABA53EFF280C}" srcOrd="1" destOrd="0" presId="urn:microsoft.com/office/officeart/2018/5/layout/IconCircleLabelList"/>
    <dgm:cxn modelId="{3345B7D1-6357-4734-B979-A5BE6AD8D679}" type="presParOf" srcId="{67DE1AEF-D472-441A-BAB5-F44EB190FF59}" destId="{14075EF0-D25A-44F4-AC8A-C71016B5E987}" srcOrd="2" destOrd="0" presId="urn:microsoft.com/office/officeart/2018/5/layout/IconCircleLabelList"/>
    <dgm:cxn modelId="{6FA78176-9944-44F3-87C7-0B7E51A9C7FD}" type="presParOf" srcId="{67DE1AEF-D472-441A-BAB5-F44EB190FF59}" destId="{FAEBF312-34C1-4189-A1B1-99E4377B5E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54999-F5CF-4151-A695-90CD6FF9AB5D}">
      <dsp:nvSpPr>
        <dsp:cNvPr id="0" name=""/>
        <dsp:cNvSpPr/>
      </dsp:nvSpPr>
      <dsp:spPr>
        <a:xfrm>
          <a:off x="728657" y="413581"/>
          <a:ext cx="1990125" cy="199012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976D0-BE31-451F-96B9-538C24905567}">
      <dsp:nvSpPr>
        <dsp:cNvPr id="0" name=""/>
        <dsp:cNvSpPr/>
      </dsp:nvSpPr>
      <dsp:spPr>
        <a:xfrm>
          <a:off x="1152782" y="83770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2C846-779B-4678-8F8C-2F80F9A99A1F}">
      <dsp:nvSpPr>
        <dsp:cNvPr id="0" name=""/>
        <dsp:cNvSpPr/>
      </dsp:nvSpPr>
      <dsp:spPr>
        <a:xfrm>
          <a:off x="92470" y="3023582"/>
          <a:ext cx="3262500" cy="109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 dirty="0"/>
            <a:t>Objective</a:t>
          </a:r>
          <a:r>
            <a:rPr lang="en-US" sz="1400" b="0" i="0" kern="1200" baseline="0" dirty="0"/>
            <a:t>: Develop an IoT solution that uses real-time data to monitor coal transport, detect theft or tampering, and enhance security and accountability</a:t>
          </a:r>
          <a:r>
            <a:rPr lang="en-US" sz="1100" b="0" i="0" kern="1200" baseline="0" dirty="0"/>
            <a:t>.</a:t>
          </a:r>
          <a:endParaRPr lang="en-IN" sz="1100" kern="1200" dirty="0"/>
        </a:p>
      </dsp:txBody>
      <dsp:txXfrm>
        <a:off x="92470" y="3023582"/>
        <a:ext cx="3262500" cy="1096875"/>
      </dsp:txXfrm>
    </dsp:sp>
    <dsp:sp modelId="{4AE37082-A059-4EFF-B6FF-BBBFB8777DEB}">
      <dsp:nvSpPr>
        <dsp:cNvPr id="0" name=""/>
        <dsp:cNvSpPr/>
      </dsp:nvSpPr>
      <dsp:spPr>
        <a:xfrm>
          <a:off x="4562095" y="413581"/>
          <a:ext cx="1990125" cy="199012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2113E-2DE0-4513-848A-033A2DF0E50D}">
      <dsp:nvSpPr>
        <dsp:cNvPr id="0" name=""/>
        <dsp:cNvSpPr/>
      </dsp:nvSpPr>
      <dsp:spPr>
        <a:xfrm>
          <a:off x="4986220" y="83770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2D249-0D88-4397-B83B-C6B1817D881E}">
      <dsp:nvSpPr>
        <dsp:cNvPr id="0" name=""/>
        <dsp:cNvSpPr/>
      </dsp:nvSpPr>
      <dsp:spPr>
        <a:xfrm>
          <a:off x="3925907" y="3023582"/>
          <a:ext cx="3262500" cy="109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 dirty="0"/>
            <a:t>Scope</a:t>
          </a:r>
          <a:r>
            <a:rPr lang="en-US" sz="1400" b="0" i="0" kern="1200" baseline="0" dirty="0"/>
            <a:t>: Incorporate GPS tracking, load monitoring, environmental sensors, Computer Vision and data analytics to create an integrated monitoring system</a:t>
          </a:r>
          <a:r>
            <a:rPr lang="en-US" sz="1100" b="0" i="0" kern="1200" baseline="0" dirty="0"/>
            <a:t>.</a:t>
          </a:r>
          <a:endParaRPr lang="en-IN" sz="1100" kern="1200" dirty="0"/>
        </a:p>
      </dsp:txBody>
      <dsp:txXfrm>
        <a:off x="3925907" y="3023582"/>
        <a:ext cx="3262500" cy="1096875"/>
      </dsp:txXfrm>
    </dsp:sp>
    <dsp:sp modelId="{1B433B1B-2067-4499-B4E2-A71B1005A6E4}">
      <dsp:nvSpPr>
        <dsp:cNvPr id="0" name=""/>
        <dsp:cNvSpPr/>
      </dsp:nvSpPr>
      <dsp:spPr>
        <a:xfrm>
          <a:off x="8395532" y="413581"/>
          <a:ext cx="1990125" cy="199012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7BDF4-A8BB-4A6E-A19C-9466973F2383}">
      <dsp:nvSpPr>
        <dsp:cNvPr id="0" name=""/>
        <dsp:cNvSpPr/>
      </dsp:nvSpPr>
      <dsp:spPr>
        <a:xfrm>
          <a:off x="8819657" y="83770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9BA89-9D7E-4791-93D1-FE7AAE935B9F}">
      <dsp:nvSpPr>
        <dsp:cNvPr id="0" name=""/>
        <dsp:cNvSpPr/>
      </dsp:nvSpPr>
      <dsp:spPr>
        <a:xfrm>
          <a:off x="7759345" y="3023582"/>
          <a:ext cx="3262500" cy="109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 dirty="0"/>
            <a:t>Impact</a:t>
          </a:r>
          <a:r>
            <a:rPr lang="en-US" sz="1400" b="0" i="0" kern="1200" baseline="0" dirty="0"/>
            <a:t>: Reduced theft, improved efficiency, and enhanced security for the mining industry </a:t>
          </a:r>
          <a:endParaRPr lang="en-IN" sz="1400" kern="1200" dirty="0"/>
        </a:p>
      </dsp:txBody>
      <dsp:txXfrm>
        <a:off x="7759345" y="3023582"/>
        <a:ext cx="3262500" cy="1096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52639-F8AD-47CD-BFC0-A1131D30B09D}">
      <dsp:nvSpPr>
        <dsp:cNvPr id="0" name=""/>
        <dsp:cNvSpPr/>
      </dsp:nvSpPr>
      <dsp:spPr>
        <a:xfrm>
          <a:off x="0" y="0"/>
          <a:ext cx="7983855" cy="997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sng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Real-Time GPS Tracking</a:t>
          </a:r>
          <a:r>
            <a:rPr lang="en-US" sz="1900" b="0" i="0" u="sng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: </a:t>
          </a:r>
          <a:r>
            <a:rPr lang="en-US" sz="1900" b="0" i="0" kern="1200" baseline="0" dirty="0"/>
            <a:t>Monitors vehicle locations to prevent unauthorized detours or stops.</a:t>
          </a:r>
          <a:endParaRPr lang="en-IN" sz="1900" kern="1200" dirty="0"/>
        </a:p>
      </dsp:txBody>
      <dsp:txXfrm>
        <a:off x="29230" y="29230"/>
        <a:ext cx="6790204" cy="939510"/>
      </dsp:txXfrm>
    </dsp:sp>
    <dsp:sp modelId="{744E422E-FD0F-4FEE-A940-284600C4B545}">
      <dsp:nvSpPr>
        <dsp:cNvPr id="0" name=""/>
        <dsp:cNvSpPr/>
      </dsp:nvSpPr>
      <dsp:spPr>
        <a:xfrm>
          <a:off x="596197" y="1136577"/>
          <a:ext cx="7983855" cy="997970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sng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Load Integrity Monitoring</a:t>
          </a:r>
          <a:r>
            <a:rPr lang="en-US" sz="1900" b="0" i="0" u="sng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: </a:t>
          </a:r>
          <a:r>
            <a:rPr lang="en-US" sz="1900" b="0" i="0" kern="1200" baseline="0" dirty="0"/>
            <a:t>Uses weight and environmental sensors to detect tampering, such as unauthorized water addition.</a:t>
          </a:r>
          <a:endParaRPr lang="en-IN" sz="1900" kern="1200" dirty="0"/>
        </a:p>
      </dsp:txBody>
      <dsp:txXfrm>
        <a:off x="625427" y="1165807"/>
        <a:ext cx="6680517" cy="939510"/>
      </dsp:txXfrm>
    </dsp:sp>
    <dsp:sp modelId="{384B2C82-9CA6-44F4-A804-2637929665B9}">
      <dsp:nvSpPr>
        <dsp:cNvPr id="0" name=""/>
        <dsp:cNvSpPr/>
      </dsp:nvSpPr>
      <dsp:spPr>
        <a:xfrm>
          <a:off x="1192394" y="2273155"/>
          <a:ext cx="7983855" cy="99797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sng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Data Analytics Dashboard</a:t>
          </a:r>
          <a:r>
            <a:rPr lang="en-US" sz="1900" b="0" i="0" u="sng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: </a:t>
          </a:r>
          <a:r>
            <a:rPr lang="en-US" sz="1900" b="0" i="0" kern="1200" baseline="0" dirty="0"/>
            <a:t>Centralized display of transport data with trend analysis and anomaly detection.</a:t>
          </a:r>
          <a:endParaRPr lang="en-IN" sz="1900" kern="1200" dirty="0"/>
        </a:p>
      </dsp:txBody>
      <dsp:txXfrm>
        <a:off x="1221624" y="2302385"/>
        <a:ext cx="6680517" cy="939510"/>
      </dsp:txXfrm>
    </dsp:sp>
    <dsp:sp modelId="{5C5153EF-7EF6-4ECD-9210-4E93519A7819}">
      <dsp:nvSpPr>
        <dsp:cNvPr id="0" name=""/>
        <dsp:cNvSpPr/>
      </dsp:nvSpPr>
      <dsp:spPr>
        <a:xfrm>
          <a:off x="1788591" y="3409732"/>
          <a:ext cx="7983855" cy="997970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Theft Detection via  CV: </a:t>
          </a:r>
          <a:r>
            <a:rPr lang="en-IN" sz="1900" kern="1200" dirty="0"/>
            <a:t>Using a camera to detect thieves and any tampering with the coal(adding or removal).</a:t>
          </a:r>
        </a:p>
      </dsp:txBody>
      <dsp:txXfrm>
        <a:off x="1817821" y="3438962"/>
        <a:ext cx="6680517" cy="939510"/>
      </dsp:txXfrm>
    </dsp:sp>
    <dsp:sp modelId="{707F1F04-8010-4CDB-AEC8-198C9868393C}">
      <dsp:nvSpPr>
        <dsp:cNvPr id="0" name=""/>
        <dsp:cNvSpPr/>
      </dsp:nvSpPr>
      <dsp:spPr>
        <a:xfrm>
          <a:off x="2384788" y="4546310"/>
          <a:ext cx="7983855" cy="99797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sng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Automated Alerts</a:t>
          </a:r>
          <a:r>
            <a:rPr lang="en-US" sz="1900" b="0" i="0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: </a:t>
          </a:r>
          <a:r>
            <a:rPr lang="en-US" sz="1900" b="0" i="0" kern="1200" baseline="0" dirty="0"/>
            <a:t>Instant notifications for any suspected theft or tampering, enabling prompt action. </a:t>
          </a:r>
          <a:endParaRPr lang="en-IN" sz="1900" kern="1200" dirty="0"/>
        </a:p>
      </dsp:txBody>
      <dsp:txXfrm>
        <a:off x="2414018" y="4575540"/>
        <a:ext cx="6680517" cy="939510"/>
      </dsp:txXfrm>
    </dsp:sp>
    <dsp:sp modelId="{E8E00986-01E1-489F-BBD5-147CFC15EC4A}">
      <dsp:nvSpPr>
        <dsp:cNvPr id="0" name=""/>
        <dsp:cNvSpPr/>
      </dsp:nvSpPr>
      <dsp:spPr>
        <a:xfrm>
          <a:off x="7335175" y="729072"/>
          <a:ext cx="648680" cy="6486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7481128" y="729072"/>
        <a:ext cx="356774" cy="488132"/>
      </dsp:txXfrm>
    </dsp:sp>
    <dsp:sp modelId="{47DD1FDB-938B-44BF-9897-195B6EFEB2DA}">
      <dsp:nvSpPr>
        <dsp:cNvPr id="0" name=""/>
        <dsp:cNvSpPr/>
      </dsp:nvSpPr>
      <dsp:spPr>
        <a:xfrm>
          <a:off x="7931372" y="1865650"/>
          <a:ext cx="648680" cy="6486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8077325" y="1865650"/>
        <a:ext cx="356774" cy="488132"/>
      </dsp:txXfrm>
    </dsp:sp>
    <dsp:sp modelId="{E7437142-F626-41F0-B63D-BAC3A5B351FA}">
      <dsp:nvSpPr>
        <dsp:cNvPr id="0" name=""/>
        <dsp:cNvSpPr/>
      </dsp:nvSpPr>
      <dsp:spPr>
        <a:xfrm>
          <a:off x="8527569" y="2985595"/>
          <a:ext cx="648680" cy="6486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8673522" y="2985595"/>
        <a:ext cx="356774" cy="488132"/>
      </dsp:txXfrm>
    </dsp:sp>
    <dsp:sp modelId="{00E75057-1ECA-4A59-926E-09116DDAF41F}">
      <dsp:nvSpPr>
        <dsp:cNvPr id="0" name=""/>
        <dsp:cNvSpPr/>
      </dsp:nvSpPr>
      <dsp:spPr>
        <a:xfrm>
          <a:off x="9123766" y="4133261"/>
          <a:ext cx="648680" cy="6486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9269719" y="4133261"/>
        <a:ext cx="356774" cy="488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04EFC-FBAF-4F5D-B43A-014997229B8F}">
      <dsp:nvSpPr>
        <dsp:cNvPr id="0" name=""/>
        <dsp:cNvSpPr/>
      </dsp:nvSpPr>
      <dsp:spPr>
        <a:xfrm>
          <a:off x="651634" y="513377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15B9A-4C93-483D-9EFD-021FCD4CEFA1}">
      <dsp:nvSpPr>
        <dsp:cNvPr id="0" name=""/>
        <dsp:cNvSpPr/>
      </dsp:nvSpPr>
      <dsp:spPr>
        <a:xfrm>
          <a:off x="1061134" y="92287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61EE1-36AB-446B-BF74-B0AFBE730E38}">
      <dsp:nvSpPr>
        <dsp:cNvPr id="0" name=""/>
        <dsp:cNvSpPr/>
      </dsp:nvSpPr>
      <dsp:spPr>
        <a:xfrm>
          <a:off x="37384" y="3033378"/>
          <a:ext cx="315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u="sng" kern="1200" dirty="0"/>
            <a:t>Advanced Machine Learning Models: </a:t>
          </a:r>
          <a:r>
            <a:rPr lang="en-US" sz="1400" kern="1200" dirty="0"/>
            <a:t>To improve anomaly detection accuracy and adapt to new patterns of theft or tampering.</a:t>
          </a:r>
        </a:p>
      </dsp:txBody>
      <dsp:txXfrm>
        <a:off x="37384" y="3033378"/>
        <a:ext cx="3150000" cy="787500"/>
      </dsp:txXfrm>
    </dsp:sp>
    <dsp:sp modelId="{E0B70734-8D37-4883-80EA-A4A78F9F2B59}">
      <dsp:nvSpPr>
        <dsp:cNvPr id="0" name=""/>
        <dsp:cNvSpPr/>
      </dsp:nvSpPr>
      <dsp:spPr>
        <a:xfrm>
          <a:off x="4352884" y="513377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37687-2710-4876-B4DE-41087D2BD203}">
      <dsp:nvSpPr>
        <dsp:cNvPr id="0" name=""/>
        <dsp:cNvSpPr/>
      </dsp:nvSpPr>
      <dsp:spPr>
        <a:xfrm>
          <a:off x="4762384" y="92287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16633-DE40-40D0-9112-46E357116532}">
      <dsp:nvSpPr>
        <dsp:cNvPr id="0" name=""/>
        <dsp:cNvSpPr/>
      </dsp:nvSpPr>
      <dsp:spPr>
        <a:xfrm>
          <a:off x="3738634" y="3033378"/>
          <a:ext cx="315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u="sng" kern="1200" dirty="0"/>
            <a:t>Enhanced Security Protocols: </a:t>
          </a:r>
          <a:r>
            <a:rPr lang="en-US" sz="1400" kern="1200" dirty="0"/>
            <a:t>Incorporate blockchain for tamper-proof data storage and to ensure data integrity.</a:t>
          </a:r>
        </a:p>
      </dsp:txBody>
      <dsp:txXfrm>
        <a:off x="3738634" y="3033378"/>
        <a:ext cx="3150000" cy="787500"/>
      </dsp:txXfrm>
    </dsp:sp>
    <dsp:sp modelId="{2DDDC596-148F-48C4-96F5-3F6D987D7C01}">
      <dsp:nvSpPr>
        <dsp:cNvPr id="0" name=""/>
        <dsp:cNvSpPr/>
      </dsp:nvSpPr>
      <dsp:spPr>
        <a:xfrm>
          <a:off x="8054134" y="513377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5A8FE-41FF-42BB-AFBA-ABA53EFF280C}">
      <dsp:nvSpPr>
        <dsp:cNvPr id="0" name=""/>
        <dsp:cNvSpPr/>
      </dsp:nvSpPr>
      <dsp:spPr>
        <a:xfrm>
          <a:off x="8463634" y="92287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BF312-34C1-4189-A1B1-99E4377B5EBF}">
      <dsp:nvSpPr>
        <dsp:cNvPr id="0" name=""/>
        <dsp:cNvSpPr/>
      </dsp:nvSpPr>
      <dsp:spPr>
        <a:xfrm>
          <a:off x="7439884" y="3033378"/>
          <a:ext cx="315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u="sng" kern="1200" dirty="0"/>
            <a:t>Integration with Predictive Maintenance</a:t>
          </a:r>
          <a:r>
            <a:rPr lang="en-US" sz="1400" b="1" kern="1200" dirty="0"/>
            <a:t>: </a:t>
          </a:r>
          <a:r>
            <a:rPr lang="en-US" sz="1400" kern="1200" dirty="0"/>
            <a:t>Use sensor data to predict vehicle maintenance needs, enhancing operational efficiency.</a:t>
          </a:r>
        </a:p>
      </dsp:txBody>
      <dsp:txXfrm>
        <a:off x="7439884" y="3033378"/>
        <a:ext cx="31500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00DA-6A65-754F-1A69-040A32C17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50B36-2BF3-6940-9D09-C5B2B861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FFF0-2C3C-CA1D-87EF-74920AE9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A999-73C2-EE9D-BFA7-CC9B5EF6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8A1B-B127-DEA6-F43B-7ECDAA1B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1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E2FD-ABB1-80E3-2176-E9D4046E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AA9B6-3246-5939-4663-B4744485C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C72B-7B00-B0CE-04A6-8CF5CA24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3B521-D9A4-A290-0BB6-DBEEC48C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1665-CA1E-4D2C-4E2B-AA5E73DD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A550C-495E-7F1C-A094-87F675894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71091-EF6E-17E1-0F1D-AB78035F2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9ABB-A4CF-D956-A6DF-C04F909E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6F58-3389-F3DC-4635-3E4B51F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8E09-7620-00A2-03C4-E0D4CB73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70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B6F3-DB2B-B3C3-CD95-2D6D77A3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AA7B-6366-9025-B233-7746E3D7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7E87-9D8C-9BAB-1E8E-AFCD26F7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B5C6-F3AE-FA88-F6AC-F886D80F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C6B9-202F-0E28-DFB1-FC831186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6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4033-844B-C836-CDCB-D7D6087B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B8600-E6C8-2C7A-B3D5-927B515C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BA4E-D25A-924A-C991-B950DFC4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A38F-49C1-ED25-67CF-B856BBDD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16A2-F762-669C-1556-7EB22DF4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5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0A5A-2E57-14EB-069F-7FF93CB6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1A43-5C0D-EE9C-30A5-BAA10D853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A4668-91F3-0C58-EA14-A70CCBB65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63BE9-9572-31C8-7D74-E68EF337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A610-2E20-2E16-83F6-0C7C3D60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B667-A55F-EA4B-FD1E-3DE1039E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9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E24D-D68E-A02C-6688-6F15EF83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6469-128E-0DB0-EE63-16E8BC7E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2DF50-FCBC-517C-CF8B-BA65384B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AC62E-0CFF-8CCB-7253-32B8E2845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76EBE-9F0C-12D5-5EBC-B39243092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E07BA-55DD-2D7B-307F-9C1903F6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184B0-F6FE-A6B2-5B61-8385344E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113B2-E4D1-6D11-54F2-02E05EF3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8DC6-BC2C-68D2-F0BC-6C9A758E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EF788-5C23-C7AB-DC7C-C299D38F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43C3A-CF2B-58EB-EBA5-A514F872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20B5F-0223-4453-C8D7-FF1BF0EA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2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1CF82-FD8D-F26F-B569-513A09E7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ACE7-44C2-BBC2-C575-B3BDB08E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1D5C6-A1E4-029A-EF09-60C5FA08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8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4CDB-FABE-2664-AA83-100FC917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E8B2-EBB5-ECCC-42E9-8008C4D5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C1410-1FE2-2D79-7E18-D89F197AD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D5224-0697-776F-069F-FD3E0FD3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26B4A-D23F-A99D-91D3-B7F679C8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CFFC-0DF6-45BA-1365-9522E4D3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2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CAAC-B525-0993-A925-EDAA7C74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DDCA8-F7BD-4BD9-2A74-A5E04EF01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A77AF-2AFA-4BB6-B520-3AA523A8E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82ADE-A69B-FE65-12A8-4BCD33F0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32783-15E8-F7B3-AD54-EAD30D7F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1C97E-1EB6-C89C-8AEC-7E21823A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3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B673F-2373-A7B3-4B80-41229FBE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C94B2-3674-A07D-A6D0-444334AC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7AC5-500F-CD8F-E03A-CB243F3BE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EA80-A7C7-4E57-BD31-0900BB030E4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1753-57DB-C9D9-1A83-CF0B24C9F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7E42-9E06-DCA8-EC60-D145AC653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9662-04A7-4792-9CA1-D741761DB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0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37CFD-7FC0-2353-88F2-7D41707A2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    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Deadlock Warriors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5248F-FE7F-DA22-06A8-21D9A0D37832}"/>
              </a:ext>
            </a:extLst>
          </p:cNvPr>
          <p:cNvSpPr txBox="1"/>
          <p:nvPr/>
        </p:nvSpPr>
        <p:spPr>
          <a:xfrm>
            <a:off x="477981" y="4714837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Utkarsh Upadhyay(Team Leader)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Aashish Shukla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Chirag Garg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3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Tushar Paik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D418F-A4D5-2C9E-922B-8BD62FE433B5}"/>
              </a:ext>
            </a:extLst>
          </p:cNvPr>
          <p:cNvSpPr txBox="1"/>
          <p:nvPr/>
        </p:nvSpPr>
        <p:spPr>
          <a:xfrm>
            <a:off x="7153582" y="4329478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7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1A5AE-5CFC-EA8D-8168-73E9FD73795C}"/>
              </a:ext>
            </a:extLst>
          </p:cNvPr>
          <p:cNvSpPr txBox="1"/>
          <p:nvPr/>
        </p:nvSpPr>
        <p:spPr>
          <a:xfrm>
            <a:off x="841246" y="673770"/>
            <a:ext cx="3644489" cy="2414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the Problem Statement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8FC00D5-F0D7-AFB7-B571-339E4F1F4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882315"/>
            <a:ext cx="5254754" cy="52946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Critical Issue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Coal theft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during transportation causes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significant financial losses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and inefficiencies.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Tampering Method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Criminals add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water to stolen loads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to maintain weight, making detection difficult.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sng" strike="noStrike" cap="none" normalizeH="0" baseline="0">
                <a:ln>
                  <a:noFill/>
                </a:ln>
                <a:effectLst/>
              </a:rPr>
              <a:t>Limitations of Traditional Monitoring</a:t>
            </a:r>
            <a:r>
              <a:rPr kumimoji="0" lang="en-US" altLang="en-US" sz="1700" b="0" i="0" u="sng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Manual systems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are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error-prone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and lack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real-time tracking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Limited ability to detect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tampering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or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unauthorized access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in transit.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Delayed response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due to absence of immediate alerts.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sng" strike="noStrike" cap="none" normalizeH="0" baseline="0">
                <a:ln>
                  <a:noFill/>
                </a:ln>
                <a:effectLst/>
              </a:rPr>
              <a:t>Need for a Modern Solution</a:t>
            </a:r>
            <a:r>
              <a:rPr kumimoji="0" lang="en-US" altLang="en-US" sz="1700" b="0" i="0" u="sng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An integrated system using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IoT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real-time monitoring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, and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data analytics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for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instant detection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Goal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Enhance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security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transparency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, and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accountability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in coal transportation.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83270-F173-44B6-4D01-A396FA9FB2AD}"/>
              </a:ext>
            </a:extLst>
          </p:cNvPr>
          <p:cNvSpPr txBox="1"/>
          <p:nvPr/>
        </p:nvSpPr>
        <p:spPr>
          <a:xfrm>
            <a:off x="718455" y="3016126"/>
            <a:ext cx="9056915" cy="388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37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94C1E4D-9849-2A2E-F3CC-18DED65145B0}"/>
              </a:ext>
            </a:extLst>
          </p:cNvPr>
          <p:cNvSpPr/>
          <p:nvPr/>
        </p:nvSpPr>
        <p:spPr>
          <a:xfrm>
            <a:off x="1382486" y="268030"/>
            <a:ext cx="4376057" cy="5660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99B38-F07F-CB9C-A611-309FD26DAA75}"/>
              </a:ext>
            </a:extLst>
          </p:cNvPr>
          <p:cNvSpPr txBox="1"/>
          <p:nvPr/>
        </p:nvSpPr>
        <p:spPr>
          <a:xfrm>
            <a:off x="1643743" y="351004"/>
            <a:ext cx="6085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16CADC77-2D2F-B4F6-7337-7A90E266E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131032"/>
              </p:ext>
            </p:extLst>
          </p:nvPr>
        </p:nvGraphicFramePr>
        <p:xfrm>
          <a:off x="538842" y="1336823"/>
          <a:ext cx="11114315" cy="4534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23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71AAD-49AA-23F0-B75C-E86A8B8BFF1E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Mission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39F77-5B10-D9C6-9650-7182742C8303}"/>
              </a:ext>
            </a:extLst>
          </p:cNvPr>
          <p:cNvSpPr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Objective: </a:t>
            </a:r>
            <a:r>
              <a:rPr lang="en-US" sz="2400" dirty="0"/>
              <a:t>Develop an IoT-based solution for real-time monitoring of coal theft in mining operations, enhancing security and efficiency.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Mission: </a:t>
            </a:r>
            <a:r>
              <a:rPr lang="en-US" sz="2400" dirty="0"/>
              <a:t>To provide a technologically advanced solution that ensures transparency, real-time data access, and actionable insights for stakeholders. </a:t>
            </a:r>
          </a:p>
        </p:txBody>
      </p:sp>
    </p:spTree>
    <p:extLst>
      <p:ext uri="{BB962C8B-B14F-4D97-AF65-F5344CB8AC3E}">
        <p14:creationId xmlns:p14="http://schemas.microsoft.com/office/powerpoint/2010/main" val="83398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D5887F-111F-28DA-3ECA-13C67B0EF4EE}"/>
              </a:ext>
            </a:extLst>
          </p:cNvPr>
          <p:cNvSpPr/>
          <p:nvPr/>
        </p:nvSpPr>
        <p:spPr>
          <a:xfrm>
            <a:off x="936171" y="323119"/>
            <a:ext cx="3929743" cy="5551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1C577-1C2D-7322-FC4A-32200CD6B1A3}"/>
              </a:ext>
            </a:extLst>
          </p:cNvPr>
          <p:cNvSpPr txBox="1"/>
          <p:nvPr/>
        </p:nvSpPr>
        <p:spPr>
          <a:xfrm>
            <a:off x="1121229" y="416038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Features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771AAA7-488B-69BB-AA36-44CCD7308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902238"/>
              </p:ext>
            </p:extLst>
          </p:nvPr>
        </p:nvGraphicFramePr>
        <p:xfrm>
          <a:off x="625928" y="1074232"/>
          <a:ext cx="10368644" cy="55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04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EB4AC-710F-FCB3-A2C7-A30E7DEA831B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231C8-64FC-5FAB-034D-9842957D0161}"/>
              </a:ext>
            </a:extLst>
          </p:cNvPr>
          <p:cNvSpPr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Real-Time GPS Tracking: </a:t>
            </a:r>
            <a:r>
              <a:rPr lang="en-US" sz="2000" b="0" dirty="0"/>
              <a:t>Implemented Live GPS Tracking on map to monit</a:t>
            </a:r>
            <a:r>
              <a:rPr lang="en-US" sz="2000" dirty="0"/>
              <a:t>o</a:t>
            </a:r>
            <a:r>
              <a:rPr lang="en-US" sz="2000" b="0" dirty="0"/>
              <a:t>r vehicle movement and detect potential theft location instantly.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u="sng" baseline="0" dirty="0"/>
              <a:t>Data Collection</a:t>
            </a:r>
            <a:r>
              <a:rPr lang="en-US" sz="2000" b="0" i="0" u="sng" baseline="0" dirty="0"/>
              <a:t>: </a:t>
            </a:r>
            <a:r>
              <a:rPr lang="en-US" sz="2000" b="0" i="0" baseline="0" dirty="0"/>
              <a:t>Utilize environmental sensors to gather critical data on temperature, humidity, and movement, aiding in the detection of anomalies.</a:t>
            </a:r>
            <a:endParaRPr lang="en-US" sz="20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u="sng" baseline="0" dirty="0"/>
              <a:t>Computer Vision</a:t>
            </a:r>
            <a:r>
              <a:rPr lang="en-US" sz="2000" b="0" i="0" u="sng" baseline="0" dirty="0"/>
              <a:t>: </a:t>
            </a:r>
            <a:r>
              <a:rPr lang="en-US" sz="2000" b="0" i="0" baseline="0" dirty="0"/>
              <a:t>Implement image recognition technology to identify unauthorized tampering with coal stockpiles and loading operations.</a:t>
            </a:r>
            <a:endParaRPr lang="en-US" sz="20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u="sng" baseline="0" dirty="0"/>
              <a:t>Real-Time Alerts</a:t>
            </a:r>
            <a:r>
              <a:rPr lang="en-US" sz="2000" b="0" i="0" u="sng" baseline="0" dirty="0"/>
              <a:t>: </a:t>
            </a:r>
            <a:r>
              <a:rPr lang="en-US" sz="2000" b="0" i="0" baseline="0" dirty="0"/>
              <a:t>Generate instant notifications for suspicious activities, enabling swift response from security personnel and minimizing losses.</a:t>
            </a:r>
            <a:endParaRPr lang="en-US" sz="20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u="sng" baseline="0" dirty="0"/>
              <a:t>Data Analytics</a:t>
            </a:r>
            <a:r>
              <a:rPr lang="en-US" sz="2000" b="0" i="0" u="sng" baseline="0" dirty="0"/>
              <a:t>: </a:t>
            </a:r>
            <a:r>
              <a:rPr lang="en-US" sz="2000" b="0" i="0" baseline="0" dirty="0"/>
              <a:t>Analyze collected data to identify patterns and trends, improving predictive capabilities for potential theft incidents.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21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E7294-8407-F1FA-85ED-14D18028255E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 Used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E7B755-545A-6739-67BE-D97F8D02E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effectLst/>
              </a:rPr>
              <a:t>IoT Sensors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Load Sensor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Measures coal weight to detect unusual reductions.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Humidity &amp; Temperature Sensors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Monitors environmental conditions to identify anomalies.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effectLst/>
              </a:rPr>
              <a:t>Computer Vision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YOLO Segmentation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Detects objects and areas for real-time monitoring.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Optical Flow 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Tracks movement patterns around coal storage areas.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Person Detection &amp; Face Verification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Identifies unauthorized individuals near sensitive zones.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effectLst/>
              </a:rPr>
              <a:t>Backend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Node.js &amp; Flask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Supports real-time data processing and analytics.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effectLst/>
              </a:rPr>
              <a:t>Frontend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React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Delivers an interactive, real-time dashboard for data visualization and alerts.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214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ECE2D-9B01-3019-B4FA-78494DE96BF1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DD117C26-51BF-3CAD-CEB8-DB5FF3805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546496"/>
              </p:ext>
            </p:extLst>
          </p:nvPr>
        </p:nvGraphicFramePr>
        <p:xfrm>
          <a:off x="844296" y="1673352"/>
          <a:ext cx="10627268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25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4370A-98EB-C983-1EE5-6A5D672F25B9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8D166-52B2-17D2-1850-319C87D719F8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Summary: </a:t>
            </a:r>
            <a:r>
              <a:rPr lang="en-US"/>
              <a:t>The IoT solution for real-time monitoring effectively addresses coal theft issues in transportation.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Expected Benefits: </a:t>
            </a:r>
            <a:r>
              <a:rPr lang="en-US"/>
              <a:t>Enhanced security, operational efficiency, and accountability in the coal transport process.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Vision: </a:t>
            </a:r>
            <a:r>
              <a:rPr lang="en-US"/>
              <a:t>Scale the solution for other resource transportation industries to prevent theft, improve transparency, and build trust among stakeholders.</a:t>
            </a:r>
          </a:p>
        </p:txBody>
      </p:sp>
    </p:spTree>
    <p:extLst>
      <p:ext uri="{BB962C8B-B14F-4D97-AF65-F5344CB8AC3E}">
        <p14:creationId xmlns:p14="http://schemas.microsoft.com/office/powerpoint/2010/main" val="111240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     Deadlock Warriors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paik</dc:creator>
  <cp:lastModifiedBy>Chirag Garg</cp:lastModifiedBy>
  <cp:revision>2</cp:revision>
  <dcterms:created xsi:type="dcterms:W3CDTF">2024-10-27T07:11:30Z</dcterms:created>
  <dcterms:modified xsi:type="dcterms:W3CDTF">2024-10-27T08:06:04Z</dcterms:modified>
</cp:coreProperties>
</file>