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133" y="1801862"/>
            <a:ext cx="7766936" cy="1646302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Scoring Case Study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Utkarsh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Vashisth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3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828" y="2976563"/>
            <a:ext cx="5785118" cy="38814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6691" y="19706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Activity: 68% of customer contribution in SMS Sent &amp; Email Opened activities.</a:t>
            </a:r>
          </a:p>
        </p:txBody>
      </p:sp>
    </p:spTree>
    <p:extLst>
      <p:ext uri="{BB962C8B-B14F-4D97-AF65-F5344CB8AC3E}">
        <p14:creationId xmlns:p14="http://schemas.microsoft.com/office/powerpoint/2010/main" val="156597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52% of all leads originated from "Landing Page Submission" with a lead conversion rate (LCR) of 36%.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"API" identified approximately 39% of customers with a lead conversion rate (LCR) of 31%.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6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the customers are Unemployed, with lead conversion rate (LCR) of 34%.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Professional contribute only 7.6% of total customers with almost 92% Lead conversion rate (LCR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0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 of the people has opted that they don't want to be emailed about the course &amp; 40% of them are converted to 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1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LCR of 40% out of 31% customers,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contributes 32% LCR with 27% customers, which is lower than Google,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also gives 37.8% `of LCR, but the contribution is by only 12.5% of customers,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LCR of 91%, but there are only around 6% of customers through this Lead Source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1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Activity: </a:t>
            </a:r>
            <a:endParaRPr lang="en-US" dirty="0" smtClean="0"/>
          </a:p>
          <a:p>
            <a:r>
              <a:rPr lang="en-US" dirty="0" smtClean="0"/>
              <a:t>'SMS </a:t>
            </a:r>
            <a:r>
              <a:rPr lang="en-US" dirty="0"/>
              <a:t>Sent' has high lead conversion rate of 63% with 30% contribution from last activities, </a:t>
            </a:r>
            <a:endParaRPr lang="en-US" dirty="0" smtClean="0"/>
          </a:p>
          <a:p>
            <a:r>
              <a:rPr lang="en-US" dirty="0" smtClean="0"/>
              <a:t>'Email </a:t>
            </a:r>
            <a:r>
              <a:rPr lang="en-US" dirty="0"/>
              <a:t>Opened' conversion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67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before Model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categorical columns were already mapped to 1 / 0 in previous steps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features (one-hot encoded) for categorical variables – Lead Origin, Lead Source, Last Activity, Specialization,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&amp; Test Sets ○ 70:30 % ratio was chosen for the split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○ Standardization method was used to scale the features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correlations ○ Predictor variables which were highly correlated with each other were dropped (Lead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 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Form)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3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9583"/>
            <a:ext cx="8596668" cy="41917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has lots of dimension and large number of features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reduce model performance and might take high computation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perform Recursive Feature Elimination (RFE) and to select only the important columns.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manually fine tune the model.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○ Pre RFE – 48 columns &amp; Post RFE – 15 column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8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683"/>
            <a:ext cx="8596668" cy="408362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 process was used to build models by dropping variables with p – value greater than 0.05.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looks stable after four iteration with: ○significant p-values within the threshold (p-values &lt; 0.05) and ○No sign of multicollinearity with VIFs less than 5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logm4 will be our final model, and we will use it for Model Evaluation which further will be used to make predictions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7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&amp; Evaluation Metrics with 0.345 as cutoff Confusion Matrix &amp; Evaluation Metrics with 0.41 as cutoff It was decided to go ahead with 0.345 as cutoff after checking evaluation metrics coming from both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Confusion </a:t>
            </a:r>
            <a:r>
              <a:rPr lang="en-US" dirty="0"/>
              <a:t>Matrix &amp; Evaluation Metrics with 0.345 as </a:t>
            </a:r>
            <a:r>
              <a:rPr lang="en-US" dirty="0" smtClean="0"/>
              <a:t>cutoff</a:t>
            </a:r>
          </a:p>
          <a:p>
            <a:pPr marL="0" indent="0">
              <a:buNone/>
            </a:pPr>
            <a:r>
              <a:rPr lang="en-IN" dirty="0"/>
              <a:t>Confusion Matrix &amp; Evaluation Metrics with 0.41 as </a:t>
            </a:r>
            <a:r>
              <a:rPr lang="en-IN" dirty="0" smtClean="0"/>
              <a:t>cut-off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5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5509"/>
            <a:ext cx="8596668" cy="404630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Company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&amp; Objective of the Study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Lead Conversion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(RFE &amp; Manual fine tuning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4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088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ROC curve is 0.88 out of 1 which indicates a good predictive model.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is as close to the top left corner of the plot, which represents a model that has a high true positive rate and a low false positive rate at all threshold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6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3719"/>
            <a:ext cx="8596668" cy="43476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Metrics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cut-off value of 0.345, the model achieved a sensitivity of 80.05% in the train set and 79.82% in the test set.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indicates how many leads the model identify correctly out of all potential leads which are converting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of X Education had set a target sensitivity of around 80%.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also achieved an accuracy of 80.46%, which is in line with the study's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the problem statement, increasing lead conversion is crucial for the growth and success of X Education. To achieve this, we have developed a regression model that can help us identify the most significant factors that impact lead conversion.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determined the following features that have the highest positive coefficients, and these features should be given priority in our marketing and sales efforts to increase lead conversion.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Source_Welingak Website: 5.39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Source_Reference: 2.93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Current_occupation_Working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Professional: 2.67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Activity_SMS Sent: 2.05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Activity_Others: 1.25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Spent on Website: 1.05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Activity_Email Opened: 0.94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Source_Olark Chat: 0.91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features with negativecoefficients that may indicate potential areas for improvement. These include: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Hospitality Management: -1.09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Others: -1.20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of Landing Page Submission: -1.2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4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Final Model: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Activity_SMS Sent: 2.05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Activity_Others: 1.25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Website: 1.05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Activity_Email Opened: 0.94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Source_Olark Chat: 0.91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identified features with negativecoefficients that may indicate potential areas for improvement. These include: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Hospitality Management: -1.09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Others: -1.20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 of Landing Page Submission: -1.2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779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9909"/>
            <a:ext cx="8596668" cy="4135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our Lead Conversion Rates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Targeted Marketing Strategies: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features with positive coefficients for effective marketing strategies.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Attract High-Quality Leads: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attract high-quality leads from top-performing sources.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Tailored Messaging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professionals with personalized messaging.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Optimize Communication: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channels based on their impact on 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4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135"/>
            <a:ext cx="8596668" cy="388077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Website Advertising: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budget for advertising on the Welingak website.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Referral Incentives: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incentives/discounts for successful referrals to encourage more references.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Target Working Professionals: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aggressive targeting of working professionals due to their high conversion rates and better financial capacity. To identify areas of improvement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coefficients in specialization offerings.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submission process for areas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areas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coefficients in specialization offerings.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submission process for areas of improvement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390" y="831273"/>
            <a:ext cx="7143865" cy="44161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4519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245"/>
            <a:ext cx="8596668" cy="449311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company named X Education sells online courses to industry professionals.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given day, many professionals who are interested in the courses land on their website and browse for courses.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markets its courses on several websites and search engines like Google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people land on the website, they might browse the courses or fill up a form for the course or watch some videos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people fill up a form providing their email address or phone number, they are classified to be a lead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leads are acquired, employees from the sales team start making calls, writing emails,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process, some of the leads get converted while most do 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lead conversion rate at X education is around 30%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Study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555"/>
            <a:ext cx="8596668" cy="461780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gets a lot of leads, its lead conversion rate is very poor at around 30%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wants to make lead conversion process more efficient by identifying the most potential leads, also known as Hot Leads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team want to know these potential set of leads, which they will be focusing more on communicating rather than making calls to everyone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Study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X Education select the most promising leads, i.e., the leads that are most likely to convert into paying customers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requires us to build a model wherein we need to assign a lead score to each of the leads such that the customers with a higher lead score have a higher conversion chance and the customers with a lower lead score have a lower conversion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has given a ballpark of the target lead conversion rate to be around 80%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8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1765"/>
            <a:ext cx="8596668" cy="43995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based on their propensity or likelihood to convert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a focused group of hot leads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have a smaller pool of leads to communicate with, which would allow us to have a greater impact.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have a greater conversion rate and be able to hit the 80% objective since we concentrated on hot leads that were more likely to convert. Since we have a target of 80% conversion rate, we would want to obtain a high sensitivity in obtaining hot 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9027"/>
            <a:ext cx="8596668" cy="447233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cleaning data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imbalance, Univariate &amp; Bivariate analysis Data Preparation Dummy variables, test-train split, feature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RFE for top 15 feature, Manual Feature Reduction &amp; finalizing model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Confusion matrix,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Cut-off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Selection, assigning Lead Score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Test Data: Compare train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metrics, Assign Lead Score and get top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Suggest top 3 features to focus for higher conversion &amp; areas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6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Select" level represents null values for some categorical variables, as customers did not choose any option from the 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over 40% null values were dropped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in categorical columns were handled based on value counts and certain considerations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that don't add any insight or value to the study objective (tags, country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used for some categorical variables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were created for some variables.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use for modeling (Prospect ID, Lead Number) or only one category of response were dropped.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imputed with mode after checking distribution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5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607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imbalanced while analyzing target variable.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is of 38.5%, meaning only 38.5% of the people have converted to leads.(Minority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61.5%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didn't convert to leads.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07" y="3394423"/>
            <a:ext cx="3829050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Analysis: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425060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– Categorical Variables 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58% Lead source is from Google &amp; Direct Traffic combine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96" y="2213263"/>
            <a:ext cx="6143625" cy="24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0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1890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Trebuchet MS</vt:lpstr>
      <vt:lpstr>Wingdings 3</vt:lpstr>
      <vt:lpstr>Facet</vt:lpstr>
      <vt:lpstr>Lead Scoring Case Study </vt:lpstr>
      <vt:lpstr>Table of Contents:</vt:lpstr>
      <vt:lpstr>Background of X Education Company:</vt:lpstr>
      <vt:lpstr>Problem Statement &amp; Objective of the Study :</vt:lpstr>
      <vt:lpstr>Suggested Ideas for Lead Conversion:</vt:lpstr>
      <vt:lpstr>Analysis Approach:</vt:lpstr>
      <vt:lpstr>Data Cleaning:</vt:lpstr>
      <vt:lpstr>Exploratory Data Analysis:</vt:lpstr>
      <vt:lpstr>Exploratory Data Analysis:</vt:lpstr>
      <vt:lpstr>EDA: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Data Preparation before Model building:</vt:lpstr>
      <vt:lpstr>Model Building:</vt:lpstr>
      <vt:lpstr>Model Building:</vt:lpstr>
      <vt:lpstr>Model Evaluation:</vt:lpstr>
      <vt:lpstr>Model Evaluation:</vt:lpstr>
      <vt:lpstr>Model Evaluation:</vt:lpstr>
      <vt:lpstr>Recommendation based on Final Model:</vt:lpstr>
      <vt:lpstr>Recommendation based on Final Model:</vt:lpstr>
      <vt:lpstr>Recommendation based on Final Model:</vt:lpstr>
      <vt:lpstr>Recommendation based on Final Model:</vt:lpstr>
      <vt:lpstr>            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Lenovo</dc:creator>
  <cp:lastModifiedBy>Lenovo</cp:lastModifiedBy>
  <cp:revision>15</cp:revision>
  <dcterms:created xsi:type="dcterms:W3CDTF">2023-09-15T09:14:31Z</dcterms:created>
  <dcterms:modified xsi:type="dcterms:W3CDTF">2023-11-23T07:02:50Z</dcterms:modified>
</cp:coreProperties>
</file>