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AC5"/>
    <a:srgbClr val="7F7F7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Median Age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Monaco</c:v>
                </c:pt>
                <c:pt idx="1">
                  <c:v>Japan</c:v>
                </c:pt>
                <c:pt idx="2">
                  <c:v>Germany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</c:v>
                </c:pt>
                <c:pt idx="1">
                  <c:v>48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D-422C-81D3-4A9E6BDA2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2517248"/>
        <c:axId val="322518080"/>
      </c:barChart>
      <c:catAx>
        <c:axId val="3225172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18080"/>
        <c:crosses val="autoZero"/>
        <c:auto val="1"/>
        <c:lblAlgn val="ctr"/>
        <c:lblOffset val="100"/>
        <c:noMultiLvlLbl val="0"/>
      </c:catAx>
      <c:valAx>
        <c:axId val="322518080"/>
        <c:scaling>
          <c:orientation val="minMax"/>
          <c:max val="7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1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Median Age by Country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60582378812634"/>
          <c:y val="0.28329740198048747"/>
          <c:w val="0.77342839876160119"/>
          <c:h val="0.541090371689268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Monaco</c:v>
                </c:pt>
                <c:pt idx="1">
                  <c:v>Japan</c:v>
                </c:pt>
                <c:pt idx="2">
                  <c:v>Germany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51.7</c:v>
                </c:pt>
                <c:pt idx="1">
                  <c:v>46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A-4441-B1A6-9000A0BD24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rgbClr val="9BBAC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Monaco</c:v>
                </c:pt>
                <c:pt idx="1">
                  <c:v>Japan</c:v>
                </c:pt>
                <c:pt idx="2">
                  <c:v>Germany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54.5</c:v>
                </c:pt>
                <c:pt idx="1">
                  <c:v>48.7</c:v>
                </c:pt>
                <c:pt idx="2">
                  <c:v>48.2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A-4441-B1A6-9000A0BD24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Monaco</c:v>
                </c:pt>
                <c:pt idx="1">
                  <c:v>Japan</c:v>
                </c:pt>
                <c:pt idx="2">
                  <c:v>Germany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53.1</c:v>
                </c:pt>
                <c:pt idx="1">
                  <c:v>47.3</c:v>
                </c:pt>
                <c:pt idx="2">
                  <c:v>47.1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A-4441-B1A6-9000A0BD2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2837472"/>
        <c:axId val="472837888"/>
      </c:barChart>
      <c:catAx>
        <c:axId val="4728374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37888"/>
        <c:crosses val="autoZero"/>
        <c:auto val="1"/>
        <c:lblAlgn val="ctr"/>
        <c:lblOffset val="100"/>
        <c:noMultiLvlLbl val="0"/>
      </c:catAx>
      <c:valAx>
        <c:axId val="472837888"/>
        <c:scaling>
          <c:orientation val="minMax"/>
          <c:max val="7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3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181115390707048"/>
          <c:y val="0.42595022464938787"/>
          <c:w val="0.12710955897538675"/>
          <c:h val="0.255299736134317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Median Age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0" cap="sq"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Monaco</c:v>
                </c:pt>
                <c:pt idx="1">
                  <c:v>Japan</c:v>
                </c:pt>
                <c:pt idx="2">
                  <c:v>Germany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</c:v>
                </c:pt>
                <c:pt idx="1">
                  <c:v>48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D2-43C6-83FA-241BB5F59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2517248"/>
        <c:axId val="322518080"/>
      </c:barChart>
      <c:catAx>
        <c:axId val="3225172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18080"/>
        <c:crosses val="autoZero"/>
        <c:auto val="1"/>
        <c:lblAlgn val="ctr"/>
        <c:lblOffset val="100"/>
        <c:noMultiLvlLbl val="0"/>
      </c:catAx>
      <c:valAx>
        <c:axId val="322518080"/>
        <c:scaling>
          <c:orientation val="minMax"/>
          <c:max val="7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1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Median Age by Country</a:t>
            </a:r>
          </a:p>
          <a:p>
            <a:pPr>
              <a:defRPr/>
            </a:pP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0" cap="sq"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Monaco</c:v>
                </c:pt>
                <c:pt idx="1">
                  <c:v>Japan</c:v>
                </c:pt>
                <c:pt idx="2">
                  <c:v>Germany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</c:v>
                </c:pt>
                <c:pt idx="1">
                  <c:v>48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D4-4D0A-A829-395398F97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2517248"/>
        <c:axId val="322518080"/>
      </c:barChart>
      <c:catAx>
        <c:axId val="3225172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18080"/>
        <c:crosses val="autoZero"/>
        <c:auto val="1"/>
        <c:lblAlgn val="ctr"/>
        <c:lblOffset val="100"/>
        <c:noMultiLvlLbl val="0"/>
      </c:catAx>
      <c:valAx>
        <c:axId val="322518080"/>
        <c:scaling>
          <c:orientation val="minMax"/>
          <c:max val="7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1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AD7-B5EF-B797-44E8-3E56A1592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F7468-FBE8-167B-6CD1-C82B4A49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3C09-A57C-0AE5-5CEA-E3568198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4A4B-31DE-0713-96A8-8B649B0E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B22-3BAB-6172-4B40-159B4269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D820-3678-06BE-E0BC-B28ECF30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42C88-9DFE-1752-4B30-B75C85BD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1DE7-669F-4954-7DCF-539126DF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4A68-70C4-79FA-8F0E-7C9C4D80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4749-404E-88EA-7148-8E62E850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8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C2E86-2617-B33A-FC8B-9C683EE47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1D0B-31F2-7E2F-C55C-C5F4D78E4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CCA8-6B40-F8C1-693A-1C216E35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60AD-953F-156F-CB2D-5AF49F25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AC6E-8A8F-7E00-EF36-1C50A407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8115-F2CB-FE2A-28D7-BFD474B7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66CE-CA97-A6CD-E1CF-F6B51923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17D5-E73D-5185-A3D3-9F1B0ED9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96D9-EBC2-92E3-C592-C6BAFB86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8B952-C08D-2262-6174-436FAA38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3F25-2C2E-75F2-42FB-9B4139AC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C887A-E8A6-BBDF-F819-74542F56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40CB-B728-2C8F-D000-78B4C4A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F94A-7B75-AE55-4349-9D543A6E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9B608-847F-C31D-CC44-4A77757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4D97-A6EF-047D-6D26-E05AB6E2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C150-C323-7503-E717-4784B03BE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7F7DA-2B9C-66BA-4530-AEC122F6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80BB2-B4D2-7B02-2469-88F1803A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C7084-3BE4-1BFF-047E-5003B23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38061-A439-3C05-0441-D7690AB5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BA82-AECE-2745-AB6F-5D56E630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3D3E8-5713-3F5D-044E-13C293D5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5DE44-F4EC-2A11-3C23-27D5A39D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74148-39B1-8F9F-EEAB-882AAADDA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28133-ECC9-40F9-1795-937964B03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EC92B-16F4-298D-F71F-EDE8205E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FB8DE-8793-477B-85E8-BE3450F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D35D-9C15-F8FE-02CA-B0C786D5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FDCD-263C-4B8E-FBE1-E286AFB9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CCE8D-531F-5A94-0853-475CDC3B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98215-365C-F2BE-D6A3-9EDCB6CC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57D88-C9A0-A4AA-39AA-A21B7C8D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F99FD-2782-0FA2-4B0B-F50ABCBF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A912C-4C79-07CB-C77A-3ADF0C9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3809F-EC57-6512-7EA7-F263EA4F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0A63-DC76-9DFD-B20C-56983A2B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3860-4F44-A5B2-D0F1-34A38D68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E7B9-3BD2-1631-0173-810A5839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97BF-028A-13A1-7CC6-AC6F2B45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C41B-DACC-D270-2919-DA229F7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BDB8-2D0F-1382-42DC-0C46D88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C83D-65B8-B5F7-5D12-1AB8A245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5B61C-43FD-DD0F-AFF6-2A2588536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02D2C-D6B1-4787-A814-0DCE8947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443B0-3FF6-497F-2109-2AA73F0E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1600-DFE9-4767-7DF4-081BBB44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ED1E0-EB5E-7DCD-E339-F7636606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EA95-99FE-B41B-A42B-828E860E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6DB9B-902A-DF54-0736-BC1EC646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7D1E0-F3CF-E9A7-F72E-39742BAD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ED92-BECD-481B-83BC-4BA2B799865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BA86-8D8D-9517-94BD-54CC52070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521B-FCD5-1640-8195-965CDD1B8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8F7D-3338-4CA3-954C-753E6974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DEB480D-9FB5-A2B8-3786-E8A90ED62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130490"/>
              </p:ext>
            </p:extLst>
          </p:nvPr>
        </p:nvGraphicFramePr>
        <p:xfrm>
          <a:off x="203200" y="697628"/>
          <a:ext cx="6546392" cy="240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3A68271-8748-F05D-523B-943887CF3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075819"/>
              </p:ext>
            </p:extLst>
          </p:nvPr>
        </p:nvGraphicFramePr>
        <p:xfrm>
          <a:off x="203200" y="3765180"/>
          <a:ext cx="5650845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4B736B7-24C0-8B95-BE64-5746CCDF9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231820"/>
              </p:ext>
            </p:extLst>
          </p:nvPr>
        </p:nvGraphicFramePr>
        <p:xfrm>
          <a:off x="6193410" y="697628"/>
          <a:ext cx="5998590" cy="240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BED959ED-EA1F-311F-7785-A355E8EF5764}"/>
              </a:ext>
            </a:extLst>
          </p:cNvPr>
          <p:cNvSpPr/>
          <p:nvPr/>
        </p:nvSpPr>
        <p:spPr>
          <a:xfrm>
            <a:off x="10320657" y="1633743"/>
            <a:ext cx="210771" cy="210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1EB364-6241-D81D-63CD-41607E2F1DCB}"/>
              </a:ext>
            </a:extLst>
          </p:cNvPr>
          <p:cNvSpPr/>
          <p:nvPr/>
        </p:nvSpPr>
        <p:spPr>
          <a:xfrm>
            <a:off x="10061781" y="2107193"/>
            <a:ext cx="210771" cy="210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C81F92-DA42-34EC-179A-DEA0CA741710}"/>
              </a:ext>
            </a:extLst>
          </p:cNvPr>
          <p:cNvSpPr/>
          <p:nvPr/>
        </p:nvSpPr>
        <p:spPr>
          <a:xfrm>
            <a:off x="9851010" y="2600225"/>
            <a:ext cx="210771" cy="210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6101CF-2FF4-DDB9-3EFE-FF9B3B41F3AA}"/>
              </a:ext>
            </a:extLst>
          </p:cNvPr>
          <p:cNvCxnSpPr>
            <a:cxnSpLocks/>
          </p:cNvCxnSpPr>
          <p:nvPr/>
        </p:nvCxnSpPr>
        <p:spPr>
          <a:xfrm>
            <a:off x="6975835" y="2726078"/>
            <a:ext cx="28751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356E41-AA63-0190-7844-59CEC16ACF52}"/>
              </a:ext>
            </a:extLst>
          </p:cNvPr>
          <p:cNvCxnSpPr>
            <a:cxnSpLocks/>
          </p:cNvCxnSpPr>
          <p:nvPr/>
        </p:nvCxnSpPr>
        <p:spPr>
          <a:xfrm>
            <a:off x="6975835" y="2218602"/>
            <a:ext cx="322396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624381-4388-1758-6F22-64BAD0B4A19F}"/>
              </a:ext>
            </a:extLst>
          </p:cNvPr>
          <p:cNvCxnSpPr>
            <a:cxnSpLocks/>
            <a:endCxn id="16" idx="6"/>
          </p:cNvCxnSpPr>
          <p:nvPr/>
        </p:nvCxnSpPr>
        <p:spPr>
          <a:xfrm>
            <a:off x="6975834" y="1731593"/>
            <a:ext cx="3555594" cy="75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016A948-9965-0CF2-4EBB-E7499A015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927348"/>
              </p:ext>
            </p:extLst>
          </p:nvPr>
        </p:nvGraphicFramePr>
        <p:xfrm>
          <a:off x="6025888" y="3709345"/>
          <a:ext cx="5998590" cy="240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085F19-7A48-0E1D-ECA0-C51FB7D57E5B}"/>
              </a:ext>
            </a:extLst>
          </p:cNvPr>
          <p:cNvCxnSpPr>
            <a:cxnSpLocks/>
          </p:cNvCxnSpPr>
          <p:nvPr/>
        </p:nvCxnSpPr>
        <p:spPr>
          <a:xfrm>
            <a:off x="9809620" y="4917688"/>
            <a:ext cx="96822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360F4DD-70C9-7F5A-0DA8-26846D9FC151}"/>
              </a:ext>
            </a:extLst>
          </p:cNvPr>
          <p:cNvSpPr/>
          <p:nvPr/>
        </p:nvSpPr>
        <p:spPr>
          <a:xfrm>
            <a:off x="10271332" y="4846863"/>
            <a:ext cx="137672" cy="1376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775659-2DE9-EF4D-9374-A9857A45F250}"/>
              </a:ext>
            </a:extLst>
          </p:cNvPr>
          <p:cNvSpPr/>
          <p:nvPr/>
        </p:nvSpPr>
        <p:spPr>
          <a:xfrm>
            <a:off x="10666684" y="4846726"/>
            <a:ext cx="137672" cy="137672"/>
          </a:xfrm>
          <a:prstGeom prst="ellipse">
            <a:avLst/>
          </a:prstGeom>
          <a:solidFill>
            <a:srgbClr val="9B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C3D24D-840C-336B-F6D8-8F476227A13F}"/>
              </a:ext>
            </a:extLst>
          </p:cNvPr>
          <p:cNvSpPr/>
          <p:nvPr/>
        </p:nvSpPr>
        <p:spPr>
          <a:xfrm>
            <a:off x="9795808" y="4846726"/>
            <a:ext cx="137672" cy="13767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88998F-CCBE-C5C7-C980-D6E080A23083}"/>
              </a:ext>
            </a:extLst>
          </p:cNvPr>
          <p:cNvCxnSpPr>
            <a:cxnSpLocks/>
          </p:cNvCxnSpPr>
          <p:nvPr/>
        </p:nvCxnSpPr>
        <p:spPr>
          <a:xfrm>
            <a:off x="9327020" y="5324088"/>
            <a:ext cx="96822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1E69C03-7246-C3FC-56F3-7D73D27A5DBE}"/>
              </a:ext>
            </a:extLst>
          </p:cNvPr>
          <p:cNvSpPr/>
          <p:nvPr/>
        </p:nvSpPr>
        <p:spPr>
          <a:xfrm>
            <a:off x="9788732" y="5253263"/>
            <a:ext cx="137672" cy="1376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A346AF-0917-698B-C6EC-7F43277B99CB}"/>
              </a:ext>
            </a:extLst>
          </p:cNvPr>
          <p:cNvSpPr/>
          <p:nvPr/>
        </p:nvSpPr>
        <p:spPr>
          <a:xfrm>
            <a:off x="10184084" y="5253126"/>
            <a:ext cx="137672" cy="137672"/>
          </a:xfrm>
          <a:prstGeom prst="ellipse">
            <a:avLst/>
          </a:prstGeom>
          <a:solidFill>
            <a:srgbClr val="9B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C439CA-E23E-AE4B-7248-764ACCB2DE03}"/>
              </a:ext>
            </a:extLst>
          </p:cNvPr>
          <p:cNvSpPr/>
          <p:nvPr/>
        </p:nvSpPr>
        <p:spPr>
          <a:xfrm>
            <a:off x="9313208" y="5253126"/>
            <a:ext cx="137672" cy="13767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CDE622-477B-45E9-E936-66A710C403A7}"/>
              </a:ext>
            </a:extLst>
          </p:cNvPr>
          <p:cNvCxnSpPr>
            <a:cxnSpLocks/>
            <a:endCxn id="43" idx="6"/>
          </p:cNvCxnSpPr>
          <p:nvPr/>
        </p:nvCxnSpPr>
        <p:spPr>
          <a:xfrm flipV="1">
            <a:off x="9300508" y="5797713"/>
            <a:ext cx="823286" cy="21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53112B1-53EC-F01A-2E65-825AF9811AFA}"/>
              </a:ext>
            </a:extLst>
          </p:cNvPr>
          <p:cNvSpPr/>
          <p:nvPr/>
        </p:nvSpPr>
        <p:spPr>
          <a:xfrm>
            <a:off x="9762220" y="5729014"/>
            <a:ext cx="137672" cy="1376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319D43-80E5-C1FB-2D57-BA515AF1A79D}"/>
              </a:ext>
            </a:extLst>
          </p:cNvPr>
          <p:cNvSpPr/>
          <p:nvPr/>
        </p:nvSpPr>
        <p:spPr>
          <a:xfrm>
            <a:off x="9986122" y="5728877"/>
            <a:ext cx="137672" cy="137672"/>
          </a:xfrm>
          <a:prstGeom prst="ellipse">
            <a:avLst/>
          </a:prstGeom>
          <a:solidFill>
            <a:srgbClr val="9B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3A49B4-88E2-C30B-A95E-3D78597BBF3C}"/>
              </a:ext>
            </a:extLst>
          </p:cNvPr>
          <p:cNvSpPr/>
          <p:nvPr/>
        </p:nvSpPr>
        <p:spPr>
          <a:xfrm>
            <a:off x="9318446" y="5728877"/>
            <a:ext cx="137672" cy="13767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EBFD78-3467-7CD4-BA50-92A914957964}"/>
              </a:ext>
            </a:extLst>
          </p:cNvPr>
          <p:cNvSpPr txBox="1"/>
          <p:nvPr/>
        </p:nvSpPr>
        <p:spPr>
          <a:xfrm>
            <a:off x="6775450" y="4135084"/>
            <a:ext cx="4273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●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   </a:t>
            </a:r>
            <a:r>
              <a:rPr lang="en-US" sz="1100" dirty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● 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   </a:t>
            </a:r>
            <a:r>
              <a:rPr lang="en-US" sz="1100" dirty="0">
                <a:solidFill>
                  <a:srgbClr val="9BBAC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●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Females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AA71CC-01CC-017F-8B0B-755FEC28D3E5}"/>
              </a:ext>
            </a:extLst>
          </p:cNvPr>
          <p:cNvSpPr txBox="1"/>
          <p:nvPr/>
        </p:nvSpPr>
        <p:spPr>
          <a:xfrm>
            <a:off x="203200" y="390525"/>
            <a:ext cx="582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bar chart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1E0914-AEC3-DA33-18D7-3BAF7E34F51A}"/>
              </a:ext>
            </a:extLst>
          </p:cNvPr>
          <p:cNvSpPr txBox="1"/>
          <p:nvPr/>
        </p:nvSpPr>
        <p:spPr>
          <a:xfrm>
            <a:off x="0" y="3359658"/>
            <a:ext cx="582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side-by-side bar chart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076ABD-EB20-12D4-37DF-1F73FA52A5D8}"/>
              </a:ext>
            </a:extLst>
          </p:cNvPr>
          <p:cNvSpPr txBox="1"/>
          <p:nvPr/>
        </p:nvSpPr>
        <p:spPr>
          <a:xfrm>
            <a:off x="6096000" y="210336"/>
            <a:ext cx="582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lollipop chart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A89753-A64F-3268-E4A9-0E40AFEA9B9F}"/>
              </a:ext>
            </a:extLst>
          </p:cNvPr>
          <p:cNvSpPr txBox="1"/>
          <p:nvPr/>
        </p:nvSpPr>
        <p:spPr>
          <a:xfrm>
            <a:off x="5992710" y="3325317"/>
            <a:ext cx="582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barbell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3809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6A4EAA2-C4C4-4115-8780-6EDC2570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5" y="1084082"/>
            <a:ext cx="11995610" cy="47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7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CC5AA3A-7BF7-4E52-CFCD-B4937B56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767"/>
            <a:ext cx="12881163" cy="51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CC06FB-1418-AFB8-D4CF-32404449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0" y="437816"/>
            <a:ext cx="12550760" cy="50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9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Schmidt</dc:creator>
  <cp:lastModifiedBy>Anthony Schmidt</cp:lastModifiedBy>
  <cp:revision>3</cp:revision>
  <dcterms:created xsi:type="dcterms:W3CDTF">2023-02-10T00:38:11Z</dcterms:created>
  <dcterms:modified xsi:type="dcterms:W3CDTF">2023-02-10T01:11:17Z</dcterms:modified>
</cp:coreProperties>
</file>