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0" r="0" t="42990"/>
          <a:stretch/>
        </p:blipFill>
        <p:spPr>
          <a:xfrm>
            <a:off x="20" y="-1"/>
            <a:ext cx="12191980" cy="4187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0" y="4229100"/>
            <a:ext cx="12192000" cy="0"/>
          </a:xfrm>
          <a:prstGeom prst="straightConnector1">
            <a:avLst/>
          </a:prstGeom>
          <a:noFill/>
          <a:ln cap="sq" cmpd="sng" w="8255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type="ctrTitle"/>
          </p:nvPr>
        </p:nvSpPr>
        <p:spPr>
          <a:xfrm>
            <a:off x="1146048" y="4437888"/>
            <a:ext cx="9899904" cy="1116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Twentieth Century"/>
              <a:buNone/>
            </a:pPr>
            <a:r>
              <a:rPr lang="en-US" sz="3700"/>
              <a:t>IMPLEMENTATION USING MACHINE LEARNING CLASSIFIERS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1751012" y="5481448"/>
            <a:ext cx="8689976" cy="53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rgbClr val="7F7F7F"/>
                </a:solidFill>
              </a:rPr>
              <a:t>ALEXANDER ILNYTSKY, HABEEB OLAWIN, UTKARSH MISHRA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6" name="Google Shape;226;p2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" y="1454383"/>
            <a:ext cx="6523246" cy="4289033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27" name="Google Shape;227;p28"/>
          <p:cNvSpPr txBox="1"/>
          <p:nvPr>
            <p:ph type="title"/>
          </p:nvPr>
        </p:nvSpPr>
        <p:spPr>
          <a:xfrm>
            <a:off x="7570382" y="957486"/>
            <a:ext cx="3707844" cy="3131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EDA – FEATURE IMPORTANCE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PRE-PROCESSING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80% TRAINING SET – 652 OBSERVATIONS (JANUARY 11</a:t>
            </a:r>
            <a:r>
              <a:rPr baseline="30000" lang="en-US"/>
              <a:t>TH</a:t>
            </a:r>
            <a:r>
              <a:rPr lang="en-US"/>
              <a:t> 2016 – AUGUST 17</a:t>
            </a:r>
            <a:r>
              <a:rPr baseline="30000" lang="en-US"/>
              <a:t>TH</a:t>
            </a:r>
            <a:r>
              <a:rPr lang="en-US"/>
              <a:t> 2018)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20% TESTING SET – 163 OBSERVATIONS (AUGUST 20</a:t>
            </a:r>
            <a:r>
              <a:rPr baseline="30000" lang="en-US"/>
              <a:t>TH</a:t>
            </a:r>
            <a:r>
              <a:rPr lang="en-US"/>
              <a:t> 2018 - APRIL 16</a:t>
            </a:r>
            <a:r>
              <a:rPr baseline="30000" lang="en-US"/>
              <a:t>TH</a:t>
            </a:r>
            <a:r>
              <a:rPr lang="en-US"/>
              <a:t> 2019)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STANDARDIZED THE FEATURES WITH ZERO MEAN AND UNIT VARIANCE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PERFORMED PCA TRANSFORMATION TO CONVERT POSSIBLY CORRELATED FEATURES INTO LINEARLY UNCORRELATED FEATURES CALLED PRINCIPAL COMPONENTS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LOGISTIC REGRESSION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SUPPORT VECTOR MACHINE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" y="1707799"/>
            <a:ext cx="6002432" cy="3439767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9" name="Google Shape;249;p31"/>
          <p:cNvSpPr txBox="1"/>
          <p:nvPr>
            <p:ph type="title"/>
          </p:nvPr>
        </p:nvSpPr>
        <p:spPr>
          <a:xfrm>
            <a:off x="7570382" y="957486"/>
            <a:ext cx="3707844" cy="3131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" y="1728245"/>
            <a:ext cx="6002432" cy="3398876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9" name="Google Shape;259;p32"/>
          <p:cNvSpPr txBox="1"/>
          <p:nvPr>
            <p:ph type="title"/>
          </p:nvPr>
        </p:nvSpPr>
        <p:spPr>
          <a:xfrm>
            <a:off x="7570382" y="957486"/>
            <a:ext cx="3707844" cy="3131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SUPPORT VECTOR MACHINE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" y="1783031"/>
            <a:ext cx="6002432" cy="3289303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7570382" y="957486"/>
            <a:ext cx="3707844" cy="3131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RANDOM FOREST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78" name="Google Shape;27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755" y="963665"/>
            <a:ext cx="4010527" cy="5028876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9" name="Google Shape;279;p3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2037" y="1526675"/>
            <a:ext cx="7445807" cy="3392166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80" name="Google Shape;280;p34"/>
          <p:cNvPicPr preferRelativeResize="0"/>
          <p:nvPr/>
        </p:nvPicPr>
        <p:blipFill rotWithShape="1">
          <a:blip r:embed="rId4">
            <a:alphaModFix/>
          </a:blip>
          <a:srcRect b="55478" l="0" r="0" t="0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4">
            <a:alphaModFix/>
          </a:blip>
          <a:srcRect b="0" l="69764" r="0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>
            <p:ph type="title"/>
          </p:nvPr>
        </p:nvSpPr>
        <p:spPr>
          <a:xfrm>
            <a:off x="3473003" y="-312470"/>
            <a:ext cx="10916365" cy="1137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MODEL COMPARISON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627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/>
          <p:nvPr/>
        </p:nvSpPr>
        <p:spPr>
          <a:xfrm>
            <a:off x="69330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&#10;&#10;Description automatically generated" id="293" name="Google Shape;293;p3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-1" l="43" r="0" t="0"/>
          <a:stretch/>
        </p:blipFill>
        <p:spPr>
          <a:xfrm>
            <a:off x="8860" y="10"/>
            <a:ext cx="69242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>
            <p:ph type="title"/>
          </p:nvPr>
        </p:nvSpPr>
        <p:spPr>
          <a:xfrm>
            <a:off x="7570382" y="1358901"/>
            <a:ext cx="3707844" cy="2730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400"/>
              <a:t>PERFORMANCE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MODEL LIMITATIONS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ASSUMES NO TRANSACTION COST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TESTING DATA ON A FIXED PERIOD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STOCKS NEED TO HAVE TRADED OPTIONS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ENOUGH TRADING HISTORY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ARTIFICIAL STOP-LOSS CONDITION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MODEL CAN BE EXTENDED TO MOST TRADED SECURITIES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MORE/DIFFERENT TECHNICAL AND SENTIMENT INDICATORS CAN BE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LOSS-CUTTING STRATEGY WHICH OUT-PERFORMS THE PORTFOLIO HOLDINGS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MEASURE RISK OF A PORTFOLIO HOLDING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PREDICT IF NEXT DAY RETURN WILL BE POSITIVE OR NEGATIVE BASED ON DIRECTION OF STOCK PRICE MOVEMENT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MODEL PREDICT POSITIVE RETURN, WE BUY AND IF NEGATIVE WE SELL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5559972" y="2020250"/>
            <a:ext cx="536028" cy="203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</a:pPr>
            <a:r>
              <a:rPr lang="en-US" sz="20000"/>
              <a:t>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NTRODUCTION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INVESTORS WANT TO KNOW THE FUTURE PRICE OF THEIR ASSET HOLDING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MARKET IS RANDOM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NEXT DAY RETURNS CAN’T BE EXACTLY PREDICTED DUE TO VARIOUS FACTORS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CLASSIFICATION WAS EMPLOYED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Note: For this purpose of this presentation - security, stock, or instrument mean the same thing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CHOSE 20 LARGEST IPOS LISTED ON NYSE AND NASDAQ BETWEEN 2014 – 2015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PULLED HISTORICAL DATA FROM BLOOMBERG FROM JANUARY 2016 – APRIL 2019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USED 13 INDEPENDENT FEATURES (INDICATORS) AND 817 OBSERVATIONS FOR EACH STOCK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EDA – FEATURES (TECHNICAL)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RELATIVE STRENGTH INDEX 3-DAY AND 14-DAY - </a:t>
            </a:r>
            <a:r>
              <a:rPr lang="en-US" sz="1800"/>
              <a:t>tells us if the security is overbought or oversold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COMMODITY CHANNEL INDICATOR (CMCI) - </a:t>
            </a:r>
            <a:r>
              <a:rPr lang="en-US" sz="1800"/>
              <a:t>similar</a:t>
            </a:r>
            <a:r>
              <a:rPr lang="en-US" sz="1800"/>
              <a:t> indicator as RSI so they confirm each other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FEAR GREED - </a:t>
            </a:r>
            <a:r>
              <a:rPr lang="en-US" sz="1800"/>
              <a:t>measures buying and selling strength 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MOVING AVERAGE CONVERGENCE/DIVERGENCE (MACD) DIFFERENCE - </a:t>
            </a:r>
            <a:r>
              <a:rPr lang="en-US" sz="1800"/>
              <a:t>if security is -ve goes from +ve to -ve we buy, and if it goes from -ve to +ve we sell 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MONEY FLOW BLOCK AND NON-BLOCK - </a:t>
            </a:r>
            <a:r>
              <a:rPr lang="en-US" sz="1800"/>
              <a:t>money flowing in and out for a particular security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EDA – FEATURES (SENTIMENTAL)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INSTITUTIONAL AND INSIDER OWNERSHIP - </a:t>
            </a:r>
            <a:r>
              <a:rPr lang="en-US" sz="1800"/>
              <a:t>shows how much big institutions and insiders own for a certain security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PUT/CALL RATIO ON CURRENT DAY AND TOTAL - </a:t>
            </a:r>
            <a:r>
              <a:rPr lang="en-US" sz="1800"/>
              <a:t>tells us what options traders think about the future movement of the security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IMPLIED VOLATILITY - </a:t>
            </a:r>
            <a:r>
              <a:rPr lang="en-US" sz="1800"/>
              <a:t>100% moneyness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PERCENTAGE VOLUME - </a:t>
            </a:r>
            <a:r>
              <a:rPr lang="en-US" sz="1800"/>
              <a:t>ratio of volume/total shares outstanding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DEPENDENT VARIABLE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NEXT DAY RETURN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ASSIGNED A VALUE OF 1 IF POSITIVE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/>
              <a:t>ASSIGNED A VALUE OF 0 IF NEGATIVE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627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69330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08" name="Google Shape;208;p2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3" l="2318" r="9365" t="0"/>
          <a:stretch/>
        </p:blipFill>
        <p:spPr>
          <a:xfrm>
            <a:off x="8860" y="10"/>
            <a:ext cx="69242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title"/>
          </p:nvPr>
        </p:nvSpPr>
        <p:spPr>
          <a:xfrm>
            <a:off x="7570382" y="1358901"/>
            <a:ext cx="3707844" cy="2730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4800"/>
              <a:t>EDA - ALIBABA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5" y="1118784"/>
            <a:ext cx="6909479" cy="4629350"/>
          </a:xfrm>
          <a:prstGeom prst="roundRect">
            <a:avLst>
              <a:gd fmla="val 298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6" name="Google Shape;2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type="title"/>
          </p:nvPr>
        </p:nvSpPr>
        <p:spPr>
          <a:xfrm>
            <a:off x="8196408" y="2343507"/>
            <a:ext cx="3352128" cy="157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EDA – FEATURE IMPORTANCE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