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2fedc74c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2fedc74c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2fedc74c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2fedc74c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c47129b9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c47129b9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c47129b9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c47129b9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c47129b9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c47129b9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c47129b9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c47129b9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c47129b9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c47129b9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c47129b9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c47129b9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kaggle.com/datasets/rohanrao/nifty50-stock-market-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900">
                <a:latin typeface="Times New Roman"/>
                <a:ea typeface="Times New Roman"/>
                <a:cs typeface="Times New Roman"/>
                <a:sym typeface="Times New Roman"/>
              </a:rPr>
              <a:t>Stock Market Price Prediction </a:t>
            </a:r>
            <a:endParaRPr sz="49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ctrTitle"/>
          </p:nvPr>
        </p:nvSpPr>
        <p:spPr>
          <a:xfrm>
            <a:off x="710650" y="764300"/>
            <a:ext cx="78351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Problem Statement and Introduction</a:t>
            </a:r>
            <a:endParaRPr>
              <a:latin typeface="Times New Roman"/>
              <a:ea typeface="Times New Roman"/>
              <a:cs typeface="Times New Roman"/>
              <a:sym typeface="Times New Roman"/>
            </a:endParaRPr>
          </a:p>
        </p:txBody>
      </p:sp>
      <p:sp>
        <p:nvSpPr>
          <p:cNvPr id="134" name="Google Shape;134;p14"/>
          <p:cNvSpPr txBox="1"/>
          <p:nvPr>
            <p:ph idx="1" type="subTitle"/>
          </p:nvPr>
        </p:nvSpPr>
        <p:spPr>
          <a:xfrm>
            <a:off x="1057025" y="2060000"/>
            <a:ext cx="7083300" cy="191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Stock forecasting is a challenging task because it is inherently unpredictable. There are multiple factors that impact the market situation. </a:t>
            </a:r>
            <a:r>
              <a:rPr lang="en" sz="1400">
                <a:latin typeface="Times New Roman"/>
                <a:ea typeface="Times New Roman"/>
                <a:cs typeface="Times New Roman"/>
                <a:sym typeface="Times New Roman"/>
              </a:rPr>
              <a:t>In this project , we are predicting closing price of NIFTY50 stocks on a given day based on the performance of the stock on previous days. We used multiple machine learning techniques and algorithms to achieve our goal.</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Dataset Used : </a:t>
            </a:r>
            <a:r>
              <a:rPr lang="en" sz="1400"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https://www.kaggle.com/datasets/rohanrao/nifty50-stock-market-data</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It contains Adaniports stock price from 2007 to 2021.There are 3322 days (or rows in our dataset). There are 15 columns in the dataset (namely Prev Close, Open, High, Close, etc.). </a:t>
            </a:r>
            <a:endParaRPr sz="1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3879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Progress Summary - </a:t>
            </a:r>
            <a:r>
              <a:rPr lang="en">
                <a:latin typeface="Times New Roman"/>
                <a:ea typeface="Times New Roman"/>
                <a:cs typeface="Times New Roman"/>
                <a:sym typeface="Times New Roman"/>
              </a:rPr>
              <a:t>Intermediate Submission</a:t>
            </a:r>
            <a:endParaRPr>
              <a:latin typeface="Times New Roman"/>
              <a:ea typeface="Times New Roman"/>
              <a:cs typeface="Times New Roman"/>
              <a:sym typeface="Times New Roman"/>
            </a:endParaRPr>
          </a:p>
        </p:txBody>
      </p:sp>
      <p:sp>
        <p:nvSpPr>
          <p:cNvPr id="140" name="Google Shape;140;p15"/>
          <p:cNvSpPr txBox="1"/>
          <p:nvPr>
            <p:ph idx="1" type="body"/>
          </p:nvPr>
        </p:nvSpPr>
        <p:spPr>
          <a:xfrm>
            <a:off x="819150" y="1166000"/>
            <a:ext cx="7505700" cy="338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Elementary Data Analysis and Data Preprocessing:</a:t>
            </a:r>
            <a:endParaRPr>
              <a:latin typeface="Times New Roman"/>
              <a:ea typeface="Times New Roman"/>
              <a:cs typeface="Times New Roman"/>
              <a:sym typeface="Times New Roman"/>
            </a:endParaRPr>
          </a:p>
          <a:p>
            <a:pPr indent="0" lvl="0" marL="457200" rtl="0" algn="l">
              <a:spcBef>
                <a:spcPts val="0"/>
              </a:spcBef>
              <a:spcAft>
                <a:spcPts val="0"/>
              </a:spcAft>
              <a:buNone/>
            </a:pPr>
            <a:r>
              <a:rPr lang="en" sz="1100">
                <a:latin typeface="Times New Roman"/>
                <a:ea typeface="Times New Roman"/>
                <a:cs typeface="Times New Roman"/>
                <a:sym typeface="Times New Roman"/>
              </a:rPr>
              <a:t>We used Adaniports Stock from the dataset and filled null values of columns with mean of other non-NAN values.</a:t>
            </a:r>
            <a:endParaRPr sz="1100">
              <a:latin typeface="Times New Roman"/>
              <a:ea typeface="Times New Roman"/>
              <a:cs typeface="Times New Roman"/>
              <a:sym typeface="Times New Roman"/>
            </a:endParaRPr>
          </a:p>
          <a:p>
            <a:pPr indent="0" lvl="0" marL="457200" rtl="0" algn="l">
              <a:spcBef>
                <a:spcPts val="0"/>
              </a:spcBef>
              <a:spcAft>
                <a:spcPts val="0"/>
              </a:spcAft>
              <a:buNone/>
            </a:pPr>
            <a:r>
              <a:rPr lang="en" sz="1100">
                <a:latin typeface="Times New Roman"/>
                <a:ea typeface="Times New Roman"/>
                <a:cs typeface="Times New Roman"/>
                <a:sym typeface="Times New Roman"/>
              </a:rPr>
              <a:t>Extra </a:t>
            </a:r>
            <a:r>
              <a:rPr lang="en" sz="1100">
                <a:latin typeface="Times New Roman"/>
                <a:ea typeface="Times New Roman"/>
                <a:cs typeface="Times New Roman"/>
                <a:sym typeface="Times New Roman"/>
              </a:rPr>
              <a:t>features</a:t>
            </a:r>
            <a:r>
              <a:rPr lang="en" sz="1100">
                <a:latin typeface="Times New Roman"/>
                <a:ea typeface="Times New Roman"/>
                <a:cs typeface="Times New Roman"/>
                <a:sym typeface="Times New Roman"/>
              </a:rPr>
              <a:t> like Standard Moving Average, Standard Deviation, etc were introduced for data smoothening.</a:t>
            </a:r>
            <a:endParaRPr sz="1100">
              <a:latin typeface="Times New Roman"/>
              <a:ea typeface="Times New Roman"/>
              <a:cs typeface="Times New Roman"/>
              <a:sym typeface="Times New Roman"/>
            </a:endParaRPr>
          </a:p>
          <a:p>
            <a:pPr indent="0" lvl="0" marL="457200" rtl="0" algn="l">
              <a:spcBef>
                <a:spcPts val="0"/>
              </a:spcBef>
              <a:spcAft>
                <a:spcPts val="0"/>
              </a:spcAft>
              <a:buNone/>
            </a:pPr>
            <a:r>
              <a:rPr lang="en" sz="1100">
                <a:latin typeface="Times New Roman"/>
                <a:ea typeface="Times New Roman"/>
                <a:cs typeface="Times New Roman"/>
                <a:sym typeface="Times New Roman"/>
              </a:rPr>
              <a:t>Data was normalized using MinMaxScaler on numeric columns for better performance.</a:t>
            </a:r>
            <a:endParaRPr sz="1100">
              <a:latin typeface="Times New Roman"/>
              <a:ea typeface="Times New Roman"/>
              <a:cs typeface="Times New Roman"/>
              <a:sym typeface="Times New Roman"/>
            </a:endParaRPr>
          </a:p>
          <a:p>
            <a:pPr indent="0" lvl="0" marL="457200" rtl="0" algn="l">
              <a:spcBef>
                <a:spcPts val="0"/>
              </a:spcBef>
              <a:spcAft>
                <a:spcPts val="0"/>
              </a:spcAft>
              <a:buNone/>
            </a:pPr>
            <a:r>
              <a:t/>
            </a:r>
            <a:endParaRPr sz="11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Baseline Model: Multiple Linear Regression:</a:t>
            </a:r>
            <a:endParaRPr>
              <a:latin typeface="Times New Roman"/>
              <a:ea typeface="Times New Roman"/>
              <a:cs typeface="Times New Roman"/>
              <a:sym typeface="Times New Roman"/>
            </a:endParaRPr>
          </a:p>
          <a:p>
            <a:pPr indent="0" lvl="0" marL="457200" rtl="0" algn="l">
              <a:spcBef>
                <a:spcPts val="0"/>
              </a:spcBef>
              <a:spcAft>
                <a:spcPts val="0"/>
              </a:spcAft>
              <a:buNone/>
            </a:pPr>
            <a:r>
              <a:rPr lang="en" sz="1100">
                <a:latin typeface="Times New Roman"/>
                <a:ea typeface="Times New Roman"/>
                <a:cs typeface="Times New Roman"/>
                <a:sym typeface="Times New Roman"/>
              </a:rPr>
              <a:t>MLR model was trained along with L2 regularization (Alpha = 1.5).</a:t>
            </a:r>
            <a:endParaRPr sz="1100">
              <a:latin typeface="Times New Roman"/>
              <a:ea typeface="Times New Roman"/>
              <a:cs typeface="Times New Roman"/>
              <a:sym typeface="Times New Roman"/>
            </a:endParaRPr>
          </a:p>
          <a:p>
            <a:pPr indent="0" lvl="0" marL="457200" rtl="0" algn="l">
              <a:spcBef>
                <a:spcPts val="0"/>
              </a:spcBef>
              <a:spcAft>
                <a:spcPts val="0"/>
              </a:spcAft>
              <a:buNone/>
            </a:pPr>
            <a:r>
              <a:rPr lang="en" sz="1100">
                <a:latin typeface="Times New Roman"/>
                <a:ea typeface="Times New Roman"/>
                <a:cs typeface="Times New Roman"/>
                <a:sym typeface="Times New Roman"/>
              </a:rPr>
              <a:t>PCA was used to reduce the data dimensionality. Best results were obtained for n-components = 55.</a:t>
            </a:r>
            <a:endParaRPr sz="1100">
              <a:latin typeface="Times New Roman"/>
              <a:ea typeface="Times New Roman"/>
              <a:cs typeface="Times New Roman"/>
              <a:sym typeface="Times New Roman"/>
            </a:endParaRPr>
          </a:p>
          <a:p>
            <a:pPr indent="0" lvl="0" marL="457200" rtl="0" algn="l">
              <a:spcBef>
                <a:spcPts val="0"/>
              </a:spcBef>
              <a:spcAft>
                <a:spcPts val="0"/>
              </a:spcAft>
              <a:buNone/>
            </a:pPr>
            <a:r>
              <a:rPr lang="en" sz="1100">
                <a:latin typeface="Times New Roman"/>
                <a:ea typeface="Times New Roman"/>
                <a:cs typeface="Times New Roman"/>
                <a:sym typeface="Times New Roman"/>
              </a:rPr>
              <a:t>Best RMSE was 3.92 in testing and 3.831 in validation data for window size = 5 and 4year-1year-1year split.</a:t>
            </a:r>
            <a:endParaRPr sz="1100">
              <a:latin typeface="Times New Roman"/>
              <a:ea typeface="Times New Roman"/>
              <a:cs typeface="Times New Roman"/>
              <a:sym typeface="Times New Roman"/>
            </a:endParaRPr>
          </a:p>
          <a:p>
            <a:pPr indent="0" lvl="0" marL="457200" rtl="0" algn="l">
              <a:spcBef>
                <a:spcPts val="0"/>
              </a:spcBef>
              <a:spcAft>
                <a:spcPts val="0"/>
              </a:spcAft>
              <a:buNone/>
            </a:pPr>
            <a:r>
              <a:t/>
            </a:r>
            <a:endParaRPr sz="11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Advanced Model 1: LSTM (Long Short Term Memory):</a:t>
            </a:r>
            <a:endParaRPr>
              <a:latin typeface="Times New Roman"/>
              <a:ea typeface="Times New Roman"/>
              <a:cs typeface="Times New Roman"/>
              <a:sym typeface="Times New Roman"/>
            </a:endParaRPr>
          </a:p>
          <a:p>
            <a:pPr indent="0" lvl="0" marL="457200" rtl="0" algn="l">
              <a:spcBef>
                <a:spcPts val="0"/>
              </a:spcBef>
              <a:spcAft>
                <a:spcPts val="0"/>
              </a:spcAft>
              <a:buNone/>
            </a:pPr>
            <a:r>
              <a:rPr lang="en" sz="1100">
                <a:latin typeface="Times New Roman"/>
                <a:ea typeface="Times New Roman"/>
                <a:cs typeface="Times New Roman"/>
                <a:sym typeface="Times New Roman"/>
              </a:rPr>
              <a:t>Configuration: loss function = mean squared error, optimizer = adam, learning rate = 0.001, beta 1 = 0.9, beta 2 = 0.99.</a:t>
            </a:r>
            <a:endParaRPr sz="1100">
              <a:latin typeface="Times New Roman"/>
              <a:ea typeface="Times New Roman"/>
              <a:cs typeface="Times New Roman"/>
              <a:sym typeface="Times New Roman"/>
            </a:endParaRPr>
          </a:p>
          <a:p>
            <a:pPr indent="0" lvl="0" marL="457200" rtl="0" algn="l">
              <a:spcBef>
                <a:spcPts val="0"/>
              </a:spcBef>
              <a:spcAft>
                <a:spcPts val="0"/>
              </a:spcAft>
              <a:buNone/>
            </a:pPr>
            <a:r>
              <a:rPr lang="en" sz="1100">
                <a:latin typeface="Times New Roman"/>
                <a:ea typeface="Times New Roman"/>
                <a:cs typeface="Times New Roman"/>
                <a:sym typeface="Times New Roman"/>
              </a:rPr>
              <a:t>Regularization was done by dropping out 20 percent inputs between LSTM layers ’lstm 8’ and ’lstm 9’, and also between ’lstm 9’ and ’lstm 10. RMSE was 15.47(overall), 32.95(on high close prices), 14.54(mid close prices) and 10.16(low close prices), on 12-1-1 split and window 5.</a:t>
            </a:r>
            <a:endParaRPr sz="1100">
              <a:latin typeface="Times New Roman"/>
              <a:ea typeface="Times New Roman"/>
              <a:cs typeface="Times New Roman"/>
              <a:sym typeface="Times New Roman"/>
            </a:endParaRPr>
          </a:p>
        </p:txBody>
      </p:sp>
      <p:sp>
        <p:nvSpPr>
          <p:cNvPr id="141" name="Google Shape;141;p15"/>
          <p:cNvSpPr txBox="1"/>
          <p:nvPr>
            <p:ph type="title"/>
          </p:nvPr>
        </p:nvSpPr>
        <p:spPr>
          <a:xfrm>
            <a:off x="1261025" y="4261275"/>
            <a:ext cx="2609100" cy="54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Evaluation </a:t>
            </a:r>
            <a:r>
              <a:rPr lang="en" sz="1800"/>
              <a:t>Metric</a:t>
            </a:r>
            <a:endParaRPr sz="1800"/>
          </a:p>
        </p:txBody>
      </p:sp>
      <p:pic>
        <p:nvPicPr>
          <p:cNvPr id="142" name="Google Shape;142;p15"/>
          <p:cNvPicPr preferRelativeResize="0"/>
          <p:nvPr/>
        </p:nvPicPr>
        <p:blipFill>
          <a:blip r:embed="rId3">
            <a:alphaModFix/>
          </a:blip>
          <a:stretch>
            <a:fillRect/>
          </a:stretch>
        </p:blipFill>
        <p:spPr>
          <a:xfrm>
            <a:off x="3610362" y="4214813"/>
            <a:ext cx="1923276" cy="633825"/>
          </a:xfrm>
          <a:prstGeom prst="rect">
            <a:avLst/>
          </a:prstGeom>
          <a:noFill/>
          <a:ln>
            <a:noFill/>
          </a:ln>
        </p:spPr>
      </p:pic>
      <p:sp>
        <p:nvSpPr>
          <p:cNvPr id="143" name="Google Shape;143;p15"/>
          <p:cNvSpPr txBox="1"/>
          <p:nvPr/>
        </p:nvSpPr>
        <p:spPr>
          <a:xfrm>
            <a:off x="5779825" y="4156525"/>
            <a:ext cx="300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yihat are predicted prices and yi are actual prices. n is number of samples in test data.</a:t>
            </a:r>
            <a:endParaRPr b="1">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4968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Progress After Intermediate Submission</a:t>
            </a:r>
            <a:endParaRPr>
              <a:latin typeface="Times New Roman"/>
              <a:ea typeface="Times New Roman"/>
              <a:cs typeface="Times New Roman"/>
              <a:sym typeface="Times New Roman"/>
            </a:endParaRPr>
          </a:p>
        </p:txBody>
      </p:sp>
      <p:sp>
        <p:nvSpPr>
          <p:cNvPr id="149" name="Google Shape;149;p16"/>
          <p:cNvSpPr txBox="1"/>
          <p:nvPr>
            <p:ph idx="1" type="body"/>
          </p:nvPr>
        </p:nvSpPr>
        <p:spPr>
          <a:xfrm>
            <a:off x="819150" y="1362150"/>
            <a:ext cx="7505700" cy="307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Approaches:</a:t>
            </a:r>
            <a:endParaRPr>
              <a:latin typeface="Times New Roman"/>
              <a:ea typeface="Times New Roman"/>
              <a:cs typeface="Times New Roman"/>
              <a:sym typeface="Times New Roman"/>
            </a:endParaRPr>
          </a:p>
          <a:p>
            <a:pPr indent="-311150" lvl="0" marL="457200" rtl="0" algn="l">
              <a:spcBef>
                <a:spcPts val="1200"/>
              </a:spcBef>
              <a:spcAft>
                <a:spcPts val="0"/>
              </a:spcAft>
              <a:buSzPts val="1300"/>
              <a:buFont typeface="Times New Roman"/>
              <a:buAutoNum type="arabicParenR"/>
            </a:pPr>
            <a:r>
              <a:rPr lang="en">
                <a:latin typeface="Times New Roman"/>
                <a:ea typeface="Times New Roman"/>
                <a:cs typeface="Times New Roman"/>
                <a:sym typeface="Times New Roman"/>
              </a:rPr>
              <a:t>Advanced Model 2: Elastic Net Regression</a:t>
            </a:r>
            <a:endParaRPr>
              <a:latin typeface="Times New Roman"/>
              <a:ea typeface="Times New Roman"/>
              <a:cs typeface="Times New Roman"/>
              <a:sym typeface="Times New Roman"/>
            </a:endParaRPr>
          </a:p>
          <a:p>
            <a:pPr indent="0" lvl="0" marL="457200" rtl="0" algn="l">
              <a:spcBef>
                <a:spcPts val="1200"/>
              </a:spcBef>
              <a:spcAft>
                <a:spcPts val="0"/>
              </a:spcAft>
              <a:buNone/>
            </a:pPr>
            <a:r>
              <a:rPr lang="en">
                <a:latin typeface="Times New Roman"/>
                <a:ea typeface="Times New Roman"/>
                <a:cs typeface="Times New Roman"/>
                <a:sym typeface="Times New Roman"/>
              </a:rPr>
              <a:t>We used ElasticNet of scikit library. Note that since we found training error more than test error in initial ElasticNet models, we dropped the idea of taking validation set. During GridSearchCV, we took training set and selected the best model that had least rmse on training set. Then we tested it on test set. For elastic net , the splits were 5 year-1 year, 9 year-1 year and 13 year-1 year.</a:t>
            </a:r>
            <a:endParaRPr>
              <a:latin typeface="Times New Roman"/>
              <a:ea typeface="Times New Roman"/>
              <a:cs typeface="Times New Roman"/>
              <a:sym typeface="Times New Roman"/>
            </a:endParaRPr>
          </a:p>
          <a:p>
            <a:pPr indent="-311150" lvl="0" marL="457200" rtl="0" algn="l">
              <a:spcBef>
                <a:spcPts val="1200"/>
              </a:spcBef>
              <a:spcAft>
                <a:spcPts val="0"/>
              </a:spcAft>
              <a:buSzPts val="1300"/>
              <a:buFont typeface="Times New Roman"/>
              <a:buAutoNum type="arabicParenR"/>
            </a:pPr>
            <a:r>
              <a:rPr lang="en">
                <a:latin typeface="Times New Roman"/>
                <a:ea typeface="Times New Roman"/>
                <a:cs typeface="Times New Roman"/>
                <a:sym typeface="Times New Roman"/>
              </a:rPr>
              <a:t>Advanced Model 3: Convolutional Neural Network’</a:t>
            </a:r>
            <a:endParaRPr>
              <a:latin typeface="Times New Roman"/>
              <a:ea typeface="Times New Roman"/>
              <a:cs typeface="Times New Roman"/>
              <a:sym typeface="Times New Roman"/>
            </a:endParaRPr>
          </a:p>
          <a:p>
            <a:pPr indent="0" lvl="0" marL="457200" rtl="0" algn="l">
              <a:spcBef>
                <a:spcPts val="1200"/>
              </a:spcBef>
              <a:spcAft>
                <a:spcPts val="1200"/>
              </a:spcAft>
              <a:buNone/>
            </a:pPr>
            <a:r>
              <a:rPr lang="en">
                <a:latin typeface="Times New Roman"/>
                <a:ea typeface="Times New Roman"/>
                <a:cs typeface="Times New Roman"/>
                <a:sym typeface="Times New Roman"/>
              </a:rPr>
              <a:t>We used a CNN model using tensorflow.keras on univariate time-series data to predict the price on ith day using the prices of previous 5 days (window size = 5).</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52450" y="2674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latin typeface="Times New Roman"/>
                <a:ea typeface="Times New Roman"/>
                <a:cs typeface="Times New Roman"/>
                <a:sym typeface="Times New Roman"/>
              </a:rPr>
              <a:t>Elastic Net Regression: Results and Ablation</a:t>
            </a:r>
            <a:endParaRPr sz="2000">
              <a:latin typeface="Times New Roman"/>
              <a:ea typeface="Times New Roman"/>
              <a:cs typeface="Times New Roman"/>
              <a:sym typeface="Times New Roman"/>
            </a:endParaRPr>
          </a:p>
        </p:txBody>
      </p:sp>
      <p:sp>
        <p:nvSpPr>
          <p:cNvPr id="155" name="Google Shape;155;p17"/>
          <p:cNvSpPr/>
          <p:nvPr/>
        </p:nvSpPr>
        <p:spPr>
          <a:xfrm>
            <a:off x="599250" y="982100"/>
            <a:ext cx="2109900" cy="8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RMSE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5.15(for 5-1 split),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6.45(for 9-1 split) and 8.65(for 13-1 split)</a:t>
            </a:r>
            <a:endParaRPr>
              <a:latin typeface="Times New Roman"/>
              <a:ea typeface="Times New Roman"/>
              <a:cs typeface="Times New Roman"/>
              <a:sym typeface="Times New Roman"/>
            </a:endParaRPr>
          </a:p>
        </p:txBody>
      </p:sp>
      <p:sp>
        <p:nvSpPr>
          <p:cNvPr id="156" name="Google Shape;156;p17"/>
          <p:cNvSpPr/>
          <p:nvPr/>
        </p:nvSpPr>
        <p:spPr>
          <a:xfrm>
            <a:off x="6746650" y="758350"/>
            <a:ext cx="2109900" cy="104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RMSE =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6.35(for 5-1 split), 6.75(for 9-1 split) and 8.87(for 13-1 split)</a:t>
            </a:r>
            <a:endParaRPr>
              <a:latin typeface="Times New Roman"/>
              <a:ea typeface="Times New Roman"/>
              <a:cs typeface="Times New Roman"/>
              <a:sym typeface="Times New Roman"/>
            </a:endParaRPr>
          </a:p>
        </p:txBody>
      </p:sp>
      <p:sp>
        <p:nvSpPr>
          <p:cNvPr id="157" name="Google Shape;157;p17"/>
          <p:cNvSpPr/>
          <p:nvPr/>
        </p:nvSpPr>
        <p:spPr>
          <a:xfrm>
            <a:off x="274675" y="3456522"/>
            <a:ext cx="2109900" cy="8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RMSE</a:t>
            </a:r>
            <a:r>
              <a:rPr lang="en"/>
              <a:t> = 3.42(for 5-1 split), 5.99(for 9-1 split) and 8.43(for 13-</a:t>
            </a:r>
            <a:endParaRPr/>
          </a:p>
          <a:p>
            <a:pPr indent="0" lvl="0" marL="0" rtl="0" algn="l">
              <a:spcBef>
                <a:spcPts val="0"/>
              </a:spcBef>
              <a:spcAft>
                <a:spcPts val="0"/>
              </a:spcAft>
              <a:buNone/>
            </a:pPr>
            <a:r>
              <a:rPr lang="en"/>
              <a:t>1 split).</a:t>
            </a:r>
            <a:endParaRPr/>
          </a:p>
        </p:txBody>
      </p:sp>
      <p:sp>
        <p:nvSpPr>
          <p:cNvPr id="158" name="Google Shape;158;p17"/>
          <p:cNvSpPr/>
          <p:nvPr/>
        </p:nvSpPr>
        <p:spPr>
          <a:xfrm>
            <a:off x="3672941" y="3456522"/>
            <a:ext cx="2109900" cy="8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RMSE = </a:t>
            </a:r>
            <a:r>
              <a:rPr lang="en">
                <a:latin typeface="Times New Roman"/>
                <a:ea typeface="Times New Roman"/>
                <a:cs typeface="Times New Roman"/>
                <a:sym typeface="Times New Roman"/>
              </a:rPr>
              <a:t>3.42(for 5-1 split),</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6.04(for 9-1 split) and 8.43(for 13-1 split).</a:t>
            </a:r>
            <a:endParaRPr>
              <a:latin typeface="Times New Roman"/>
              <a:ea typeface="Times New Roman"/>
              <a:cs typeface="Times New Roman"/>
              <a:sym typeface="Times New Roman"/>
            </a:endParaRPr>
          </a:p>
        </p:txBody>
      </p:sp>
      <p:sp>
        <p:nvSpPr>
          <p:cNvPr id="159" name="Google Shape;159;p17"/>
          <p:cNvSpPr/>
          <p:nvPr/>
        </p:nvSpPr>
        <p:spPr>
          <a:xfrm>
            <a:off x="6559114" y="3456522"/>
            <a:ext cx="2109900" cy="8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Taking only closing price column.</a:t>
            </a:r>
            <a:endParaRPr/>
          </a:p>
        </p:txBody>
      </p:sp>
      <p:sp>
        <p:nvSpPr>
          <p:cNvPr id="160" name="Google Shape;160;p17"/>
          <p:cNvSpPr/>
          <p:nvPr/>
        </p:nvSpPr>
        <p:spPr>
          <a:xfrm>
            <a:off x="3672950" y="940450"/>
            <a:ext cx="2109900" cy="104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regul. parameter =  0.01</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l1ratio = 0.5</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window size 5</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RMSE = 3.77(for 5-1 split), 6.29(for 9-1 split) and 8.53(for 13-</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1 split)</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p:txBody>
      </p:sp>
      <p:cxnSp>
        <p:nvCxnSpPr>
          <p:cNvPr id="161" name="Google Shape;161;p17"/>
          <p:cNvCxnSpPr/>
          <p:nvPr/>
        </p:nvCxnSpPr>
        <p:spPr>
          <a:xfrm rot="10800000">
            <a:off x="2871350" y="1373350"/>
            <a:ext cx="801600" cy="6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17"/>
          <p:cNvCxnSpPr>
            <a:stCxn id="158" idx="1"/>
            <a:endCxn id="157" idx="3"/>
          </p:cNvCxnSpPr>
          <p:nvPr/>
        </p:nvCxnSpPr>
        <p:spPr>
          <a:xfrm rot="10800000">
            <a:off x="2384441" y="3890022"/>
            <a:ext cx="1288500" cy="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17"/>
          <p:cNvCxnSpPr>
            <a:stCxn id="160" idx="3"/>
            <a:endCxn id="156" idx="1"/>
          </p:cNvCxnSpPr>
          <p:nvPr/>
        </p:nvCxnSpPr>
        <p:spPr>
          <a:xfrm flipH="1" rot="10800000">
            <a:off x="5782850" y="1282750"/>
            <a:ext cx="963900" cy="182100"/>
          </a:xfrm>
          <a:prstGeom prst="straightConnector1">
            <a:avLst/>
          </a:prstGeom>
          <a:noFill/>
          <a:ln cap="flat" cmpd="sng" w="9525">
            <a:solidFill>
              <a:schemeClr val="dk2"/>
            </a:solidFill>
            <a:prstDash val="solid"/>
            <a:round/>
            <a:headEnd len="med" w="med" type="none"/>
            <a:tailEnd len="med" w="med" type="triangle"/>
          </a:ln>
        </p:spPr>
      </p:cxnSp>
      <p:sp>
        <p:nvSpPr>
          <p:cNvPr id="164" name="Google Shape;164;p17"/>
          <p:cNvSpPr txBox="1"/>
          <p:nvPr/>
        </p:nvSpPr>
        <p:spPr>
          <a:xfrm>
            <a:off x="4151450" y="581900"/>
            <a:ext cx="163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Initial model</a:t>
            </a:r>
            <a:endParaRPr>
              <a:latin typeface="Calibri"/>
              <a:ea typeface="Calibri"/>
              <a:cs typeface="Calibri"/>
              <a:sym typeface="Calibri"/>
            </a:endParaRPr>
          </a:p>
        </p:txBody>
      </p:sp>
      <p:sp>
        <p:nvSpPr>
          <p:cNvPr id="165" name="Google Shape;165;p17"/>
          <p:cNvSpPr txBox="1"/>
          <p:nvPr/>
        </p:nvSpPr>
        <p:spPr>
          <a:xfrm>
            <a:off x="2709150" y="940450"/>
            <a:ext cx="177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window 10</a:t>
            </a:r>
            <a:endParaRPr>
              <a:latin typeface="Calibri"/>
              <a:ea typeface="Calibri"/>
              <a:cs typeface="Calibri"/>
              <a:sym typeface="Calibri"/>
            </a:endParaRPr>
          </a:p>
        </p:txBody>
      </p:sp>
      <p:sp>
        <p:nvSpPr>
          <p:cNvPr id="166" name="Google Shape;166;p17"/>
          <p:cNvSpPr txBox="1"/>
          <p:nvPr/>
        </p:nvSpPr>
        <p:spPr>
          <a:xfrm>
            <a:off x="5743325" y="940450"/>
            <a:ext cx="177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window 15</a:t>
            </a:r>
            <a:endParaRPr>
              <a:latin typeface="Calibri"/>
              <a:ea typeface="Calibri"/>
              <a:cs typeface="Calibri"/>
              <a:sym typeface="Calibri"/>
            </a:endParaRPr>
          </a:p>
        </p:txBody>
      </p:sp>
      <p:cxnSp>
        <p:nvCxnSpPr>
          <p:cNvPr id="167" name="Google Shape;167;p17"/>
          <p:cNvCxnSpPr>
            <a:stCxn id="160" idx="2"/>
            <a:endCxn id="158" idx="0"/>
          </p:cNvCxnSpPr>
          <p:nvPr/>
        </p:nvCxnSpPr>
        <p:spPr>
          <a:xfrm>
            <a:off x="4727900" y="1989250"/>
            <a:ext cx="0" cy="1467300"/>
          </a:xfrm>
          <a:prstGeom prst="straightConnector1">
            <a:avLst/>
          </a:prstGeom>
          <a:noFill/>
          <a:ln cap="flat" cmpd="sng" w="9525">
            <a:solidFill>
              <a:schemeClr val="dk2"/>
            </a:solidFill>
            <a:prstDash val="solid"/>
            <a:round/>
            <a:headEnd len="med" w="med" type="none"/>
            <a:tailEnd len="med" w="med" type="triangle"/>
          </a:ln>
        </p:spPr>
      </p:cxnSp>
      <p:sp>
        <p:nvSpPr>
          <p:cNvPr id="168" name="Google Shape;168;p17"/>
          <p:cNvSpPr txBox="1"/>
          <p:nvPr/>
        </p:nvSpPr>
        <p:spPr>
          <a:xfrm>
            <a:off x="4818900" y="2605050"/>
            <a:ext cx="479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grid search on regul. parameter</a:t>
            </a:r>
            <a:endParaRPr>
              <a:latin typeface="Calibri"/>
              <a:ea typeface="Calibri"/>
              <a:cs typeface="Calibri"/>
              <a:sym typeface="Calibri"/>
            </a:endParaRPr>
          </a:p>
        </p:txBody>
      </p:sp>
      <p:sp>
        <p:nvSpPr>
          <p:cNvPr id="169" name="Google Shape;169;p17"/>
          <p:cNvSpPr txBox="1"/>
          <p:nvPr/>
        </p:nvSpPr>
        <p:spPr>
          <a:xfrm>
            <a:off x="2330900" y="3379775"/>
            <a:ext cx="479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grid search on l1ratio</a:t>
            </a:r>
            <a:endParaRPr sz="1100">
              <a:latin typeface="Times New Roman"/>
              <a:ea typeface="Times New Roman"/>
              <a:cs typeface="Times New Roman"/>
              <a:sym typeface="Times New Roman"/>
            </a:endParaRPr>
          </a:p>
        </p:txBody>
      </p:sp>
      <p:cxnSp>
        <p:nvCxnSpPr>
          <p:cNvPr id="170" name="Google Shape;170;p17"/>
          <p:cNvCxnSpPr>
            <a:stCxn id="157" idx="2"/>
          </p:cNvCxnSpPr>
          <p:nvPr/>
        </p:nvCxnSpPr>
        <p:spPr>
          <a:xfrm flipH="1" rot="-5400000">
            <a:off x="2797525" y="2855622"/>
            <a:ext cx="503700" cy="3439500"/>
          </a:xfrm>
          <a:prstGeom prst="curvedConnector2">
            <a:avLst/>
          </a:prstGeom>
          <a:noFill/>
          <a:ln cap="flat" cmpd="sng" w="9525">
            <a:solidFill>
              <a:schemeClr val="dk2"/>
            </a:solidFill>
            <a:prstDash val="solid"/>
            <a:round/>
            <a:headEnd len="med" w="med" type="none"/>
            <a:tailEnd len="med" w="med" type="none"/>
          </a:ln>
        </p:spPr>
      </p:cxnSp>
      <p:cxnSp>
        <p:nvCxnSpPr>
          <p:cNvPr id="171" name="Google Shape;171;p17"/>
          <p:cNvCxnSpPr/>
          <p:nvPr/>
        </p:nvCxnSpPr>
        <p:spPr>
          <a:xfrm flipH="1" rot="10800000">
            <a:off x="4769164" y="4469322"/>
            <a:ext cx="2838000" cy="3579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72" name="Google Shape;172;p17"/>
          <p:cNvCxnSpPr>
            <a:endCxn id="159" idx="2"/>
          </p:cNvCxnSpPr>
          <p:nvPr/>
        </p:nvCxnSpPr>
        <p:spPr>
          <a:xfrm flipH="1" rot="10800000">
            <a:off x="7607164" y="4323522"/>
            <a:ext cx="6900" cy="154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8"/>
          <p:cNvSpPr txBox="1"/>
          <p:nvPr>
            <p:ph type="title"/>
          </p:nvPr>
        </p:nvSpPr>
        <p:spPr>
          <a:xfrm>
            <a:off x="819150" y="4579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Convolutional Neural Network</a:t>
            </a:r>
            <a:r>
              <a:rPr lang="en">
                <a:latin typeface="Times New Roman"/>
                <a:ea typeface="Times New Roman"/>
                <a:cs typeface="Times New Roman"/>
                <a:sym typeface="Times New Roman"/>
              </a:rPr>
              <a:t>: Results</a:t>
            </a:r>
            <a:endParaRPr>
              <a:latin typeface="Times New Roman"/>
              <a:ea typeface="Times New Roman"/>
              <a:cs typeface="Times New Roman"/>
              <a:sym typeface="Times New Roman"/>
            </a:endParaRPr>
          </a:p>
        </p:txBody>
      </p:sp>
      <p:sp>
        <p:nvSpPr>
          <p:cNvPr id="178" name="Google Shape;178;p18"/>
          <p:cNvSpPr txBox="1"/>
          <p:nvPr>
            <p:ph idx="1" type="body"/>
          </p:nvPr>
        </p:nvSpPr>
        <p:spPr>
          <a:xfrm>
            <a:off x="729675" y="13477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18"/>
          <p:cNvPicPr preferRelativeResize="0"/>
          <p:nvPr/>
        </p:nvPicPr>
        <p:blipFill>
          <a:blip r:embed="rId3">
            <a:alphaModFix/>
          </a:blip>
          <a:stretch>
            <a:fillRect/>
          </a:stretch>
        </p:blipFill>
        <p:spPr>
          <a:xfrm>
            <a:off x="819150" y="1347750"/>
            <a:ext cx="2184025" cy="2653800"/>
          </a:xfrm>
          <a:prstGeom prst="rect">
            <a:avLst/>
          </a:prstGeom>
          <a:noFill/>
          <a:ln>
            <a:noFill/>
          </a:ln>
        </p:spPr>
      </p:pic>
      <p:sp>
        <p:nvSpPr>
          <p:cNvPr id="180" name="Google Shape;180;p18"/>
          <p:cNvSpPr txBox="1"/>
          <p:nvPr/>
        </p:nvSpPr>
        <p:spPr>
          <a:xfrm>
            <a:off x="819150" y="4001550"/>
            <a:ext cx="1775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Results for window size 5 and 4 years of training data</a:t>
            </a:r>
            <a:endParaRPr>
              <a:latin typeface="Times New Roman"/>
              <a:ea typeface="Times New Roman"/>
              <a:cs typeface="Times New Roman"/>
              <a:sym typeface="Times New Roman"/>
            </a:endParaRPr>
          </a:p>
        </p:txBody>
      </p:sp>
      <p:pic>
        <p:nvPicPr>
          <p:cNvPr id="181" name="Google Shape;181;p18"/>
          <p:cNvPicPr preferRelativeResize="0"/>
          <p:nvPr/>
        </p:nvPicPr>
        <p:blipFill rotWithShape="1">
          <a:blip r:embed="rId4">
            <a:alphaModFix/>
          </a:blip>
          <a:srcRect b="416" l="-2912" r="0" t="426"/>
          <a:stretch/>
        </p:blipFill>
        <p:spPr>
          <a:xfrm>
            <a:off x="3130825" y="1347750"/>
            <a:ext cx="2117026" cy="2588150"/>
          </a:xfrm>
          <a:prstGeom prst="rect">
            <a:avLst/>
          </a:prstGeom>
          <a:noFill/>
          <a:ln>
            <a:noFill/>
          </a:ln>
        </p:spPr>
      </p:pic>
      <p:pic>
        <p:nvPicPr>
          <p:cNvPr id="182" name="Google Shape;182;p18"/>
          <p:cNvPicPr preferRelativeResize="0"/>
          <p:nvPr/>
        </p:nvPicPr>
        <p:blipFill>
          <a:blip r:embed="rId5">
            <a:alphaModFix/>
          </a:blip>
          <a:stretch>
            <a:fillRect/>
          </a:stretch>
        </p:blipFill>
        <p:spPr>
          <a:xfrm>
            <a:off x="5375500" y="1316538"/>
            <a:ext cx="2184026" cy="2510422"/>
          </a:xfrm>
          <a:prstGeom prst="rect">
            <a:avLst/>
          </a:prstGeom>
          <a:noFill/>
          <a:ln>
            <a:noFill/>
          </a:ln>
        </p:spPr>
      </p:pic>
      <p:sp>
        <p:nvSpPr>
          <p:cNvPr id="183" name="Google Shape;183;p18"/>
          <p:cNvSpPr txBox="1"/>
          <p:nvPr/>
        </p:nvSpPr>
        <p:spPr>
          <a:xfrm>
            <a:off x="3157475" y="4001550"/>
            <a:ext cx="1654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Results for window size 5 and 8 years of training data</a:t>
            </a:r>
            <a:endParaRPr>
              <a:latin typeface="Times New Roman"/>
              <a:ea typeface="Times New Roman"/>
              <a:cs typeface="Times New Roman"/>
              <a:sym typeface="Times New Roman"/>
            </a:endParaRPr>
          </a:p>
        </p:txBody>
      </p:sp>
      <p:sp>
        <p:nvSpPr>
          <p:cNvPr id="184" name="Google Shape;184;p18"/>
          <p:cNvSpPr txBox="1"/>
          <p:nvPr/>
        </p:nvSpPr>
        <p:spPr>
          <a:xfrm>
            <a:off x="5375500" y="4001550"/>
            <a:ext cx="200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Results for window size 5 and 12 years of training data</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txBox="1"/>
          <p:nvPr>
            <p:ph type="title"/>
          </p:nvPr>
        </p:nvSpPr>
        <p:spPr>
          <a:xfrm>
            <a:off x="860775" y="412825"/>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Analysis</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Elastic Net</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190" name="Google Shape;190;p19"/>
          <p:cNvSpPr txBox="1"/>
          <p:nvPr/>
        </p:nvSpPr>
        <p:spPr>
          <a:xfrm>
            <a:off x="1105575" y="1531400"/>
            <a:ext cx="7016100" cy="167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We found training error more than test error in initial and improved Elastic Net models. This is due to inherent difficulty of the dataset which increases with increase in number of samples. Train set had more samples than test set. Also, rot learning on train set was not possible. Solution was closed form solution. Certainly model is not overfitting. It’s rather underfitting.</a:t>
            </a:r>
            <a:endParaRPr sz="12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Yaxis=RMSE</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191" name="Google Shape;191;p19"/>
          <p:cNvPicPr preferRelativeResize="0"/>
          <p:nvPr/>
        </p:nvPicPr>
        <p:blipFill>
          <a:blip r:embed="rId3">
            <a:alphaModFix/>
          </a:blip>
          <a:stretch>
            <a:fillRect/>
          </a:stretch>
        </p:blipFill>
        <p:spPr>
          <a:xfrm>
            <a:off x="3514825" y="2700575"/>
            <a:ext cx="2846466" cy="205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latin typeface="Times New Roman"/>
                <a:ea typeface="Times New Roman"/>
                <a:cs typeface="Times New Roman"/>
                <a:sym typeface="Times New Roman"/>
              </a:rPr>
              <a:t>CNN</a:t>
            </a:r>
            <a:endParaRPr sz="28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800">
              <a:latin typeface="Times New Roman"/>
              <a:ea typeface="Times New Roman"/>
              <a:cs typeface="Times New Roman"/>
              <a:sym typeface="Times New Roman"/>
            </a:endParaRPr>
          </a:p>
        </p:txBody>
      </p:sp>
      <p:sp>
        <p:nvSpPr>
          <p:cNvPr id="197" name="Google Shape;197;p20"/>
          <p:cNvSpPr txBox="1"/>
          <p:nvPr>
            <p:ph idx="1" type="body"/>
          </p:nvPr>
        </p:nvSpPr>
        <p:spPr>
          <a:xfrm>
            <a:off x="819150" y="16859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Error Analysis</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11150" lvl="0" marL="457200" rtl="0" algn="l">
              <a:spcBef>
                <a:spcPts val="1200"/>
              </a:spcBef>
              <a:spcAft>
                <a:spcPts val="0"/>
              </a:spcAft>
              <a:buSzPts val="1300"/>
              <a:buFont typeface="Times New Roman"/>
              <a:buChar char="●"/>
            </a:pPr>
            <a:r>
              <a:rPr lang="en">
                <a:latin typeface="Times New Roman"/>
                <a:ea typeface="Times New Roman"/>
                <a:cs typeface="Times New Roman"/>
                <a:sym typeface="Times New Roman"/>
              </a:rPr>
              <a:t>In CNN model while training the data it is resulting in high training loss which is more than validation loss , So the model is clearly not overfitting , But the main problem is that the model is not able to fit the data efficiently because of the highly noisy stock market data , That’s why training loss is quite high which is the major downside of cnn model performance.</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The rmse is also not that great because of cnn model not able to fit the data properly , And is giving low rmse due to noisy nature of dataset. </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The error is also increasing at last because adani stock is having more fluctuations in the later part of the data resulting in higher rmse for the later days of dataset.</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idx="1" type="body"/>
          </p:nvPr>
        </p:nvSpPr>
        <p:spPr>
          <a:xfrm>
            <a:off x="1232250" y="1362150"/>
            <a:ext cx="6679500" cy="32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Raj -  </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Elementary Data Analysis: All graphs, codes and plots.</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Convolutional Neural Network: All models, graphs and code.</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Utkrisht -</a:t>
            </a: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LSTM: </a:t>
            </a:r>
            <a:r>
              <a:rPr lang="en">
                <a:solidFill>
                  <a:srgbClr val="000000"/>
                </a:solidFill>
                <a:latin typeface="Times New Roman"/>
                <a:ea typeface="Times New Roman"/>
                <a:cs typeface="Times New Roman"/>
                <a:sym typeface="Times New Roman"/>
              </a:rPr>
              <a:t>All models, graphs and code.</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Elastic Net Regression: </a:t>
            </a:r>
            <a:r>
              <a:rPr lang="en">
                <a:solidFill>
                  <a:srgbClr val="000000"/>
                </a:solidFill>
                <a:latin typeface="Times New Roman"/>
                <a:ea typeface="Times New Roman"/>
                <a:cs typeface="Times New Roman"/>
                <a:sym typeface="Times New Roman"/>
              </a:rPr>
              <a:t>All models, graphs and code.</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Anant - </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Multiple Linear Regression: </a:t>
            </a:r>
            <a:r>
              <a:rPr lang="en">
                <a:solidFill>
                  <a:srgbClr val="000000"/>
                </a:solidFill>
                <a:latin typeface="Times New Roman"/>
                <a:ea typeface="Times New Roman"/>
                <a:cs typeface="Times New Roman"/>
                <a:sym typeface="Times New Roman"/>
              </a:rPr>
              <a:t>All models, graphs and code.</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Sanity Checking: Creation of trivial data-sets for sanity checking of the developed models. </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p:txBody>
      </p:sp>
      <p:sp>
        <p:nvSpPr>
          <p:cNvPr id="203" name="Google Shape;203;p21"/>
          <p:cNvSpPr txBox="1"/>
          <p:nvPr>
            <p:ph type="title"/>
          </p:nvPr>
        </p:nvSpPr>
        <p:spPr>
          <a:xfrm>
            <a:off x="819150" y="4942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Individual Contributions:</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