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1406906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1406906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140690623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140690623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140690623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140690623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140690623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140690623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140690623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140690623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lassroom.google.com/u/0/c/NTgzMTgwNTQwODUw" TargetMode="External"/><Relationship Id="rId4" Type="http://schemas.openxmlformats.org/officeDocument/2006/relationships/hyperlink" Target="https://classroom.google.com/u/0/c/NTgzMTgwNTQwODU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455800" y="1200950"/>
            <a:ext cx="6777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4000">
                <a:solidFill>
                  <a:srgbClr val="3C4043"/>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Network Security (CSE350) Jan-May 2023 at IIITD</a:t>
            </a:r>
            <a:endParaRPr b="1" sz="4000">
              <a:solidFill>
                <a:srgbClr val="3C4043"/>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endParaRPr>
          </a:p>
          <a:p>
            <a:pPr indent="0" lvl="0" marL="0" rtl="0" algn="ctr">
              <a:spcBef>
                <a:spcPts val="0"/>
              </a:spcBef>
              <a:spcAft>
                <a:spcPts val="0"/>
              </a:spcAft>
              <a:buSzPts val="990"/>
              <a:buNone/>
            </a:pPr>
            <a:r>
              <a:t/>
            </a:r>
            <a:endParaRPr b="1" sz="4000">
              <a:latin typeface="Times New Roman"/>
              <a:ea typeface="Times New Roman"/>
              <a:cs typeface="Times New Roman"/>
              <a:sym typeface="Times New Roman"/>
            </a:endParaRPr>
          </a:p>
        </p:txBody>
      </p:sp>
      <p:sp>
        <p:nvSpPr>
          <p:cNvPr id="129" name="Google Shape;129;p13"/>
          <p:cNvSpPr txBox="1"/>
          <p:nvPr>
            <p:ph idx="1" type="subTitle"/>
          </p:nvPr>
        </p:nvSpPr>
        <p:spPr>
          <a:xfrm>
            <a:off x="1858700" y="2887617"/>
            <a:ext cx="5361300" cy="101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latin typeface="Times New Roman"/>
                <a:ea typeface="Times New Roman"/>
                <a:cs typeface="Times New Roman"/>
                <a:sym typeface="Times New Roman"/>
              </a:rPr>
              <a:t>Programming Assignment no. 1</a:t>
            </a:r>
            <a:endParaRPr b="1" sz="2700">
              <a:latin typeface="Times New Roman"/>
              <a:ea typeface="Times New Roman"/>
              <a:cs typeface="Times New Roman"/>
              <a:sym typeface="Times New Roman"/>
            </a:endParaRPr>
          </a:p>
          <a:p>
            <a:pPr indent="0" lvl="0" marL="0" rtl="0" algn="ctr">
              <a:spcBef>
                <a:spcPts val="0"/>
              </a:spcBef>
              <a:spcAft>
                <a:spcPts val="0"/>
              </a:spcAft>
              <a:buNone/>
            </a:pPr>
            <a:r>
              <a:rPr b="1" lang="en" sz="2700">
                <a:latin typeface="Times New Roman"/>
                <a:ea typeface="Times New Roman"/>
                <a:cs typeface="Times New Roman"/>
                <a:sym typeface="Times New Roman"/>
              </a:rPr>
              <a:t>Project Number - 1</a:t>
            </a:r>
            <a:endParaRPr b="1" sz="2700">
              <a:latin typeface="Times New Roman"/>
              <a:ea typeface="Times New Roman"/>
              <a:cs typeface="Times New Roman"/>
              <a:sym typeface="Times New Roman"/>
            </a:endParaRPr>
          </a:p>
          <a:p>
            <a:pPr indent="0" lvl="0" marL="0" rtl="0" algn="ctr">
              <a:spcBef>
                <a:spcPts val="0"/>
              </a:spcBef>
              <a:spcAft>
                <a:spcPts val="0"/>
              </a:spcAft>
              <a:buNone/>
            </a:pPr>
            <a:r>
              <a:t/>
            </a:r>
            <a:endParaRPr b="1" sz="2700">
              <a:latin typeface="Times New Roman"/>
              <a:ea typeface="Times New Roman"/>
              <a:cs typeface="Times New Roman"/>
              <a:sym typeface="Times New Roman"/>
            </a:endParaRPr>
          </a:p>
        </p:txBody>
      </p:sp>
      <p:sp>
        <p:nvSpPr>
          <p:cNvPr id="130" name="Google Shape;130;p13"/>
          <p:cNvSpPr txBox="1"/>
          <p:nvPr>
            <p:ph idx="1" type="subTitle"/>
          </p:nvPr>
        </p:nvSpPr>
        <p:spPr>
          <a:xfrm>
            <a:off x="4501925" y="4037700"/>
            <a:ext cx="4350600" cy="79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By Group Number 2 </a:t>
            </a:r>
            <a:endParaRPr b="1"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200">
                <a:solidFill>
                  <a:srgbClr val="000000"/>
                </a:solidFill>
                <a:latin typeface="Arial"/>
                <a:ea typeface="Arial"/>
                <a:cs typeface="Arial"/>
                <a:sym typeface="Arial"/>
              </a:rPr>
              <a:t>Utkrisht Sikka (utkrisht19215@iiitd.ac.in)</a:t>
            </a:r>
            <a:endParaRPr sz="12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 sz="1200">
                <a:solidFill>
                  <a:srgbClr val="000000"/>
                </a:solidFill>
                <a:latin typeface="Arial"/>
                <a:ea typeface="Arial"/>
                <a:cs typeface="Arial"/>
                <a:sym typeface="Arial"/>
              </a:rPr>
              <a:t>Tanya Gupta (tanya19119@iiitd.ac.in)</a:t>
            </a:r>
            <a:endParaRPr sz="1200">
              <a:solidFill>
                <a:srgbClr val="000000"/>
              </a:solidFill>
              <a:latin typeface="Arial"/>
              <a:ea typeface="Arial"/>
              <a:cs typeface="Arial"/>
              <a:sym typeface="Arial"/>
            </a:endParaRPr>
          </a:p>
          <a:p>
            <a:pPr indent="0" lvl="0" marL="0" rtl="0" algn="ctr">
              <a:spcBef>
                <a:spcPts val="0"/>
              </a:spcBef>
              <a:spcAft>
                <a:spcPts val="0"/>
              </a:spcAft>
              <a:buNone/>
            </a:pPr>
            <a:r>
              <a:t/>
            </a:r>
            <a:endParaRPr b="1"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393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Encryption</a:t>
            </a:r>
            <a:endParaRPr b="1"/>
          </a:p>
        </p:txBody>
      </p:sp>
      <p:sp>
        <p:nvSpPr>
          <p:cNvPr id="136" name="Google Shape;136;p14"/>
          <p:cNvSpPr txBox="1"/>
          <p:nvPr>
            <p:ph idx="1" type="body"/>
          </p:nvPr>
        </p:nvSpPr>
        <p:spPr>
          <a:xfrm>
            <a:off x="819150" y="593025"/>
            <a:ext cx="7505700" cy="2448000"/>
          </a:xfrm>
          <a:prstGeom prst="rect">
            <a:avLst/>
          </a:prstGeom>
        </p:spPr>
        <p:txBody>
          <a:bodyPr anchorCtr="0" anchor="t" bIns="91425" lIns="91425" spcFirstLastPara="1" rIns="91425" wrap="square" tIns="91425">
            <a:noAutofit/>
          </a:bodyPr>
          <a:lstStyle/>
          <a:p>
            <a:pPr indent="0" lvl="0" marL="457200" rtl="0" algn="l">
              <a:lnSpc>
                <a:spcPct val="105000"/>
              </a:lnSpc>
              <a:spcBef>
                <a:spcPts val="0"/>
              </a:spcBef>
              <a:spcAft>
                <a:spcPts val="0"/>
              </a:spcAft>
              <a:buSzPts val="770"/>
              <a:buNone/>
            </a:pPr>
            <a:r>
              <a:t/>
            </a:r>
            <a:endParaRPr sz="1010"/>
          </a:p>
          <a:p>
            <a:pPr indent="-312950" lvl="0" marL="457200" rtl="0" algn="l">
              <a:lnSpc>
                <a:spcPct val="105000"/>
              </a:lnSpc>
              <a:spcBef>
                <a:spcPts val="1200"/>
              </a:spcBef>
              <a:spcAft>
                <a:spcPts val="0"/>
              </a:spcAft>
              <a:buSzPts val="1328"/>
              <a:buChar char="●"/>
            </a:pPr>
            <a:r>
              <a:rPr lang="en" sz="1328"/>
              <a:t>encrypt_wrapper(key, p): encrypts a plaintext of the form (p,Hash(p)) to (encrypt(key, p), encrypt(key, Hash(p)))</a:t>
            </a:r>
            <a:endParaRPr sz="1328"/>
          </a:p>
          <a:p>
            <a:pPr indent="-312950" lvl="0" marL="457200" rtl="0" algn="l">
              <a:lnSpc>
                <a:spcPct val="105000"/>
              </a:lnSpc>
              <a:spcBef>
                <a:spcPts val="0"/>
              </a:spcBef>
              <a:spcAft>
                <a:spcPts val="0"/>
              </a:spcAft>
              <a:buSzPts val="1328"/>
              <a:buChar char="●"/>
            </a:pPr>
            <a:r>
              <a:rPr lang="en" sz="1328"/>
              <a:t>encrypt(key, plaintext): uses Poly-alpha substitution algorithm and returns ciphertext of the input plaintext</a:t>
            </a:r>
            <a:endParaRPr sz="1328"/>
          </a:p>
          <a:p>
            <a:pPr indent="-312950" lvl="0" marL="457200" rtl="0" algn="l">
              <a:lnSpc>
                <a:spcPct val="105000"/>
              </a:lnSpc>
              <a:spcBef>
                <a:spcPts val="0"/>
              </a:spcBef>
              <a:spcAft>
                <a:spcPts val="0"/>
              </a:spcAft>
              <a:buSzPts val="1328"/>
              <a:buChar char="●"/>
            </a:pPr>
            <a:r>
              <a:rPr lang="en" sz="1328"/>
              <a:t>Key is replicated.</a:t>
            </a:r>
            <a:endParaRPr sz="1328"/>
          </a:p>
          <a:p>
            <a:pPr indent="-312950" lvl="0" marL="457200" rtl="0" algn="l">
              <a:lnSpc>
                <a:spcPct val="105000"/>
              </a:lnSpc>
              <a:spcBef>
                <a:spcPts val="0"/>
              </a:spcBef>
              <a:spcAft>
                <a:spcPts val="0"/>
              </a:spcAft>
              <a:buSzPts val="1328"/>
              <a:buChar char="●"/>
            </a:pPr>
            <a:r>
              <a:rPr lang="en" sz="1328"/>
              <a:t>Characters of plaintext and elongated key are converted to numeric values with mapping a-&gt;0, b-&gt;1, …, z-&gt;25. </a:t>
            </a:r>
            <a:endParaRPr sz="1328"/>
          </a:p>
          <a:p>
            <a:pPr indent="-312950" lvl="0" marL="457200" rtl="0" algn="l">
              <a:lnSpc>
                <a:spcPct val="105000"/>
              </a:lnSpc>
              <a:spcBef>
                <a:spcPts val="0"/>
              </a:spcBef>
              <a:spcAft>
                <a:spcPts val="0"/>
              </a:spcAft>
              <a:buSzPts val="1328"/>
              <a:buChar char="●"/>
            </a:pPr>
            <a:r>
              <a:rPr lang="en" sz="1328"/>
              <a:t>Each numeric value of plaintext is added to the corresponding numeric value of elongated key modulo 26.</a:t>
            </a:r>
            <a:endParaRPr sz="1328"/>
          </a:p>
          <a:p>
            <a:pPr indent="-312950" lvl="0" marL="457200" rtl="0" algn="l">
              <a:lnSpc>
                <a:spcPct val="105000"/>
              </a:lnSpc>
              <a:spcBef>
                <a:spcPts val="0"/>
              </a:spcBef>
              <a:spcAft>
                <a:spcPts val="0"/>
              </a:spcAft>
              <a:buSzPts val="1328"/>
              <a:buChar char="●"/>
            </a:pPr>
            <a:r>
              <a:rPr lang="en" sz="1328"/>
              <a:t>Finally, numeric values are converted back to characters to form ciphertext.</a:t>
            </a:r>
            <a:endParaRPr sz="1328"/>
          </a:p>
          <a:p>
            <a:pPr indent="0" lvl="0" marL="0" rtl="0" algn="l">
              <a:lnSpc>
                <a:spcPct val="105000"/>
              </a:lnSpc>
              <a:spcBef>
                <a:spcPts val="1200"/>
              </a:spcBef>
              <a:spcAft>
                <a:spcPts val="1200"/>
              </a:spcAft>
              <a:buSzPts val="770"/>
              <a:buNone/>
            </a:pPr>
            <a:r>
              <a:t/>
            </a:r>
            <a:endParaRPr sz="1010"/>
          </a:p>
        </p:txBody>
      </p:sp>
      <p:pic>
        <p:nvPicPr>
          <p:cNvPr id="137" name="Google Shape;137;p14"/>
          <p:cNvPicPr preferRelativeResize="0"/>
          <p:nvPr/>
        </p:nvPicPr>
        <p:blipFill>
          <a:blip r:embed="rId3">
            <a:alphaModFix/>
          </a:blip>
          <a:stretch>
            <a:fillRect/>
          </a:stretch>
        </p:blipFill>
        <p:spPr>
          <a:xfrm>
            <a:off x="1388350" y="3179098"/>
            <a:ext cx="6617600" cy="153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707325" y="230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a:t>
            </a:r>
            <a:r>
              <a:rPr b="1" lang="en"/>
              <a:t>cryption</a:t>
            </a:r>
            <a:endParaRPr b="1"/>
          </a:p>
        </p:txBody>
      </p:sp>
      <p:sp>
        <p:nvSpPr>
          <p:cNvPr id="143" name="Google Shape;143;p15"/>
          <p:cNvSpPr txBox="1"/>
          <p:nvPr>
            <p:ph idx="1" type="body"/>
          </p:nvPr>
        </p:nvSpPr>
        <p:spPr>
          <a:xfrm>
            <a:off x="707325" y="451550"/>
            <a:ext cx="7505700" cy="3029700"/>
          </a:xfrm>
          <a:prstGeom prst="rect">
            <a:avLst/>
          </a:prstGeom>
        </p:spPr>
        <p:txBody>
          <a:bodyPr anchorCtr="0" anchor="t" bIns="91425" lIns="91425" spcFirstLastPara="1" rIns="91425" wrap="square" tIns="91425">
            <a:noAutofit/>
          </a:bodyPr>
          <a:lstStyle/>
          <a:p>
            <a:pPr indent="0" lvl="0" marL="457200" rtl="0" algn="l">
              <a:lnSpc>
                <a:spcPct val="105000"/>
              </a:lnSpc>
              <a:spcBef>
                <a:spcPts val="0"/>
              </a:spcBef>
              <a:spcAft>
                <a:spcPts val="0"/>
              </a:spcAft>
              <a:buSzPts val="770"/>
              <a:buNone/>
            </a:pPr>
            <a:r>
              <a:t/>
            </a:r>
            <a:endParaRPr sz="1400"/>
          </a:p>
          <a:p>
            <a:pPr indent="-317500" lvl="0" marL="457200" rtl="0" algn="l">
              <a:lnSpc>
                <a:spcPct val="105000"/>
              </a:lnSpc>
              <a:spcBef>
                <a:spcPts val="1200"/>
              </a:spcBef>
              <a:spcAft>
                <a:spcPts val="0"/>
              </a:spcAft>
              <a:buSzPts val="1400"/>
              <a:buChar char="●"/>
            </a:pPr>
            <a:r>
              <a:rPr lang="en" sz="1400"/>
              <a:t>d</a:t>
            </a:r>
            <a:r>
              <a:rPr lang="en" sz="1400"/>
              <a:t>ecrypt_wrapper(key, </a:t>
            </a:r>
            <a:r>
              <a:rPr lang="en" sz="1400"/>
              <a:t>cipher_text</a:t>
            </a:r>
            <a:r>
              <a:rPr lang="en" sz="1400"/>
              <a:t>): decrypts cipher_text of the form (c1, c2) to (decrypt(key, c1), decrypt(key, c2))</a:t>
            </a:r>
            <a:endParaRPr sz="1400"/>
          </a:p>
          <a:p>
            <a:pPr indent="-317500" lvl="0" marL="457200" rtl="0" algn="l">
              <a:lnSpc>
                <a:spcPct val="105000"/>
              </a:lnSpc>
              <a:spcBef>
                <a:spcPts val="0"/>
              </a:spcBef>
              <a:spcAft>
                <a:spcPts val="0"/>
              </a:spcAft>
              <a:buSzPts val="1400"/>
              <a:buChar char="●"/>
            </a:pPr>
            <a:r>
              <a:rPr lang="en" sz="1400"/>
              <a:t>decrypt(key, </a:t>
            </a:r>
            <a:r>
              <a:rPr lang="en" sz="1400"/>
              <a:t>cipher_text</a:t>
            </a:r>
            <a:r>
              <a:rPr lang="en" sz="1400"/>
              <a:t>): returns </a:t>
            </a:r>
            <a:r>
              <a:rPr lang="en" sz="1400"/>
              <a:t>plaintext from the </a:t>
            </a:r>
            <a:r>
              <a:rPr lang="en" sz="1400"/>
              <a:t>input </a:t>
            </a:r>
            <a:r>
              <a:rPr lang="en" sz="1400"/>
              <a:t>cipher_text.</a:t>
            </a:r>
            <a:endParaRPr sz="1400"/>
          </a:p>
          <a:p>
            <a:pPr indent="-317500" lvl="0" marL="457200" rtl="0" algn="l">
              <a:lnSpc>
                <a:spcPct val="105000"/>
              </a:lnSpc>
              <a:spcBef>
                <a:spcPts val="0"/>
              </a:spcBef>
              <a:spcAft>
                <a:spcPts val="0"/>
              </a:spcAft>
              <a:buSzPts val="1400"/>
              <a:buChar char="●"/>
            </a:pPr>
            <a:r>
              <a:rPr lang="en" sz="1400"/>
              <a:t>Key is replicated.</a:t>
            </a:r>
            <a:endParaRPr sz="1400"/>
          </a:p>
          <a:p>
            <a:pPr indent="-317500" lvl="0" marL="457200" rtl="0" algn="l">
              <a:lnSpc>
                <a:spcPct val="105000"/>
              </a:lnSpc>
              <a:spcBef>
                <a:spcPts val="0"/>
              </a:spcBef>
              <a:spcAft>
                <a:spcPts val="0"/>
              </a:spcAft>
              <a:buSzPts val="1400"/>
              <a:buChar char="●"/>
            </a:pPr>
            <a:r>
              <a:rPr lang="en" sz="1400"/>
              <a:t>Characters of </a:t>
            </a:r>
            <a:r>
              <a:rPr lang="en" sz="1400"/>
              <a:t>cipher_text </a:t>
            </a:r>
            <a:r>
              <a:rPr lang="en" sz="1400"/>
              <a:t>and elongated key are converted to numeric values with mapping a-&gt;0, b-&gt;1, …, z-&gt;25. </a:t>
            </a:r>
            <a:endParaRPr sz="1400"/>
          </a:p>
          <a:p>
            <a:pPr indent="-317500" lvl="0" marL="457200" rtl="0" algn="l">
              <a:lnSpc>
                <a:spcPct val="105000"/>
              </a:lnSpc>
              <a:spcBef>
                <a:spcPts val="0"/>
              </a:spcBef>
              <a:spcAft>
                <a:spcPts val="0"/>
              </a:spcAft>
              <a:buSzPts val="1400"/>
              <a:buChar char="●"/>
            </a:pPr>
            <a:r>
              <a:rPr lang="en" sz="1400"/>
              <a:t>From each numeric value of </a:t>
            </a:r>
            <a:r>
              <a:rPr lang="en" sz="1400"/>
              <a:t>cipher_text we subtract</a:t>
            </a:r>
            <a:r>
              <a:rPr lang="en" sz="1400"/>
              <a:t> corresponding numeric value of elongated key modulo 26.</a:t>
            </a:r>
            <a:endParaRPr sz="1400"/>
          </a:p>
          <a:p>
            <a:pPr indent="-317500" lvl="0" marL="457200" rtl="0" algn="l">
              <a:lnSpc>
                <a:spcPct val="105000"/>
              </a:lnSpc>
              <a:spcBef>
                <a:spcPts val="0"/>
              </a:spcBef>
              <a:spcAft>
                <a:spcPts val="0"/>
              </a:spcAft>
              <a:buSzPts val="1400"/>
              <a:buChar char="●"/>
            </a:pPr>
            <a:r>
              <a:rPr lang="en" sz="1400"/>
              <a:t>Finally, numeric values are converted back to characters to form </a:t>
            </a:r>
            <a:r>
              <a:rPr lang="en" sz="1400"/>
              <a:t>plaintext </a:t>
            </a:r>
            <a:r>
              <a:rPr lang="en" sz="1400"/>
              <a:t>.</a:t>
            </a:r>
            <a:endParaRPr sz="1400"/>
          </a:p>
          <a:p>
            <a:pPr indent="0" lvl="0" marL="0" rtl="0" algn="l">
              <a:lnSpc>
                <a:spcPct val="105000"/>
              </a:lnSpc>
              <a:spcBef>
                <a:spcPts val="1200"/>
              </a:spcBef>
              <a:spcAft>
                <a:spcPts val="1200"/>
              </a:spcAft>
              <a:buSzPts val="77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Text Recognizability</a:t>
            </a:r>
            <a:endParaRPr b="1"/>
          </a:p>
        </p:txBody>
      </p:sp>
      <p:sp>
        <p:nvSpPr>
          <p:cNvPr id="149" name="Google Shape;149;p16"/>
          <p:cNvSpPr txBox="1"/>
          <p:nvPr>
            <p:ph idx="1" type="body"/>
          </p:nvPr>
        </p:nvSpPr>
        <p:spPr>
          <a:xfrm>
            <a:off x="819150" y="1521550"/>
            <a:ext cx="7505700" cy="2917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Hash(s) -&gt; returns the hash value corresponding to string s</a:t>
            </a:r>
            <a:endParaRPr sz="1400"/>
          </a:p>
          <a:p>
            <a:pPr indent="-317500" lvl="1" marL="914400" rtl="0" algn="l">
              <a:spcBef>
                <a:spcPts val="0"/>
              </a:spcBef>
              <a:spcAft>
                <a:spcPts val="0"/>
              </a:spcAft>
              <a:buSzPts val="1400"/>
              <a:buChar char="○"/>
            </a:pPr>
            <a:r>
              <a:rPr lang="en" sz="1400"/>
              <a:t> The hashing function used is the one described in Figure 11.5, Chapter 11 of Stallings book</a:t>
            </a:r>
            <a:endParaRPr sz="1400"/>
          </a:p>
          <a:p>
            <a:pPr indent="-317500" lvl="1" marL="914400" rtl="0" algn="l">
              <a:spcBef>
                <a:spcPts val="0"/>
              </a:spcBef>
              <a:spcAft>
                <a:spcPts val="0"/>
              </a:spcAft>
              <a:buSzPts val="1400"/>
              <a:buChar char="○"/>
            </a:pPr>
            <a:r>
              <a:rPr lang="en" sz="1400"/>
              <a:t>block size - 8 chars, </a:t>
            </a:r>
            <a:endParaRPr sz="1400"/>
          </a:p>
          <a:p>
            <a:pPr indent="-317500" lvl="1" marL="914400" rtl="0" algn="l">
              <a:spcBef>
                <a:spcPts val="0"/>
              </a:spcBef>
              <a:spcAft>
                <a:spcPts val="0"/>
              </a:spcAft>
              <a:buSzPts val="1400"/>
              <a:buChar char="○"/>
            </a:pPr>
            <a:r>
              <a:rPr lang="en" sz="1400"/>
              <a:t>s</a:t>
            </a:r>
            <a:r>
              <a:rPr lang="en" sz="1400"/>
              <a:t> is padded with char ‘a’ to make len(s) divisible by block size</a:t>
            </a:r>
            <a:endParaRPr sz="1400"/>
          </a:p>
          <a:p>
            <a:pPr indent="-317500" lvl="1" marL="914400" rtl="0" algn="l">
              <a:spcBef>
                <a:spcPts val="0"/>
              </a:spcBef>
              <a:spcAft>
                <a:spcPts val="0"/>
              </a:spcAft>
              <a:buSzPts val="1400"/>
              <a:buChar char="○"/>
            </a:pPr>
            <a:r>
              <a:rPr lang="en" sz="1400"/>
              <a:t>The chars a-z have been mapped to the integers 0 to 25, and then the respective integers from each of the blocks have been added together followed by a modulo 26 operation to help map the summed value back to a character. </a:t>
            </a:r>
            <a:endParaRPr sz="1400"/>
          </a:p>
          <a:p>
            <a:pPr indent="-317500" lvl="1" marL="914400" rtl="0" algn="l">
              <a:spcBef>
                <a:spcPts val="0"/>
              </a:spcBef>
              <a:spcAft>
                <a:spcPts val="0"/>
              </a:spcAft>
              <a:buSzPts val="1400"/>
              <a:buChar char="○"/>
            </a:pPr>
            <a:r>
              <a:rPr lang="en" sz="1400"/>
              <a:t>Resulting hash is 8 chars long.</a:t>
            </a:r>
            <a:endParaRPr sz="1400"/>
          </a:p>
          <a:p>
            <a:pPr indent="-317500" lvl="0" marL="457200" rtl="0" algn="l">
              <a:spcBef>
                <a:spcPts val="0"/>
              </a:spcBef>
              <a:spcAft>
                <a:spcPts val="0"/>
              </a:spcAft>
              <a:buSzPts val="1400"/>
              <a:buChar char="●"/>
            </a:pPr>
            <a:r>
              <a:rPr lang="en" sz="1400"/>
              <a:t>recognizable (s) -&gt; returns True if string s is of the form (p,Hash(p))</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Brute-Force Attack</a:t>
            </a:r>
            <a:endParaRPr b="1"/>
          </a:p>
        </p:txBody>
      </p:sp>
      <p:sp>
        <p:nvSpPr>
          <p:cNvPr id="155" name="Google Shape;155;p17"/>
          <p:cNvSpPr txBox="1"/>
          <p:nvPr>
            <p:ph idx="1" type="body"/>
          </p:nvPr>
        </p:nvSpPr>
        <p:spPr>
          <a:xfrm>
            <a:off x="767500" y="1454175"/>
            <a:ext cx="7505700" cy="3029700"/>
          </a:xfrm>
          <a:prstGeom prst="rect">
            <a:avLst/>
          </a:prstGeom>
        </p:spPr>
        <p:txBody>
          <a:bodyPr anchorCtr="0" anchor="t" bIns="91425" lIns="91425" spcFirstLastPara="1" rIns="91425" wrap="square" tIns="91425">
            <a:noAutofit/>
          </a:bodyPr>
          <a:lstStyle/>
          <a:p>
            <a:pPr indent="0" lvl="0" marL="457200" rtl="0" algn="l">
              <a:lnSpc>
                <a:spcPct val="105000"/>
              </a:lnSpc>
              <a:spcBef>
                <a:spcPts val="0"/>
              </a:spcBef>
              <a:spcAft>
                <a:spcPts val="0"/>
              </a:spcAft>
              <a:buSzPts val="770"/>
              <a:buNone/>
            </a:pPr>
            <a:r>
              <a:t/>
            </a:r>
            <a:endParaRPr sz="1200">
              <a:latin typeface="Times New Roman"/>
              <a:ea typeface="Times New Roman"/>
              <a:cs typeface="Times New Roman"/>
              <a:sym typeface="Times New Roman"/>
            </a:endParaRPr>
          </a:p>
          <a:p>
            <a:pPr indent="-304800" lvl="0" marL="457200" rtl="0" algn="l">
              <a:spcBef>
                <a:spcPts val="120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We enumerate all possible keys of length 4.</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For each key k, we decrypt each of the 5 cipher texts one by one</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ciphertext (c1,c2)  ------&gt; (decrypt(k, c1) , decrypt(k, c2)) = (p1,p2)</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(p1,p2) is checked for the property π using recognizable().</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Once we discover a key say k such that the resulting plaintext satisfies the property π, we use the same key k to decipher the second ciphertext and check if the resulting plaintext also satisfies the property π. If yes, continue with third ciphertexts, etc. ELSE, reject the key, k, and check next key k2 that will generate (from all ciphertexts) plaintexts that satisfy property π.</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Sample Input Output</a:t>
            </a:r>
            <a:endParaRPr b="1"/>
          </a:p>
        </p:txBody>
      </p:sp>
      <p:sp>
        <p:nvSpPr>
          <p:cNvPr id="161" name="Google Shape;161;p18"/>
          <p:cNvSpPr txBox="1"/>
          <p:nvPr>
            <p:ph idx="1" type="body"/>
          </p:nvPr>
        </p:nvSpPr>
        <p:spPr>
          <a:xfrm>
            <a:off x="819150" y="1392500"/>
            <a:ext cx="7505700" cy="30462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t/>
            </a:r>
            <a:endParaRPr/>
          </a:p>
          <a:p>
            <a:pPr indent="-340029" lvl="0" marL="457200" rtl="0" algn="l">
              <a:spcBef>
                <a:spcPts val="1200"/>
              </a:spcBef>
              <a:spcAft>
                <a:spcPts val="0"/>
              </a:spcAft>
              <a:buSzPts val="1755"/>
              <a:buChar char="●"/>
            </a:pPr>
            <a:r>
              <a:rPr lang="en" sz="1754"/>
              <a:t>Plain text without hash: shutterislandisanamericanpsychologicalthriller</a:t>
            </a:r>
            <a:endParaRPr sz="1754"/>
          </a:p>
          <a:p>
            <a:pPr indent="0" lvl="0" marL="0" rtl="0" algn="l">
              <a:spcBef>
                <a:spcPts val="1200"/>
              </a:spcBef>
              <a:spcAft>
                <a:spcPts val="0"/>
              </a:spcAft>
              <a:buNone/>
            </a:pPr>
            <a:r>
              <a:t/>
            </a:r>
            <a:endParaRPr sz="1754"/>
          </a:p>
          <a:p>
            <a:pPr indent="-340029" lvl="0" marL="457200" rtl="0" algn="l">
              <a:spcBef>
                <a:spcPts val="1200"/>
              </a:spcBef>
              <a:spcAft>
                <a:spcPts val="0"/>
              </a:spcAft>
              <a:buSzPts val="1755"/>
              <a:buChar char="●"/>
            </a:pPr>
            <a:r>
              <a:rPr lang="en" sz="1754"/>
              <a:t>After conversion to a recognizable plaintext : (shutterislandisanamericanpsychologicalthriller,pvrvtdsa)</a:t>
            </a:r>
            <a:endParaRPr sz="1754"/>
          </a:p>
          <a:p>
            <a:pPr indent="0" lvl="0" marL="457200" rtl="0" algn="l">
              <a:spcBef>
                <a:spcPts val="1200"/>
              </a:spcBef>
              <a:spcAft>
                <a:spcPts val="0"/>
              </a:spcAft>
              <a:buNone/>
            </a:pPr>
            <a:r>
              <a:t/>
            </a:r>
            <a:endParaRPr sz="1754"/>
          </a:p>
          <a:p>
            <a:pPr indent="-340029" lvl="0" marL="457200" rtl="0" algn="l">
              <a:spcBef>
                <a:spcPts val="1200"/>
              </a:spcBef>
              <a:spcAft>
                <a:spcPts val="0"/>
              </a:spcAft>
              <a:buSzPts val="1755"/>
              <a:buChar char="●"/>
            </a:pPr>
            <a:r>
              <a:rPr lang="en" sz="1754"/>
              <a:t>The resulting ciphertext after encryption with the key ‘hope’: (zvjxasgmzzprkwheuobiywreudhcjvdpvuxghzilywaplf,wjgzarhe)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