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771662cd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771662cd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8a08c4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8a08c4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8a08c4f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8a08c4f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71662cd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71662cd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771662cd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771662cd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771662cd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771662cd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771662cd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771662cd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771662c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771662c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91c124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91c124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771662cd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771662cd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771662cd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771662cd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lassroom.google.com/u/0/c/NTgzMTgwNTQwODUw" TargetMode="External"/><Relationship Id="rId4" Type="http://schemas.openxmlformats.org/officeDocument/2006/relationships/hyperlink" Target="https://classroom.google.com/u/0/c/NTgzMTgwNTQwODU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55800" y="1200950"/>
            <a:ext cx="6777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4000">
                <a:solidFill>
                  <a:srgbClr val="3C4043"/>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Network Security (CSE350) Jan-May 2023 at IIITD</a:t>
            </a:r>
            <a:endParaRPr b="1" sz="4000">
              <a:solidFill>
                <a:srgbClr val="3C4043"/>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ctr">
              <a:spcBef>
                <a:spcPts val="0"/>
              </a:spcBef>
              <a:spcAft>
                <a:spcPts val="0"/>
              </a:spcAft>
              <a:buSzPts val="990"/>
              <a:buNone/>
            </a:pPr>
            <a:r>
              <a:t/>
            </a:r>
            <a:endParaRPr b="1" sz="4000">
              <a:latin typeface="Times New Roman"/>
              <a:ea typeface="Times New Roman"/>
              <a:cs typeface="Times New Roman"/>
              <a:sym typeface="Times New Roman"/>
            </a:endParaRPr>
          </a:p>
        </p:txBody>
      </p:sp>
      <p:sp>
        <p:nvSpPr>
          <p:cNvPr id="129" name="Google Shape;129;p13"/>
          <p:cNvSpPr txBox="1"/>
          <p:nvPr>
            <p:ph idx="1" type="subTitle"/>
          </p:nvPr>
        </p:nvSpPr>
        <p:spPr>
          <a:xfrm>
            <a:off x="1858700" y="2887617"/>
            <a:ext cx="5361300" cy="10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Times New Roman"/>
                <a:ea typeface="Times New Roman"/>
                <a:cs typeface="Times New Roman"/>
                <a:sym typeface="Times New Roman"/>
              </a:rPr>
              <a:t>Programming Assignment no. 4</a:t>
            </a:r>
            <a:endParaRPr b="1" sz="2700">
              <a:latin typeface="Times New Roman"/>
              <a:ea typeface="Times New Roman"/>
              <a:cs typeface="Times New Roman"/>
              <a:sym typeface="Times New Roman"/>
            </a:endParaRPr>
          </a:p>
          <a:p>
            <a:pPr indent="0" lvl="0" marL="0" rtl="0" algn="ctr">
              <a:spcBef>
                <a:spcPts val="0"/>
              </a:spcBef>
              <a:spcAft>
                <a:spcPts val="0"/>
              </a:spcAft>
              <a:buNone/>
            </a:pPr>
            <a:r>
              <a:rPr b="1" lang="en" sz="2700">
                <a:latin typeface="Times New Roman"/>
                <a:ea typeface="Times New Roman"/>
                <a:cs typeface="Times New Roman"/>
                <a:sym typeface="Times New Roman"/>
              </a:rPr>
              <a:t>Project Number - 1</a:t>
            </a:r>
            <a:endParaRPr b="1" sz="2700">
              <a:latin typeface="Times New Roman"/>
              <a:ea typeface="Times New Roman"/>
              <a:cs typeface="Times New Roman"/>
              <a:sym typeface="Times New Roman"/>
            </a:endParaRPr>
          </a:p>
          <a:p>
            <a:pPr indent="0" lvl="0" marL="0" rtl="0" algn="ctr">
              <a:spcBef>
                <a:spcPts val="0"/>
              </a:spcBef>
              <a:spcAft>
                <a:spcPts val="0"/>
              </a:spcAft>
              <a:buNone/>
            </a:pPr>
            <a:r>
              <a:t/>
            </a:r>
            <a:endParaRPr b="1" sz="2700">
              <a:latin typeface="Times New Roman"/>
              <a:ea typeface="Times New Roman"/>
              <a:cs typeface="Times New Roman"/>
              <a:sym typeface="Times New Roman"/>
            </a:endParaRPr>
          </a:p>
        </p:txBody>
      </p:sp>
      <p:sp>
        <p:nvSpPr>
          <p:cNvPr id="130" name="Google Shape;130;p13"/>
          <p:cNvSpPr txBox="1"/>
          <p:nvPr>
            <p:ph idx="1" type="subTitle"/>
          </p:nvPr>
        </p:nvSpPr>
        <p:spPr>
          <a:xfrm>
            <a:off x="4501925" y="4037700"/>
            <a:ext cx="4350600" cy="7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By Group Number 2 </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200">
                <a:solidFill>
                  <a:srgbClr val="000000"/>
                </a:solidFill>
                <a:latin typeface="Arial"/>
                <a:ea typeface="Arial"/>
                <a:cs typeface="Arial"/>
                <a:sym typeface="Arial"/>
              </a:rPr>
              <a:t>Utkrisht Sikka (utkrisht19215@iiitd.ac.in)</a:t>
            </a:r>
            <a:endParaRPr sz="1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1200">
                <a:solidFill>
                  <a:srgbClr val="000000"/>
                </a:solidFill>
                <a:latin typeface="Arial"/>
                <a:ea typeface="Arial"/>
                <a:cs typeface="Arial"/>
                <a:sym typeface="Arial"/>
              </a:rPr>
              <a:t>Tanya Gupta (tanya19119@iiitd.ac.in)</a:t>
            </a:r>
            <a:endParaRPr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64175" y="395400"/>
            <a:ext cx="72381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Flow: Phase 1: Initialisation</a:t>
            </a:r>
            <a:endParaRPr/>
          </a:p>
        </p:txBody>
      </p:sp>
      <p:sp>
        <p:nvSpPr>
          <p:cNvPr id="185" name="Google Shape;185;p22"/>
          <p:cNvSpPr txBox="1"/>
          <p:nvPr/>
        </p:nvSpPr>
        <p:spPr>
          <a:xfrm>
            <a:off x="344750" y="2169400"/>
            <a:ext cx="3363000" cy="2555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CA</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CA_obj.add_publickey("Director", (d, 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CA_obj.add_publickey("Registrar", (d, 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CA_obj.add_publickey("Server", (d, 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CA_obj.add_publickey("2019215", (e, 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host=127.0.0.1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port=8765</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server_socket.bind((host, port))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server_socket.listen(10)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86" name="Google Shape;186;p22"/>
          <p:cNvSpPr txBox="1"/>
          <p:nvPr/>
        </p:nvSpPr>
        <p:spPr>
          <a:xfrm>
            <a:off x="3818350" y="1194450"/>
            <a:ext cx="5032800" cy="21240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Server</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DB[("Person1", "2019215")] = (os.path.join("db", "Person1_degree.pdf"), os.path.join("db", "Person1_grades.pdf"))</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host = '127.0.0.1'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port = 12345</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server_socket.bind((host, port))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server_socket.listen(5)</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22"/>
          <p:cNvSpPr txBox="1"/>
          <p:nvPr/>
        </p:nvSpPr>
        <p:spPr>
          <a:xfrm>
            <a:off x="3862600" y="3462400"/>
            <a:ext cx="4988400" cy="1477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Client</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Cert_server = request_ca("Server")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PU_server = getkey_from_certificate(Cert_server)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request("Person3", "2019217", (2291,  5183), publickey_ca, PU_server)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64175" y="395400"/>
            <a:ext cx="7238100" cy="64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Flow: Phase 2: message exchanges</a:t>
            </a:r>
            <a:endParaRPr/>
          </a:p>
        </p:txBody>
      </p:sp>
      <p:sp>
        <p:nvSpPr>
          <p:cNvPr id="193" name="Google Shape;193;p23"/>
          <p:cNvSpPr txBox="1"/>
          <p:nvPr/>
        </p:nvSpPr>
        <p:spPr>
          <a:xfrm>
            <a:off x="1999875" y="1150200"/>
            <a:ext cx="4317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CA</a:t>
            </a:r>
            <a:endParaRPr>
              <a:latin typeface="Calibri"/>
              <a:ea typeface="Calibri"/>
              <a:cs typeface="Calibri"/>
              <a:sym typeface="Calibri"/>
            </a:endParaRPr>
          </a:p>
        </p:txBody>
      </p:sp>
      <p:sp>
        <p:nvSpPr>
          <p:cNvPr id="194" name="Google Shape;194;p23"/>
          <p:cNvSpPr txBox="1"/>
          <p:nvPr/>
        </p:nvSpPr>
        <p:spPr>
          <a:xfrm>
            <a:off x="8101525" y="1150200"/>
            <a:ext cx="6969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Server</a:t>
            </a:r>
            <a:endParaRPr>
              <a:latin typeface="Calibri"/>
              <a:ea typeface="Calibri"/>
              <a:cs typeface="Calibri"/>
              <a:sym typeface="Calibri"/>
            </a:endParaRPr>
          </a:p>
        </p:txBody>
      </p:sp>
      <p:sp>
        <p:nvSpPr>
          <p:cNvPr id="195" name="Google Shape;195;p23"/>
          <p:cNvSpPr txBox="1"/>
          <p:nvPr/>
        </p:nvSpPr>
        <p:spPr>
          <a:xfrm>
            <a:off x="663425" y="1150200"/>
            <a:ext cx="619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Client</a:t>
            </a:r>
            <a:endParaRPr>
              <a:latin typeface="Calibri"/>
              <a:ea typeface="Calibri"/>
              <a:cs typeface="Calibri"/>
              <a:sym typeface="Calibri"/>
            </a:endParaRPr>
          </a:p>
        </p:txBody>
      </p:sp>
      <p:cxnSp>
        <p:nvCxnSpPr>
          <p:cNvPr id="196" name="Google Shape;196;p23"/>
          <p:cNvCxnSpPr/>
          <p:nvPr/>
        </p:nvCxnSpPr>
        <p:spPr>
          <a:xfrm>
            <a:off x="973175" y="1550400"/>
            <a:ext cx="33300" cy="32658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3"/>
          <p:cNvCxnSpPr/>
          <p:nvPr/>
        </p:nvCxnSpPr>
        <p:spPr>
          <a:xfrm>
            <a:off x="2199075" y="1550400"/>
            <a:ext cx="33300" cy="32658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3"/>
          <p:cNvCxnSpPr/>
          <p:nvPr/>
        </p:nvCxnSpPr>
        <p:spPr>
          <a:xfrm>
            <a:off x="8433325" y="1550400"/>
            <a:ext cx="33300" cy="32658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3"/>
          <p:cNvCxnSpPr/>
          <p:nvPr/>
        </p:nvCxnSpPr>
        <p:spPr>
          <a:xfrm flipH="1" rot="10800000">
            <a:off x="986675" y="1883750"/>
            <a:ext cx="7444200" cy="441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3"/>
          <p:cNvSpPr txBox="1"/>
          <p:nvPr/>
        </p:nvSpPr>
        <p:spPr>
          <a:xfrm>
            <a:off x="1053025" y="1500150"/>
            <a:ext cx="471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PU_server</a:t>
            </a:r>
            <a:r>
              <a:rPr lang="en" sz="1200">
                <a:latin typeface="Calibri"/>
                <a:ea typeface="Calibri"/>
                <a:cs typeface="Calibri"/>
                <a:sym typeface="Calibri"/>
              </a:rPr>
              <a:t>(“Person1,2019217,sha256(</a:t>
            </a:r>
            <a:r>
              <a:rPr lang="en" sz="1200">
                <a:latin typeface="Calibri"/>
                <a:ea typeface="Calibri"/>
                <a:cs typeface="Calibri"/>
                <a:sym typeface="Calibri"/>
              </a:rPr>
              <a:t>“Person7,2019217”</a:t>
            </a:r>
            <a:r>
              <a:rPr lang="en" sz="1200">
                <a:latin typeface="Calibri"/>
                <a:ea typeface="Calibri"/>
                <a:cs typeface="Calibri"/>
                <a:sym typeface="Calibri"/>
              </a:rPr>
              <a:t>)”)</a:t>
            </a:r>
            <a:endParaRPr sz="1200">
              <a:latin typeface="Calibri"/>
              <a:ea typeface="Calibri"/>
              <a:cs typeface="Calibri"/>
              <a:sym typeface="Calibri"/>
            </a:endParaRPr>
          </a:p>
        </p:txBody>
      </p:sp>
      <p:cxnSp>
        <p:nvCxnSpPr>
          <p:cNvPr id="201" name="Google Shape;201;p23"/>
          <p:cNvCxnSpPr/>
          <p:nvPr/>
        </p:nvCxnSpPr>
        <p:spPr>
          <a:xfrm flipH="1">
            <a:off x="2232525" y="2205625"/>
            <a:ext cx="6220500" cy="111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3"/>
          <p:cNvSpPr txBox="1"/>
          <p:nvPr/>
        </p:nvSpPr>
        <p:spPr>
          <a:xfrm>
            <a:off x="5354650" y="1805425"/>
            <a:ext cx="165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PU_CA</a:t>
            </a:r>
            <a:r>
              <a:rPr lang="en" sz="1200">
                <a:latin typeface="Calibri"/>
                <a:ea typeface="Calibri"/>
                <a:cs typeface="Calibri"/>
                <a:sym typeface="Calibri"/>
              </a:rPr>
              <a:t>(“2019217”)</a:t>
            </a:r>
            <a:endParaRPr sz="1200">
              <a:latin typeface="Calibri"/>
              <a:ea typeface="Calibri"/>
              <a:cs typeface="Calibri"/>
              <a:sym typeface="Calibri"/>
            </a:endParaRPr>
          </a:p>
        </p:txBody>
      </p:sp>
      <p:cxnSp>
        <p:nvCxnSpPr>
          <p:cNvPr id="203" name="Google Shape;203;p23"/>
          <p:cNvCxnSpPr/>
          <p:nvPr/>
        </p:nvCxnSpPr>
        <p:spPr>
          <a:xfrm flipH="1" rot="10800000">
            <a:off x="2250301" y="2636925"/>
            <a:ext cx="6202500" cy="222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3"/>
          <p:cNvSpPr txBox="1"/>
          <p:nvPr/>
        </p:nvSpPr>
        <p:spPr>
          <a:xfrm>
            <a:off x="4793775" y="2262625"/>
            <a:ext cx="411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PR_CA</a:t>
            </a:r>
            <a:r>
              <a:rPr lang="en" sz="1200">
                <a:latin typeface="Calibri"/>
                <a:ea typeface="Calibri"/>
                <a:cs typeface="Calibri"/>
                <a:sym typeface="Calibri"/>
              </a:rPr>
              <a:t>(“2019217::(11,5183)::21/04/2023 21:16:21::5::0”)</a:t>
            </a:r>
            <a:endParaRPr sz="1200">
              <a:latin typeface="Calibri"/>
              <a:ea typeface="Calibri"/>
              <a:cs typeface="Calibri"/>
              <a:sym typeface="Calibri"/>
            </a:endParaRPr>
          </a:p>
        </p:txBody>
      </p:sp>
      <p:sp>
        <p:nvSpPr>
          <p:cNvPr id="205" name="Google Shape;205;p23"/>
          <p:cNvSpPr txBox="1"/>
          <p:nvPr/>
        </p:nvSpPr>
        <p:spPr>
          <a:xfrm>
            <a:off x="5445600" y="2726725"/>
            <a:ext cx="29658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Obtain the PDFs and add watermark to each</a:t>
            </a:r>
            <a:endParaRPr sz="1200">
              <a:latin typeface="Calibri"/>
              <a:ea typeface="Calibri"/>
              <a:cs typeface="Calibri"/>
              <a:sym typeface="Calibri"/>
            </a:endParaRPr>
          </a:p>
        </p:txBody>
      </p:sp>
      <p:sp>
        <p:nvSpPr>
          <p:cNvPr id="206" name="Google Shape;206;p23"/>
          <p:cNvSpPr txBox="1"/>
          <p:nvPr/>
        </p:nvSpPr>
        <p:spPr>
          <a:xfrm>
            <a:off x="2250300" y="3183925"/>
            <a:ext cx="61611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Concatenate the two PDFs. Form msg0 such that</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msg0 =  PDFs || s1 || s2  where s1=length of PDF1, s2=length of PDF2</a:t>
            </a:r>
            <a:endParaRPr sz="1200">
              <a:latin typeface="Calibri"/>
              <a:ea typeface="Calibri"/>
              <a:cs typeface="Calibri"/>
              <a:sym typeface="Calibri"/>
            </a:endParaRPr>
          </a:p>
        </p:txBody>
      </p:sp>
      <p:sp>
        <p:nvSpPr>
          <p:cNvPr id="207" name="Google Shape;207;p23"/>
          <p:cNvSpPr txBox="1"/>
          <p:nvPr/>
        </p:nvSpPr>
        <p:spPr>
          <a:xfrm>
            <a:off x="2301400" y="3793525"/>
            <a:ext cx="60978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Add sign of Registrar.  msg1 = msg0 || "Registrar" || time_of_signing || s3 || s4  where s3=size of "Registrar" , s4=size of time_of_signing</a:t>
            </a:r>
            <a:endParaRPr sz="1200">
              <a:latin typeface="Calibri"/>
              <a:ea typeface="Calibri"/>
              <a:cs typeface="Calibri"/>
              <a:sym typeface="Calibri"/>
            </a:endParaRPr>
          </a:p>
        </p:txBody>
      </p:sp>
      <p:sp>
        <p:nvSpPr>
          <p:cNvPr id="208" name="Google Shape;208;p23"/>
          <p:cNvSpPr txBox="1"/>
          <p:nvPr/>
        </p:nvSpPr>
        <p:spPr>
          <a:xfrm>
            <a:off x="2301350" y="4403125"/>
            <a:ext cx="60978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Add H</a:t>
            </a:r>
            <a:r>
              <a:rPr lang="en" sz="1200">
                <a:latin typeface="Calibri"/>
                <a:ea typeface="Calibri"/>
                <a:cs typeface="Calibri"/>
                <a:sym typeface="Calibri"/>
              </a:rPr>
              <a:t>ash and encrypt it.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msg2 = msg1 || E(hash of (msg1), key = PR_Registrar) || s5 where s5=size of encryptedhash</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nvSpPr>
        <p:spPr>
          <a:xfrm>
            <a:off x="4362075" y="235800"/>
            <a:ext cx="4317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CA</a:t>
            </a:r>
            <a:endParaRPr>
              <a:latin typeface="Calibri"/>
              <a:ea typeface="Calibri"/>
              <a:cs typeface="Calibri"/>
              <a:sym typeface="Calibri"/>
            </a:endParaRPr>
          </a:p>
        </p:txBody>
      </p:sp>
      <p:sp>
        <p:nvSpPr>
          <p:cNvPr id="214" name="Google Shape;214;p24"/>
          <p:cNvSpPr txBox="1"/>
          <p:nvPr/>
        </p:nvSpPr>
        <p:spPr>
          <a:xfrm>
            <a:off x="8025325" y="235800"/>
            <a:ext cx="6969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Server</a:t>
            </a:r>
            <a:endParaRPr>
              <a:latin typeface="Calibri"/>
              <a:ea typeface="Calibri"/>
              <a:cs typeface="Calibri"/>
              <a:sym typeface="Calibri"/>
            </a:endParaRPr>
          </a:p>
        </p:txBody>
      </p:sp>
      <p:sp>
        <p:nvSpPr>
          <p:cNvPr id="215" name="Google Shape;215;p24"/>
          <p:cNvSpPr txBox="1"/>
          <p:nvPr/>
        </p:nvSpPr>
        <p:spPr>
          <a:xfrm>
            <a:off x="358625" y="235800"/>
            <a:ext cx="619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Client</a:t>
            </a:r>
            <a:endParaRPr>
              <a:latin typeface="Calibri"/>
              <a:ea typeface="Calibri"/>
              <a:cs typeface="Calibri"/>
              <a:sym typeface="Calibri"/>
            </a:endParaRPr>
          </a:p>
        </p:txBody>
      </p:sp>
      <p:cxnSp>
        <p:nvCxnSpPr>
          <p:cNvPr id="216" name="Google Shape;216;p24"/>
          <p:cNvCxnSpPr/>
          <p:nvPr/>
        </p:nvCxnSpPr>
        <p:spPr>
          <a:xfrm flipH="1">
            <a:off x="665975" y="636000"/>
            <a:ext cx="2400" cy="42243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4"/>
          <p:cNvCxnSpPr/>
          <p:nvPr/>
        </p:nvCxnSpPr>
        <p:spPr>
          <a:xfrm>
            <a:off x="4554450" y="636025"/>
            <a:ext cx="5100" cy="42576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4"/>
          <p:cNvCxnSpPr/>
          <p:nvPr/>
        </p:nvCxnSpPr>
        <p:spPr>
          <a:xfrm>
            <a:off x="8364575" y="636000"/>
            <a:ext cx="44100" cy="43017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4"/>
          <p:cNvCxnSpPr/>
          <p:nvPr/>
        </p:nvCxnSpPr>
        <p:spPr>
          <a:xfrm flipH="1">
            <a:off x="677075" y="1627975"/>
            <a:ext cx="7682700" cy="333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4"/>
          <p:cNvSpPr txBox="1"/>
          <p:nvPr/>
        </p:nvSpPr>
        <p:spPr>
          <a:xfrm>
            <a:off x="5012975" y="1334875"/>
            <a:ext cx="241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PU_Client</a:t>
            </a:r>
            <a:r>
              <a:rPr lang="en" sz="1200">
                <a:latin typeface="Calibri"/>
                <a:ea typeface="Calibri"/>
                <a:cs typeface="Calibri"/>
                <a:sym typeface="Calibri"/>
              </a:rPr>
              <a:t>(msg size)</a:t>
            </a:r>
            <a:endParaRPr sz="1200">
              <a:latin typeface="Calibri"/>
              <a:ea typeface="Calibri"/>
              <a:cs typeface="Calibri"/>
              <a:sym typeface="Calibri"/>
            </a:endParaRPr>
          </a:p>
        </p:txBody>
      </p:sp>
      <p:cxnSp>
        <p:nvCxnSpPr>
          <p:cNvPr id="221" name="Google Shape;221;p24"/>
          <p:cNvCxnSpPr/>
          <p:nvPr/>
        </p:nvCxnSpPr>
        <p:spPr>
          <a:xfrm flipH="1">
            <a:off x="721075" y="2158925"/>
            <a:ext cx="7665600" cy="441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4"/>
          <p:cNvSpPr txBox="1"/>
          <p:nvPr/>
        </p:nvSpPr>
        <p:spPr>
          <a:xfrm>
            <a:off x="5012975" y="1868275"/>
            <a:ext cx="241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PU_Client</a:t>
            </a:r>
            <a:r>
              <a:rPr lang="en" sz="1200">
                <a:latin typeface="Calibri"/>
                <a:ea typeface="Calibri"/>
                <a:cs typeface="Calibri"/>
                <a:sym typeface="Calibri"/>
              </a:rPr>
              <a:t>(enc_msg)</a:t>
            </a:r>
            <a:endParaRPr sz="1200">
              <a:latin typeface="Calibri"/>
              <a:ea typeface="Calibri"/>
              <a:cs typeface="Calibri"/>
              <a:sym typeface="Calibri"/>
            </a:endParaRPr>
          </a:p>
        </p:txBody>
      </p:sp>
      <p:cxnSp>
        <p:nvCxnSpPr>
          <p:cNvPr id="223" name="Google Shape;223;p24"/>
          <p:cNvCxnSpPr/>
          <p:nvPr/>
        </p:nvCxnSpPr>
        <p:spPr>
          <a:xfrm flipH="1" rot="10800000">
            <a:off x="688000" y="1904475"/>
            <a:ext cx="7665300" cy="111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4"/>
          <p:cNvSpPr txBox="1"/>
          <p:nvPr/>
        </p:nvSpPr>
        <p:spPr>
          <a:xfrm>
            <a:off x="5012975" y="1563475"/>
            <a:ext cx="241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PU_Server</a:t>
            </a:r>
            <a:r>
              <a:rPr lang="en" sz="1200">
                <a:latin typeface="Calibri"/>
                <a:ea typeface="Calibri"/>
                <a:cs typeface="Calibri"/>
                <a:sym typeface="Calibri"/>
              </a:rPr>
              <a:t>(“received len: …”)</a:t>
            </a:r>
            <a:endParaRPr sz="1200">
              <a:latin typeface="Calibri"/>
              <a:ea typeface="Calibri"/>
              <a:cs typeface="Calibri"/>
              <a:sym typeface="Calibri"/>
            </a:endParaRPr>
          </a:p>
        </p:txBody>
      </p:sp>
      <p:sp>
        <p:nvSpPr>
          <p:cNvPr id="225" name="Google Shape;225;p24"/>
          <p:cNvSpPr txBox="1"/>
          <p:nvPr/>
        </p:nvSpPr>
        <p:spPr>
          <a:xfrm>
            <a:off x="780200" y="2281825"/>
            <a:ext cx="1554000" cy="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Decrypt the enc_msg</a:t>
            </a:r>
            <a:endParaRPr sz="1100">
              <a:latin typeface="Calibri"/>
              <a:ea typeface="Calibri"/>
              <a:cs typeface="Calibri"/>
              <a:sym typeface="Calibri"/>
            </a:endParaRPr>
          </a:p>
        </p:txBody>
      </p:sp>
      <p:cxnSp>
        <p:nvCxnSpPr>
          <p:cNvPr id="226" name="Google Shape;226;p24"/>
          <p:cNvCxnSpPr/>
          <p:nvPr/>
        </p:nvCxnSpPr>
        <p:spPr>
          <a:xfrm flipH="1">
            <a:off x="732178" y="3061650"/>
            <a:ext cx="3806100" cy="42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4"/>
          <p:cNvSpPr txBox="1"/>
          <p:nvPr/>
        </p:nvSpPr>
        <p:spPr>
          <a:xfrm>
            <a:off x="3145352" y="2432850"/>
            <a:ext cx="155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PU_CA</a:t>
            </a:r>
            <a:r>
              <a:rPr lang="en" sz="1200">
                <a:latin typeface="Calibri"/>
                <a:ea typeface="Calibri"/>
                <a:cs typeface="Calibri"/>
                <a:sym typeface="Calibri"/>
              </a:rPr>
              <a:t>(“Director”)</a:t>
            </a:r>
            <a:endParaRPr sz="1200">
              <a:latin typeface="Calibri"/>
              <a:ea typeface="Calibri"/>
              <a:cs typeface="Calibri"/>
              <a:sym typeface="Calibri"/>
            </a:endParaRPr>
          </a:p>
        </p:txBody>
      </p:sp>
      <p:cxnSp>
        <p:nvCxnSpPr>
          <p:cNvPr id="228" name="Google Shape;228;p24"/>
          <p:cNvCxnSpPr/>
          <p:nvPr/>
        </p:nvCxnSpPr>
        <p:spPr>
          <a:xfrm flipH="1" rot="10800000">
            <a:off x="710125" y="2766025"/>
            <a:ext cx="3860400" cy="111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24"/>
          <p:cNvSpPr txBox="1"/>
          <p:nvPr/>
        </p:nvSpPr>
        <p:spPr>
          <a:xfrm>
            <a:off x="864728" y="2737650"/>
            <a:ext cx="387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PR_CA</a:t>
            </a:r>
            <a:r>
              <a:rPr lang="en" sz="1200">
                <a:latin typeface="Calibri"/>
                <a:ea typeface="Calibri"/>
                <a:cs typeface="Calibri"/>
                <a:sym typeface="Calibri"/>
              </a:rPr>
              <a:t>(“Director::(823,1517)::21/04/2023 21:16:24::5::0”)</a:t>
            </a:r>
            <a:endParaRPr sz="1200">
              <a:latin typeface="Calibri"/>
              <a:ea typeface="Calibri"/>
              <a:cs typeface="Calibri"/>
              <a:sym typeface="Calibri"/>
            </a:endParaRPr>
          </a:p>
        </p:txBody>
      </p:sp>
      <p:cxnSp>
        <p:nvCxnSpPr>
          <p:cNvPr id="230" name="Google Shape;230;p24"/>
          <p:cNvCxnSpPr/>
          <p:nvPr/>
        </p:nvCxnSpPr>
        <p:spPr>
          <a:xfrm flipH="1">
            <a:off x="732178" y="3595050"/>
            <a:ext cx="3806100" cy="42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4"/>
          <p:cNvSpPr txBox="1"/>
          <p:nvPr/>
        </p:nvSpPr>
        <p:spPr>
          <a:xfrm>
            <a:off x="859352" y="2966250"/>
            <a:ext cx="155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PU_CA</a:t>
            </a:r>
            <a:r>
              <a:rPr lang="en" sz="1200">
                <a:latin typeface="Calibri"/>
                <a:ea typeface="Calibri"/>
                <a:cs typeface="Calibri"/>
                <a:sym typeface="Calibri"/>
              </a:rPr>
              <a:t>(“Registrar”)</a:t>
            </a:r>
            <a:endParaRPr sz="1200">
              <a:latin typeface="Calibri"/>
              <a:ea typeface="Calibri"/>
              <a:cs typeface="Calibri"/>
              <a:sym typeface="Calibri"/>
            </a:endParaRPr>
          </a:p>
        </p:txBody>
      </p:sp>
      <p:cxnSp>
        <p:nvCxnSpPr>
          <p:cNvPr id="232" name="Google Shape;232;p24"/>
          <p:cNvCxnSpPr/>
          <p:nvPr/>
        </p:nvCxnSpPr>
        <p:spPr>
          <a:xfrm flipH="1" rot="10800000">
            <a:off x="710125" y="3299425"/>
            <a:ext cx="3860400" cy="111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24"/>
          <p:cNvSpPr txBox="1"/>
          <p:nvPr/>
        </p:nvSpPr>
        <p:spPr>
          <a:xfrm>
            <a:off x="864728" y="3271050"/>
            <a:ext cx="387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a:t>
            </a:r>
            <a:r>
              <a:rPr baseline="-25000" lang="en" sz="1200">
                <a:latin typeface="Calibri"/>
                <a:ea typeface="Calibri"/>
                <a:cs typeface="Calibri"/>
                <a:sym typeface="Calibri"/>
              </a:rPr>
              <a:t>PR_CA</a:t>
            </a:r>
            <a:r>
              <a:rPr lang="en" sz="1200">
                <a:latin typeface="Calibri"/>
                <a:ea typeface="Calibri"/>
                <a:cs typeface="Calibri"/>
                <a:sym typeface="Calibri"/>
              </a:rPr>
              <a:t>(“Registrar::(773,2021)::21/04/2023 21:16:24::5::0”)</a:t>
            </a:r>
            <a:endParaRPr sz="1200">
              <a:latin typeface="Calibri"/>
              <a:ea typeface="Calibri"/>
              <a:cs typeface="Calibri"/>
              <a:sym typeface="Calibri"/>
            </a:endParaRPr>
          </a:p>
        </p:txBody>
      </p:sp>
      <p:sp>
        <p:nvSpPr>
          <p:cNvPr id="234" name="Google Shape;234;p24"/>
          <p:cNvSpPr txBox="1"/>
          <p:nvPr/>
        </p:nvSpPr>
        <p:spPr>
          <a:xfrm>
            <a:off x="780200" y="3653425"/>
            <a:ext cx="1777200" cy="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authenticate Director</a:t>
            </a:r>
            <a:endParaRPr sz="1100">
              <a:latin typeface="Calibri"/>
              <a:ea typeface="Calibri"/>
              <a:cs typeface="Calibri"/>
              <a:sym typeface="Calibri"/>
            </a:endParaRPr>
          </a:p>
        </p:txBody>
      </p:sp>
      <p:sp>
        <p:nvSpPr>
          <p:cNvPr id="235" name="Google Shape;235;p24"/>
          <p:cNvSpPr txBox="1"/>
          <p:nvPr/>
        </p:nvSpPr>
        <p:spPr>
          <a:xfrm>
            <a:off x="780200" y="4072525"/>
            <a:ext cx="1777200" cy="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authenticate Registrar</a:t>
            </a:r>
            <a:endParaRPr sz="1100">
              <a:latin typeface="Calibri"/>
              <a:ea typeface="Calibri"/>
              <a:cs typeface="Calibri"/>
              <a:sym typeface="Calibri"/>
            </a:endParaRPr>
          </a:p>
        </p:txBody>
      </p:sp>
      <p:sp>
        <p:nvSpPr>
          <p:cNvPr id="236" name="Google Shape;236;p24"/>
          <p:cNvSpPr txBox="1"/>
          <p:nvPr/>
        </p:nvSpPr>
        <p:spPr>
          <a:xfrm>
            <a:off x="780200" y="4491625"/>
            <a:ext cx="1249800" cy="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save the PDFs</a:t>
            </a:r>
            <a:endParaRPr sz="1100">
              <a:latin typeface="Calibri"/>
              <a:ea typeface="Calibri"/>
              <a:cs typeface="Calibri"/>
              <a:sym typeface="Calibri"/>
            </a:endParaRPr>
          </a:p>
        </p:txBody>
      </p:sp>
      <p:sp>
        <p:nvSpPr>
          <p:cNvPr id="237" name="Google Shape;237;p24"/>
          <p:cNvSpPr txBox="1"/>
          <p:nvPr/>
        </p:nvSpPr>
        <p:spPr>
          <a:xfrm>
            <a:off x="1054325" y="669325"/>
            <a:ext cx="7268700" cy="3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Add sign of Director.  </a:t>
            </a:r>
            <a:r>
              <a:rPr lang="en" sz="1000">
                <a:latin typeface="Calibri"/>
                <a:ea typeface="Calibri"/>
                <a:cs typeface="Calibri"/>
                <a:sym typeface="Calibri"/>
              </a:rPr>
              <a:t>msg3 = msg2 || "Director" || time_of_signing || s6 || s7  where s6=size of "Director" s7=size of time_of_signing</a:t>
            </a:r>
            <a:endParaRPr sz="1000">
              <a:latin typeface="Calibri"/>
              <a:ea typeface="Calibri"/>
              <a:cs typeface="Calibri"/>
              <a:sym typeface="Calibri"/>
            </a:endParaRPr>
          </a:p>
        </p:txBody>
      </p:sp>
      <p:sp>
        <p:nvSpPr>
          <p:cNvPr id="238" name="Google Shape;238;p24"/>
          <p:cNvSpPr txBox="1"/>
          <p:nvPr/>
        </p:nvSpPr>
        <p:spPr>
          <a:xfrm>
            <a:off x="3303400" y="1050325"/>
            <a:ext cx="4955400" cy="3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msg4 = msg3 || E(hash of (msg3), key = PR_Director) || s8, where s8=size of encryptedhash</a:t>
            </a:r>
            <a:endParaRPr sz="1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27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RSA Algorithm</a:t>
            </a:r>
            <a:endParaRPr/>
          </a:p>
        </p:txBody>
      </p:sp>
      <p:sp>
        <p:nvSpPr>
          <p:cNvPr id="136" name="Google Shape;136;p14"/>
          <p:cNvSpPr txBox="1"/>
          <p:nvPr>
            <p:ph idx="1" type="body"/>
          </p:nvPr>
        </p:nvSpPr>
        <p:spPr>
          <a:xfrm>
            <a:off x="695350" y="785575"/>
            <a:ext cx="7505700" cy="4041600"/>
          </a:xfrm>
          <a:prstGeom prst="rect">
            <a:avLst/>
          </a:prstGeom>
        </p:spPr>
        <p:txBody>
          <a:bodyPr anchorCtr="0" anchor="t" bIns="91425" lIns="91425" spcFirstLastPara="1" rIns="91425" wrap="square" tIns="91425">
            <a:noAutofit/>
          </a:bodyPr>
          <a:lstStyle/>
          <a:p>
            <a:pPr indent="-330835" lvl="0" marL="457200" rtl="0" algn="l">
              <a:lnSpc>
                <a:spcPct val="115000"/>
              </a:lnSpc>
              <a:spcBef>
                <a:spcPts val="0"/>
              </a:spcBef>
              <a:spcAft>
                <a:spcPts val="0"/>
              </a:spcAft>
              <a:buSzPts val="1610"/>
              <a:buChar char="●"/>
            </a:pPr>
            <a:r>
              <a:rPr b="1" lang="en" sz="1610"/>
              <a:t>RSA(M, key)</a:t>
            </a:r>
            <a:r>
              <a:rPr lang="en" sz="1610"/>
              <a:t> - Returns M^(e) mod n</a:t>
            </a:r>
            <a:endParaRPr sz="1610"/>
          </a:p>
          <a:p>
            <a:pPr indent="-330835" lvl="0" marL="457200" rtl="0" algn="l">
              <a:lnSpc>
                <a:spcPct val="115000"/>
              </a:lnSpc>
              <a:spcBef>
                <a:spcPts val="0"/>
              </a:spcBef>
              <a:spcAft>
                <a:spcPts val="0"/>
              </a:spcAft>
              <a:buSzPts val="1610"/>
              <a:buChar char="●"/>
            </a:pPr>
            <a:r>
              <a:rPr b="1" lang="en" sz="1610"/>
              <a:t>RSA_encrypt_string(msg, pk) </a:t>
            </a:r>
            <a:r>
              <a:rPr lang="en" sz="1610"/>
              <a:t>- msg is a string of characters to be encrypted. pk is key in the form of (e,n). </a:t>
            </a:r>
            <a:endParaRPr sz="1610"/>
          </a:p>
          <a:p>
            <a:pPr indent="0" lvl="0" marL="457200" rtl="0" algn="l">
              <a:lnSpc>
                <a:spcPct val="115000"/>
              </a:lnSpc>
              <a:spcBef>
                <a:spcPts val="1200"/>
              </a:spcBef>
              <a:spcAft>
                <a:spcPts val="0"/>
              </a:spcAft>
              <a:buNone/>
            </a:pPr>
            <a:r>
              <a:rPr lang="en" sz="1610"/>
              <a:t>characters -&gt; bytes -&gt; RSA encryption using pk.</a:t>
            </a:r>
            <a:endParaRPr sz="1610"/>
          </a:p>
          <a:p>
            <a:pPr indent="0" lvl="0" marL="457200" rtl="0" algn="l">
              <a:lnSpc>
                <a:spcPct val="115000"/>
              </a:lnSpc>
              <a:spcBef>
                <a:spcPts val="1200"/>
              </a:spcBef>
              <a:spcAft>
                <a:spcPts val="0"/>
              </a:spcAft>
              <a:buNone/>
            </a:pPr>
            <a:r>
              <a:rPr lang="en" sz="1610"/>
              <a:t>Final string = “num1, num2, …” is returned. num i  is encrypted value of i</a:t>
            </a:r>
            <a:r>
              <a:rPr baseline="30000" lang="en" sz="1610"/>
              <a:t>th</a:t>
            </a:r>
            <a:r>
              <a:rPr lang="en" sz="1610"/>
              <a:t> char.</a:t>
            </a:r>
            <a:endParaRPr sz="1610"/>
          </a:p>
          <a:p>
            <a:pPr indent="-330835" lvl="0" marL="457200" rtl="0" algn="l">
              <a:lnSpc>
                <a:spcPct val="115000"/>
              </a:lnSpc>
              <a:spcBef>
                <a:spcPts val="1200"/>
              </a:spcBef>
              <a:spcAft>
                <a:spcPts val="0"/>
              </a:spcAft>
              <a:buSzPts val="1610"/>
              <a:buChar char="●"/>
            </a:pPr>
            <a:r>
              <a:rPr b="1" lang="en" sz="1610"/>
              <a:t>RSA_decrypt_string(msg, pu)</a:t>
            </a:r>
            <a:r>
              <a:rPr lang="en" sz="1610"/>
              <a:t> - pu is key in the form of (d,n). The string is split on commas to get individual numbers. Each number is separately decrypted by calling RSA(). Numbers from RSA() calls are converted to equivalent characters, appended to a string and the string is returned.</a:t>
            </a:r>
            <a:endParaRPr sz="1610"/>
          </a:p>
          <a:p>
            <a:pPr indent="-330835" lvl="0" marL="457200" rtl="0" algn="l">
              <a:lnSpc>
                <a:spcPct val="115000"/>
              </a:lnSpc>
              <a:spcBef>
                <a:spcPts val="0"/>
              </a:spcBef>
              <a:spcAft>
                <a:spcPts val="0"/>
              </a:spcAft>
              <a:buSzPts val="1610"/>
              <a:buChar char="●"/>
            </a:pPr>
            <a:r>
              <a:rPr b="1" lang="en" sz="1610"/>
              <a:t>RSA_keygen(p,q)</a:t>
            </a:r>
            <a:r>
              <a:rPr lang="en" sz="1610"/>
              <a:t>: Given two primes p and q. Returns e,d,n </a:t>
            </a:r>
            <a:endParaRPr sz="1610"/>
          </a:p>
          <a:p>
            <a:pPr indent="0" lvl="0" marL="0" rtl="0" algn="l">
              <a:lnSpc>
                <a:spcPct val="115000"/>
              </a:lnSpc>
              <a:spcBef>
                <a:spcPts val="1200"/>
              </a:spcBef>
              <a:spcAft>
                <a:spcPts val="0"/>
              </a:spcAft>
              <a:buNone/>
            </a:pPr>
            <a:r>
              <a:rPr lang="en" sz="1610"/>
              <a:t>Constraints: n = p*q ;  phi  = (p-1)*(q-1) ; e is any number in the range of 2 to phi such that gcd(e,phi) = 1 ; d is any number in range of 2 to phi such that (e*d) mod phi = 1.</a:t>
            </a:r>
            <a:endParaRPr sz="1610"/>
          </a:p>
          <a:p>
            <a:pPr indent="0" lvl="0" marL="457200" rtl="0" algn="l">
              <a:lnSpc>
                <a:spcPct val="115000"/>
              </a:lnSpc>
              <a:spcBef>
                <a:spcPts val="1200"/>
              </a:spcBef>
              <a:spcAft>
                <a:spcPts val="1200"/>
              </a:spcAft>
              <a:buNone/>
            </a:pPr>
            <a:r>
              <a:t/>
            </a:r>
            <a:endParaRPr sz="16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27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RSA Algorithm</a:t>
            </a:r>
            <a:endParaRPr/>
          </a:p>
        </p:txBody>
      </p:sp>
      <p:sp>
        <p:nvSpPr>
          <p:cNvPr id="142" name="Google Shape;142;p15"/>
          <p:cNvSpPr txBox="1"/>
          <p:nvPr>
            <p:ph idx="1" type="body"/>
          </p:nvPr>
        </p:nvSpPr>
        <p:spPr>
          <a:xfrm>
            <a:off x="695350" y="785575"/>
            <a:ext cx="7505700" cy="4041600"/>
          </a:xfrm>
          <a:prstGeom prst="rect">
            <a:avLst/>
          </a:prstGeom>
        </p:spPr>
        <p:txBody>
          <a:bodyPr anchorCtr="0" anchor="t" bIns="91425" lIns="91425" spcFirstLastPara="1" rIns="91425" wrap="square" tIns="91425">
            <a:noAutofit/>
          </a:bodyPr>
          <a:lstStyle/>
          <a:p>
            <a:pPr indent="-330835" lvl="0" marL="457200" rtl="0" algn="l">
              <a:lnSpc>
                <a:spcPct val="115000"/>
              </a:lnSpc>
              <a:spcBef>
                <a:spcPts val="0"/>
              </a:spcBef>
              <a:spcAft>
                <a:spcPts val="0"/>
              </a:spcAft>
              <a:buSzPts val="1610"/>
              <a:buChar char="●"/>
            </a:pPr>
            <a:r>
              <a:rPr b="1" lang="en" sz="1610"/>
              <a:t>RSA_encrypt_bytes</a:t>
            </a:r>
            <a:r>
              <a:rPr lang="en" sz="1610"/>
              <a:t>(msg, pk) - </a:t>
            </a:r>
            <a:endParaRPr sz="1610"/>
          </a:p>
          <a:p>
            <a:pPr indent="0" lvl="0" marL="457200" rtl="0" algn="l">
              <a:lnSpc>
                <a:spcPct val="115000"/>
              </a:lnSpc>
              <a:spcBef>
                <a:spcPts val="1200"/>
              </a:spcBef>
              <a:spcAft>
                <a:spcPts val="0"/>
              </a:spcAft>
              <a:buNone/>
            </a:pPr>
            <a:r>
              <a:rPr lang="en" sz="1610"/>
              <a:t>This function encrypts each byte of the input bytestring msg separately to output a list of numbers, 1 for each byte. Eventually a string of numbers separated by comma is returned.</a:t>
            </a:r>
            <a:endParaRPr sz="1610"/>
          </a:p>
          <a:p>
            <a:pPr indent="0" lvl="0" marL="457200" rtl="0" algn="l">
              <a:lnSpc>
                <a:spcPct val="115000"/>
              </a:lnSpc>
              <a:spcBef>
                <a:spcPts val="1200"/>
              </a:spcBef>
              <a:spcAft>
                <a:spcPts val="0"/>
              </a:spcAft>
              <a:buNone/>
            </a:pPr>
            <a:r>
              <a:t/>
            </a:r>
            <a:endParaRPr sz="1610"/>
          </a:p>
          <a:p>
            <a:pPr indent="-330835" lvl="0" marL="457200" rtl="0" algn="l">
              <a:lnSpc>
                <a:spcPct val="115000"/>
              </a:lnSpc>
              <a:spcBef>
                <a:spcPts val="1200"/>
              </a:spcBef>
              <a:spcAft>
                <a:spcPts val="0"/>
              </a:spcAft>
              <a:buSzPts val="1610"/>
              <a:buChar char="●"/>
            </a:pPr>
            <a:r>
              <a:rPr b="1" lang="en" sz="1610"/>
              <a:t>RSA_decrypt_bytes(msg, pu) </a:t>
            </a:r>
            <a:r>
              <a:rPr lang="en" sz="1610"/>
              <a:t>- </a:t>
            </a:r>
            <a:r>
              <a:rPr lang="en" sz="1610"/>
              <a:t> It takes in as input a string of numbers separated by commas, removes commas and makes a list of numbers. It then decrypts each number separately to get ASCII codes, converts each ASCII code to byte using the to_bytes function in the little endian mode. The end result is a bytestring.</a:t>
            </a:r>
            <a:endParaRPr sz="16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74900" y="108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a:t>
            </a:r>
            <a:endParaRPr/>
          </a:p>
        </p:txBody>
      </p:sp>
      <p:sp>
        <p:nvSpPr>
          <p:cNvPr id="148" name="Google Shape;148;p16"/>
          <p:cNvSpPr txBox="1"/>
          <p:nvPr>
            <p:ph idx="1" type="body"/>
          </p:nvPr>
        </p:nvSpPr>
        <p:spPr>
          <a:xfrm>
            <a:off x="341100" y="788875"/>
            <a:ext cx="8461800" cy="3982800"/>
          </a:xfrm>
          <a:prstGeom prst="rect">
            <a:avLst/>
          </a:prstGeom>
        </p:spPr>
        <p:txBody>
          <a:bodyPr anchorCtr="0" anchor="t" bIns="91425" lIns="91425" spcFirstLastPara="1" rIns="91425" wrap="square" tIns="91425">
            <a:noAutofit/>
          </a:bodyPr>
          <a:lstStyle/>
          <a:p>
            <a:pPr indent="-330835" lvl="0" marL="457200" rtl="0" algn="l">
              <a:lnSpc>
                <a:spcPct val="105000"/>
              </a:lnSpc>
              <a:spcBef>
                <a:spcPts val="0"/>
              </a:spcBef>
              <a:spcAft>
                <a:spcPts val="0"/>
              </a:spcAft>
              <a:buSzPts val="1610"/>
              <a:buChar char="●"/>
            </a:pPr>
            <a:r>
              <a:rPr b="1" lang="en" sz="1610"/>
              <a:t>request_ca(id)</a:t>
            </a:r>
            <a:endParaRPr b="1" sz="1610"/>
          </a:p>
          <a:p>
            <a:pPr indent="-330835" lvl="1" marL="914400" rtl="0" algn="l">
              <a:lnSpc>
                <a:spcPct val="105000"/>
              </a:lnSpc>
              <a:spcBef>
                <a:spcPts val="0"/>
              </a:spcBef>
              <a:spcAft>
                <a:spcPts val="0"/>
              </a:spcAft>
              <a:buSzPts val="1610"/>
              <a:buChar char="○"/>
            </a:pPr>
            <a:r>
              <a:rPr lang="en" sz="1610"/>
              <a:t>This function opens a socket connection with the CA at port 8765 (the CA port) and sends the input argument “id” to the CA and returns the public key certificate for this ID which was returned by the CA, finally closing the socket connection.</a:t>
            </a:r>
            <a:endParaRPr sz="1610"/>
          </a:p>
          <a:p>
            <a:pPr indent="0" lvl="0" marL="914400" rtl="0" algn="l">
              <a:lnSpc>
                <a:spcPct val="105000"/>
              </a:lnSpc>
              <a:spcBef>
                <a:spcPts val="1200"/>
              </a:spcBef>
              <a:spcAft>
                <a:spcPts val="0"/>
              </a:spcAft>
              <a:buNone/>
            </a:pPr>
            <a:r>
              <a:t/>
            </a:r>
            <a:endParaRPr sz="1610"/>
          </a:p>
          <a:p>
            <a:pPr indent="-330835" lvl="0" marL="457200" rtl="0" algn="l">
              <a:lnSpc>
                <a:spcPct val="105000"/>
              </a:lnSpc>
              <a:spcBef>
                <a:spcPts val="1200"/>
              </a:spcBef>
              <a:spcAft>
                <a:spcPts val="0"/>
              </a:spcAft>
              <a:buSzPts val="1610"/>
              <a:buChar char="●"/>
            </a:pPr>
            <a:r>
              <a:rPr b="1" lang="en" sz="1610"/>
              <a:t>getkey_from_certificate(cert)</a:t>
            </a:r>
            <a:endParaRPr b="1" sz="1610"/>
          </a:p>
          <a:p>
            <a:pPr indent="-330835" lvl="1" marL="914400" rtl="0" algn="l">
              <a:lnSpc>
                <a:spcPct val="105000"/>
              </a:lnSpc>
              <a:spcBef>
                <a:spcPts val="0"/>
              </a:spcBef>
              <a:spcAft>
                <a:spcPts val="0"/>
              </a:spcAft>
              <a:buSzPts val="1610"/>
              <a:buChar char="○"/>
            </a:pPr>
            <a:r>
              <a:rPr lang="en" sz="1610"/>
              <a:t>This function takes in as input the certificate provided by the CA, and retrieves the public key from the certificate, by first decrypting the certificate using the ca’s public key, turn isolating the fields of the certificate	using the “::” delimiter, the second of the certificate is the key string of the form (e,n). It is further split at “,”. The split strings are converted to integers to form e and n and returned as a tuple.</a:t>
            </a:r>
            <a:endParaRPr sz="1610"/>
          </a:p>
          <a:p>
            <a:pPr indent="0" lvl="0" marL="0" rtl="0" algn="l">
              <a:lnSpc>
                <a:spcPct val="105000"/>
              </a:lnSpc>
              <a:spcBef>
                <a:spcPts val="1200"/>
              </a:spcBef>
              <a:spcAft>
                <a:spcPts val="0"/>
              </a:spcAft>
              <a:buNone/>
            </a:pPr>
            <a:r>
              <a:t/>
            </a:r>
            <a:endParaRPr sz="1610"/>
          </a:p>
          <a:p>
            <a:pPr indent="0" lvl="0" marL="457200" rtl="0" algn="l">
              <a:lnSpc>
                <a:spcPct val="105000"/>
              </a:lnSpc>
              <a:spcBef>
                <a:spcPts val="1200"/>
              </a:spcBef>
              <a:spcAft>
                <a:spcPts val="1200"/>
              </a:spcAft>
              <a:buNone/>
            </a:pPr>
            <a:r>
              <a:t/>
            </a:r>
            <a:endParaRPr sz="16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774900" y="108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a:t>
            </a:r>
            <a:endParaRPr/>
          </a:p>
        </p:txBody>
      </p:sp>
      <p:sp>
        <p:nvSpPr>
          <p:cNvPr id="154" name="Google Shape;154;p17"/>
          <p:cNvSpPr txBox="1"/>
          <p:nvPr>
            <p:ph idx="1" type="body"/>
          </p:nvPr>
        </p:nvSpPr>
        <p:spPr>
          <a:xfrm>
            <a:off x="341100" y="800375"/>
            <a:ext cx="8461800" cy="3971400"/>
          </a:xfrm>
          <a:prstGeom prst="rect">
            <a:avLst/>
          </a:prstGeom>
        </p:spPr>
        <p:txBody>
          <a:bodyPr anchorCtr="0" anchor="t" bIns="91425" lIns="91425" spcFirstLastPara="1" rIns="91425" wrap="square" tIns="91425">
            <a:noAutofit/>
          </a:bodyPr>
          <a:lstStyle/>
          <a:p>
            <a:pPr indent="-330835" lvl="0" marL="457200" rtl="0" algn="l">
              <a:lnSpc>
                <a:spcPct val="105000"/>
              </a:lnSpc>
              <a:spcBef>
                <a:spcPts val="0"/>
              </a:spcBef>
              <a:spcAft>
                <a:spcPts val="0"/>
              </a:spcAft>
              <a:buSzPts val="1610"/>
              <a:buChar char="●"/>
            </a:pPr>
            <a:r>
              <a:rPr b="1" lang="en" sz="1610"/>
              <a:t>add_watermark(filename,timestamp)</a:t>
            </a:r>
            <a:endParaRPr b="1" sz="1610"/>
          </a:p>
          <a:p>
            <a:pPr indent="-330835" lvl="1" marL="914400" rtl="0" algn="l">
              <a:lnSpc>
                <a:spcPct val="105000"/>
              </a:lnSpc>
              <a:spcBef>
                <a:spcPts val="0"/>
              </a:spcBef>
              <a:spcAft>
                <a:spcPts val="0"/>
              </a:spcAft>
              <a:buSzPts val="1610"/>
              <a:buChar char="○"/>
            </a:pPr>
            <a:r>
              <a:rPr lang="en" sz="1610"/>
              <a:t>We use the PyMuPDF python library (imported as fitz here) for adding a watermark. This function takes in as input the filename which has the path of the file to be watermarked and the current timestamp. The text to be watermarked is "IIIT DELHI ACADEMICS: "+timestamp.</a:t>
            </a:r>
            <a:endParaRPr sz="1610"/>
          </a:p>
          <a:p>
            <a:pPr indent="-330835" lvl="1" marL="914400" rtl="0" algn="l">
              <a:lnSpc>
                <a:spcPct val="105000"/>
              </a:lnSpc>
              <a:spcBef>
                <a:spcPts val="0"/>
              </a:spcBef>
              <a:spcAft>
                <a:spcPts val="0"/>
              </a:spcAft>
              <a:buSzPts val="1610"/>
              <a:buChar char="○"/>
            </a:pPr>
            <a:r>
              <a:rPr lang="en" sz="1610"/>
              <a:t>This is done using the TextWriter object of the fitz library using the append and write_text methods. The watermarked document is saved with the suffix _stamped appended to the original filename and the new file location thus created is returned .</a:t>
            </a:r>
            <a:endParaRPr sz="1610"/>
          </a:p>
          <a:p>
            <a:pPr indent="-330835" lvl="1" marL="914400" rtl="0" algn="l">
              <a:lnSpc>
                <a:spcPct val="105000"/>
              </a:lnSpc>
              <a:spcBef>
                <a:spcPts val="0"/>
              </a:spcBef>
              <a:spcAft>
                <a:spcPts val="0"/>
              </a:spcAft>
              <a:buSzPts val="1610"/>
              <a:buChar char="○"/>
            </a:pPr>
            <a:r>
              <a:rPr lang="en" sz="1610"/>
              <a:t>We assume that it is a single page file here, and thus watermark on only the first page. The functionality can be easily extended to supported multi-page documents.</a:t>
            </a:r>
            <a:endParaRPr sz="1610"/>
          </a:p>
          <a:p>
            <a:pPr indent="-330835" lvl="0" marL="457200" rtl="0" algn="l">
              <a:lnSpc>
                <a:spcPct val="105000"/>
              </a:lnSpc>
              <a:spcBef>
                <a:spcPts val="0"/>
              </a:spcBef>
              <a:spcAft>
                <a:spcPts val="0"/>
              </a:spcAft>
              <a:buSzPts val="1610"/>
              <a:buChar char="●"/>
            </a:pPr>
            <a:r>
              <a:rPr b="1" lang="en" sz="1610"/>
              <a:t>gettime</a:t>
            </a:r>
            <a:r>
              <a:rPr b="1" lang="en" sz="1610"/>
              <a:t>()</a:t>
            </a:r>
            <a:endParaRPr sz="1100">
              <a:solidFill>
                <a:srgbClr val="000000"/>
              </a:solidFill>
              <a:latin typeface="Arial"/>
              <a:ea typeface="Arial"/>
              <a:cs typeface="Arial"/>
              <a:sym typeface="Arial"/>
            </a:endParaRPr>
          </a:p>
          <a:p>
            <a:pPr indent="-330200" lvl="1" marL="914400" rtl="0" algn="l">
              <a:lnSpc>
                <a:spcPct val="105000"/>
              </a:lnSpc>
              <a:spcBef>
                <a:spcPts val="0"/>
              </a:spcBef>
              <a:spcAft>
                <a:spcPts val="0"/>
              </a:spcAft>
              <a:buClr>
                <a:srgbClr val="000000"/>
              </a:buClr>
              <a:buSzPts val="1600"/>
              <a:buChar char="○"/>
            </a:pPr>
            <a:r>
              <a:rPr lang="en" sz="1600">
                <a:solidFill>
                  <a:srgbClr val="000000"/>
                </a:solidFill>
              </a:rPr>
              <a:t>Makes a request to NTP server, with address at uk.pool.ntp.org, fetches current GMT time and returns a string representation of that time</a:t>
            </a:r>
            <a:endParaRPr sz="2110"/>
          </a:p>
          <a:p>
            <a:pPr indent="0" lvl="0" marL="0" rtl="0" algn="l">
              <a:lnSpc>
                <a:spcPct val="115000"/>
              </a:lnSpc>
              <a:spcBef>
                <a:spcPts val="1200"/>
              </a:spcBef>
              <a:spcAft>
                <a:spcPts val="1200"/>
              </a:spcAft>
              <a:buNone/>
            </a:pPr>
            <a:r>
              <a:t/>
            </a:r>
            <a:endParaRPr sz="16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74900" y="108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a:t>
            </a:r>
            <a:endParaRPr/>
          </a:p>
        </p:txBody>
      </p:sp>
      <p:sp>
        <p:nvSpPr>
          <p:cNvPr id="160" name="Google Shape;160;p18"/>
          <p:cNvSpPr txBox="1"/>
          <p:nvPr>
            <p:ph idx="1" type="body"/>
          </p:nvPr>
        </p:nvSpPr>
        <p:spPr>
          <a:xfrm>
            <a:off x="341100" y="742875"/>
            <a:ext cx="8461800" cy="4029000"/>
          </a:xfrm>
          <a:prstGeom prst="rect">
            <a:avLst/>
          </a:prstGeom>
        </p:spPr>
        <p:txBody>
          <a:bodyPr anchorCtr="0" anchor="t" bIns="91425" lIns="91425" spcFirstLastPara="1" rIns="91425" wrap="square" tIns="91425">
            <a:noAutofit/>
          </a:bodyPr>
          <a:lstStyle/>
          <a:p>
            <a:pPr indent="-330835" lvl="0" marL="457200" rtl="0" algn="l">
              <a:lnSpc>
                <a:spcPct val="105000"/>
              </a:lnSpc>
              <a:spcBef>
                <a:spcPts val="0"/>
              </a:spcBef>
              <a:spcAft>
                <a:spcPts val="0"/>
              </a:spcAft>
              <a:buSzPts val="1610"/>
              <a:buChar char="●"/>
            </a:pPr>
            <a:r>
              <a:rPr b="1" lang="en" sz="1610"/>
              <a:t>Class data fields</a:t>
            </a:r>
            <a:endParaRPr b="1" sz="1610"/>
          </a:p>
          <a:p>
            <a:pPr indent="-330835" lvl="1" marL="914400" rtl="0" algn="l">
              <a:lnSpc>
                <a:spcPct val="105000"/>
              </a:lnSpc>
              <a:spcBef>
                <a:spcPts val="0"/>
              </a:spcBef>
              <a:spcAft>
                <a:spcPts val="0"/>
              </a:spcAft>
              <a:buSzPts val="1610"/>
              <a:buChar char="○"/>
            </a:pPr>
            <a:r>
              <a:rPr lang="en" sz="1610"/>
              <a:t>self.map_pukeys = {} - stores the public keys of all clients</a:t>
            </a:r>
            <a:endParaRPr sz="1610"/>
          </a:p>
          <a:p>
            <a:pPr indent="-330835" lvl="1" marL="914400" rtl="0" algn="l">
              <a:lnSpc>
                <a:spcPct val="105000"/>
              </a:lnSpc>
              <a:spcBef>
                <a:spcPts val="0"/>
              </a:spcBef>
              <a:spcAft>
                <a:spcPts val="0"/>
              </a:spcAft>
              <a:buSzPts val="1610"/>
              <a:buChar char="○"/>
            </a:pPr>
            <a:r>
              <a:rPr lang="en" sz="1610"/>
              <a:t>self.privatekey - stores the CA’s private key</a:t>
            </a:r>
            <a:endParaRPr sz="1610"/>
          </a:p>
          <a:p>
            <a:pPr indent="-330835" lvl="1" marL="914400" rtl="0" algn="l">
              <a:lnSpc>
                <a:spcPct val="105000"/>
              </a:lnSpc>
              <a:spcBef>
                <a:spcPts val="0"/>
              </a:spcBef>
              <a:spcAft>
                <a:spcPts val="0"/>
              </a:spcAft>
              <a:buSzPts val="1610"/>
              <a:buChar char="○"/>
            </a:pPr>
            <a:r>
              <a:rPr lang="en" sz="1610"/>
              <a:t>self.id = next(self.id_iter) - stores the CA’s unique ID</a:t>
            </a:r>
            <a:endParaRPr sz="1610"/>
          </a:p>
          <a:p>
            <a:pPr indent="-330835" lvl="0" marL="457200" rtl="0" algn="l">
              <a:lnSpc>
                <a:spcPct val="105000"/>
              </a:lnSpc>
              <a:spcBef>
                <a:spcPts val="0"/>
              </a:spcBef>
              <a:spcAft>
                <a:spcPts val="0"/>
              </a:spcAft>
              <a:buSzPts val="1610"/>
              <a:buChar char="●"/>
            </a:pPr>
            <a:r>
              <a:rPr b="1" lang="en" sz="1610"/>
              <a:t>get_certificate(self, client)</a:t>
            </a:r>
            <a:endParaRPr b="1" sz="1610"/>
          </a:p>
          <a:p>
            <a:pPr indent="0" lvl="0" marL="457200" rtl="0" algn="l">
              <a:lnSpc>
                <a:spcPct val="105000"/>
              </a:lnSpc>
              <a:spcBef>
                <a:spcPts val="1200"/>
              </a:spcBef>
              <a:spcAft>
                <a:spcPts val="0"/>
              </a:spcAft>
              <a:buNone/>
            </a:pPr>
            <a:r>
              <a:rPr lang="en" sz="1610"/>
              <a:t>Takes in the client ID whose certificate is desired and returns the certificate of the form , encrypted using its private key. The certificate is of the form client_id :: public_key_of_client :: current_timestamp:: validity_duration :: CA_id</a:t>
            </a:r>
            <a:endParaRPr sz="1610"/>
          </a:p>
          <a:p>
            <a:pPr indent="-330835" lvl="0" marL="457200" rtl="0" algn="l">
              <a:lnSpc>
                <a:spcPct val="105000"/>
              </a:lnSpc>
              <a:spcBef>
                <a:spcPts val="1200"/>
              </a:spcBef>
              <a:spcAft>
                <a:spcPts val="0"/>
              </a:spcAft>
              <a:buSzPts val="1610"/>
              <a:buChar char="●"/>
            </a:pPr>
            <a:r>
              <a:rPr b="1" lang="en" sz="1610"/>
              <a:t>handle_client(self, connection)</a:t>
            </a:r>
            <a:r>
              <a:rPr lang="en" sz="1610"/>
              <a:t> - this function is called in a new thread, and takes in the socket connection object as input, and gets the desired ID from the client, calls the get_certificate function to return the encrypted certificate to the client, and closes the connection.</a:t>
            </a:r>
            <a:endParaRPr sz="1610"/>
          </a:p>
          <a:p>
            <a:pPr indent="0" lvl="0" marL="457200" rtl="0" algn="l">
              <a:lnSpc>
                <a:spcPct val="115000"/>
              </a:lnSpc>
              <a:spcBef>
                <a:spcPts val="1200"/>
              </a:spcBef>
              <a:spcAft>
                <a:spcPts val="1200"/>
              </a:spcAft>
              <a:buNone/>
            </a:pPr>
            <a:r>
              <a:t/>
            </a:r>
            <a:endParaRPr sz="16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74900" y="108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a:t>
            </a:r>
            <a:endParaRPr/>
          </a:p>
        </p:txBody>
      </p:sp>
      <p:sp>
        <p:nvSpPr>
          <p:cNvPr id="166" name="Google Shape;166;p19"/>
          <p:cNvSpPr txBox="1"/>
          <p:nvPr>
            <p:ph idx="1" type="body"/>
          </p:nvPr>
        </p:nvSpPr>
        <p:spPr>
          <a:xfrm>
            <a:off x="341100" y="742875"/>
            <a:ext cx="8461800" cy="4029000"/>
          </a:xfrm>
          <a:prstGeom prst="rect">
            <a:avLst/>
          </a:prstGeom>
        </p:spPr>
        <p:txBody>
          <a:bodyPr anchorCtr="0" anchor="t" bIns="91425" lIns="91425" spcFirstLastPara="1" rIns="91425" wrap="square" tIns="91425">
            <a:noAutofit/>
          </a:bodyPr>
          <a:lstStyle/>
          <a:p>
            <a:pPr indent="-330835" lvl="0" marL="457200" rtl="0" algn="l">
              <a:lnSpc>
                <a:spcPct val="105000"/>
              </a:lnSpc>
              <a:spcBef>
                <a:spcPts val="0"/>
              </a:spcBef>
              <a:spcAft>
                <a:spcPts val="0"/>
              </a:spcAft>
              <a:buSzPts val="1610"/>
              <a:buChar char="●"/>
            </a:pPr>
            <a:r>
              <a:rPr b="1" lang="en" sz="1610"/>
              <a:t>Class data fields</a:t>
            </a:r>
            <a:endParaRPr b="1" sz="1610"/>
          </a:p>
          <a:p>
            <a:pPr indent="-330835" lvl="1" marL="914400" rtl="0" algn="l">
              <a:lnSpc>
                <a:spcPct val="105000"/>
              </a:lnSpc>
              <a:spcBef>
                <a:spcPts val="0"/>
              </a:spcBef>
              <a:spcAft>
                <a:spcPts val="0"/>
              </a:spcAft>
              <a:buSzPts val="1610"/>
              <a:buChar char="○"/>
            </a:pPr>
            <a:r>
              <a:rPr lang="en" sz="1610"/>
              <a:t>self.name = </a:t>
            </a:r>
            <a:r>
              <a:rPr lang="en" sz="1610"/>
              <a:t>a string </a:t>
            </a:r>
            <a:endParaRPr sz="1610"/>
          </a:p>
          <a:p>
            <a:pPr indent="-330835" lvl="1" marL="914400" rtl="0" algn="l">
              <a:lnSpc>
                <a:spcPct val="105000"/>
              </a:lnSpc>
              <a:spcBef>
                <a:spcPts val="0"/>
              </a:spcBef>
              <a:spcAft>
                <a:spcPts val="0"/>
              </a:spcAft>
              <a:buSzPts val="1610"/>
              <a:buChar char="○"/>
            </a:pPr>
            <a:r>
              <a:rPr lang="en" sz="1610"/>
              <a:t>self.PR - </a:t>
            </a:r>
            <a:r>
              <a:rPr lang="en" sz="1610"/>
              <a:t>the private key of the entity, in the form of a tuple of two integers. </a:t>
            </a:r>
            <a:endParaRPr sz="1610"/>
          </a:p>
          <a:p>
            <a:pPr indent="-330835" lvl="0" marL="457200" rtl="0" algn="l">
              <a:lnSpc>
                <a:spcPct val="105000"/>
              </a:lnSpc>
              <a:spcBef>
                <a:spcPts val="0"/>
              </a:spcBef>
              <a:spcAft>
                <a:spcPts val="0"/>
              </a:spcAft>
              <a:buSzPts val="1610"/>
              <a:buChar char="●"/>
            </a:pPr>
            <a:r>
              <a:rPr b="1" lang="en" sz="1610"/>
              <a:t>add_sign</a:t>
            </a:r>
            <a:r>
              <a:rPr b="1" lang="en" sz="1610"/>
              <a:t>(self, msg0)- </a:t>
            </a:r>
            <a:r>
              <a:rPr lang="en" sz="1610"/>
              <a:t>msg0 is a byte string. Entity adds its name and time of signing at the end of msg0. Time of signing is obtained from call to gettime(). Effectively returns msg1, where msg1 = msg0 || name || timeofsigning || s3 || s4</a:t>
            </a:r>
            <a:endParaRPr sz="1610"/>
          </a:p>
          <a:p>
            <a:pPr indent="0" lvl="0" marL="457200" rtl="0" algn="l">
              <a:lnSpc>
                <a:spcPct val="100000"/>
              </a:lnSpc>
              <a:spcBef>
                <a:spcPts val="1200"/>
              </a:spcBef>
              <a:spcAft>
                <a:spcPts val="0"/>
              </a:spcAft>
              <a:buNone/>
            </a:pPr>
            <a:r>
              <a:rPr lang="en" sz="1610"/>
              <a:t>s3 = 4 bytes representing length of name , s4 = 4 bytes representing length of timeofsigning</a:t>
            </a:r>
            <a:endParaRPr sz="1610"/>
          </a:p>
          <a:p>
            <a:pPr indent="-330835" lvl="0" marL="457200" rtl="0" algn="l">
              <a:lnSpc>
                <a:spcPct val="105000"/>
              </a:lnSpc>
              <a:spcBef>
                <a:spcPts val="1200"/>
              </a:spcBef>
              <a:spcAft>
                <a:spcPts val="0"/>
              </a:spcAft>
              <a:buSzPts val="1610"/>
              <a:buChar char="●"/>
            </a:pPr>
            <a:r>
              <a:rPr b="1" lang="en" sz="1610"/>
              <a:t>add_hash</a:t>
            </a:r>
            <a:r>
              <a:rPr b="1" lang="en" sz="1610"/>
              <a:t>(self, msg1)</a:t>
            </a:r>
            <a:r>
              <a:rPr lang="en" sz="1610"/>
              <a:t> - msg1 is a byte string. Computes sha256 hash of msg1, and encrypts it using private key PR. Effectively returns msg2, where</a:t>
            </a:r>
            <a:endParaRPr sz="1610"/>
          </a:p>
          <a:p>
            <a:pPr indent="0" lvl="0" marL="457200" rtl="0" algn="l">
              <a:lnSpc>
                <a:spcPct val="105000"/>
              </a:lnSpc>
              <a:spcBef>
                <a:spcPts val="1200"/>
              </a:spcBef>
              <a:spcAft>
                <a:spcPts val="0"/>
              </a:spcAft>
              <a:buNone/>
            </a:pPr>
            <a:r>
              <a:rPr lang="en" sz="1610"/>
              <a:t>msg2 = msg1 || encrypted hash || s5</a:t>
            </a:r>
            <a:endParaRPr sz="1610"/>
          </a:p>
          <a:p>
            <a:pPr indent="0" lvl="0" marL="457200" rtl="0" algn="l">
              <a:lnSpc>
                <a:spcPct val="105000"/>
              </a:lnSpc>
              <a:spcBef>
                <a:spcPts val="1200"/>
              </a:spcBef>
              <a:spcAft>
                <a:spcPts val="0"/>
              </a:spcAft>
              <a:buNone/>
            </a:pPr>
            <a:r>
              <a:rPr lang="en" sz="1610"/>
              <a:t>s5 = 4 bytes representing length of encrypted hash </a:t>
            </a:r>
            <a:endParaRPr sz="1610"/>
          </a:p>
          <a:p>
            <a:pPr indent="0" lvl="0" marL="0" rtl="0" algn="l">
              <a:lnSpc>
                <a:spcPct val="105000"/>
              </a:lnSpc>
              <a:spcBef>
                <a:spcPts val="1200"/>
              </a:spcBef>
              <a:spcAft>
                <a:spcPts val="1200"/>
              </a:spcAft>
              <a:buNone/>
            </a:pPr>
            <a:r>
              <a:t/>
            </a:r>
            <a:endParaRPr sz="16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74900" y="108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Addressed</a:t>
            </a:r>
            <a:endParaRPr/>
          </a:p>
        </p:txBody>
      </p:sp>
      <p:sp>
        <p:nvSpPr>
          <p:cNvPr id="172" name="Google Shape;172;p20"/>
          <p:cNvSpPr txBox="1"/>
          <p:nvPr>
            <p:ph idx="1" type="body"/>
          </p:nvPr>
        </p:nvSpPr>
        <p:spPr>
          <a:xfrm>
            <a:off x="341100" y="742875"/>
            <a:ext cx="8461800" cy="4029000"/>
          </a:xfrm>
          <a:prstGeom prst="rect">
            <a:avLst/>
          </a:prstGeom>
        </p:spPr>
        <p:txBody>
          <a:bodyPr anchorCtr="0" anchor="t" bIns="91425" lIns="91425" spcFirstLastPara="1" rIns="91425" wrap="square" tIns="91425">
            <a:noAutofit/>
          </a:bodyPr>
          <a:lstStyle/>
          <a:p>
            <a:pPr indent="-330835" lvl="0" marL="457200" rtl="0" algn="l">
              <a:lnSpc>
                <a:spcPct val="105000"/>
              </a:lnSpc>
              <a:spcBef>
                <a:spcPts val="0"/>
              </a:spcBef>
              <a:spcAft>
                <a:spcPts val="0"/>
              </a:spcAft>
              <a:buSzPts val="1610"/>
              <a:buChar char="●"/>
            </a:pPr>
            <a:r>
              <a:rPr b="1" lang="en" sz="1610"/>
              <a:t>How and where do you get the correct GMT date and time? Is the source reliable and the GMT date and time obtained in a secure manner? </a:t>
            </a:r>
            <a:endParaRPr b="1" sz="1610"/>
          </a:p>
          <a:p>
            <a:pPr indent="-330835" lvl="1" marL="914400" rtl="0" algn="l">
              <a:lnSpc>
                <a:spcPct val="105000"/>
              </a:lnSpc>
              <a:spcBef>
                <a:spcPts val="0"/>
              </a:spcBef>
              <a:spcAft>
                <a:spcPts val="0"/>
              </a:spcAft>
              <a:buSzPts val="1610"/>
              <a:buChar char="○"/>
            </a:pPr>
            <a:r>
              <a:rPr lang="en" sz="1610"/>
              <a:t>We use an NTP server which uses the intersection algorithm, to select accurate time servers and is designed to mitigate the effects of variable network latency, using high-precision timekeeping devices such as atomic clocks at the lowest layers of the hierarchy.</a:t>
            </a:r>
            <a:endParaRPr sz="1610"/>
          </a:p>
          <a:p>
            <a:pPr indent="-330835" lvl="0" marL="457200" rtl="0" algn="l">
              <a:lnSpc>
                <a:spcPct val="105000"/>
              </a:lnSpc>
              <a:spcBef>
                <a:spcPts val="0"/>
              </a:spcBef>
              <a:spcAft>
                <a:spcPts val="0"/>
              </a:spcAft>
              <a:buSzPts val="1610"/>
              <a:buChar char="●"/>
            </a:pPr>
            <a:r>
              <a:rPr b="1" lang="en" sz="1610"/>
              <a:t>How do you ensure that only the graduate is able to download it (by providing information beyond the roll no, such as date of birth, home pin code, etc.)? </a:t>
            </a:r>
            <a:endParaRPr b="1" sz="1610"/>
          </a:p>
          <a:p>
            <a:pPr indent="-330835" lvl="1" marL="914400" rtl="0" algn="l">
              <a:lnSpc>
                <a:spcPct val="105000"/>
              </a:lnSpc>
              <a:spcBef>
                <a:spcPts val="0"/>
              </a:spcBef>
              <a:spcAft>
                <a:spcPts val="0"/>
              </a:spcAft>
              <a:buSzPts val="1610"/>
              <a:buChar char="○"/>
            </a:pPr>
            <a:r>
              <a:rPr lang="en" sz="1610"/>
              <a:t>We have used the public key infrastructure for authenticating the client and communicating the messages. The degree certificates sent are encrypted using the public key of the student in question(which in turn is securely obtained from the certificate authority), and thus only the student themselves can decrypt the message to obtain their gradesheets and degree.</a:t>
            </a:r>
            <a:endParaRPr sz="16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232550" y="259000"/>
            <a:ext cx="3366300" cy="7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Addressed</a:t>
            </a:r>
            <a:endParaRPr/>
          </a:p>
        </p:txBody>
      </p:sp>
      <p:sp>
        <p:nvSpPr>
          <p:cNvPr id="178" name="Google Shape;178;p21"/>
          <p:cNvSpPr txBox="1"/>
          <p:nvPr>
            <p:ph idx="1" type="body"/>
          </p:nvPr>
        </p:nvSpPr>
        <p:spPr>
          <a:xfrm>
            <a:off x="332325" y="857900"/>
            <a:ext cx="4239600" cy="4048800"/>
          </a:xfrm>
          <a:prstGeom prst="rect">
            <a:avLst/>
          </a:prstGeom>
        </p:spPr>
        <p:txBody>
          <a:bodyPr anchorCtr="0" anchor="t" bIns="91425" lIns="91425" spcFirstLastPara="1" rIns="91425" wrap="square" tIns="91425">
            <a:noAutofit/>
          </a:bodyPr>
          <a:lstStyle/>
          <a:p>
            <a:pPr indent="-305435" lvl="0" marL="457200" rtl="0" algn="l">
              <a:lnSpc>
                <a:spcPct val="105000"/>
              </a:lnSpc>
              <a:spcBef>
                <a:spcPts val="0"/>
              </a:spcBef>
              <a:spcAft>
                <a:spcPts val="0"/>
              </a:spcAft>
              <a:buSzPts val="1210"/>
              <a:buChar char="●"/>
            </a:pPr>
            <a:r>
              <a:rPr b="1" lang="en" sz="1210"/>
              <a:t>Should the graduate decide to share the document with others, how can one trace the origin of the document (could watermarks be useful?)?</a:t>
            </a:r>
            <a:endParaRPr b="1" sz="1210"/>
          </a:p>
          <a:p>
            <a:pPr indent="-305435" lvl="1" marL="914400" rtl="0" algn="l">
              <a:lnSpc>
                <a:spcPct val="105000"/>
              </a:lnSpc>
              <a:spcBef>
                <a:spcPts val="0"/>
              </a:spcBef>
              <a:spcAft>
                <a:spcPts val="0"/>
              </a:spcAft>
              <a:buSzPts val="1210"/>
              <a:buChar char="○"/>
            </a:pPr>
            <a:r>
              <a:rPr lang="en" sz="1210"/>
              <a:t>To address this issue, we have added watermarks to both the degree certificates as well as the grade sheets. We have used an arbitrary text “IIIT DELHI ACADEMICS:&lt;current timestamp&gt;” as a watermark, </a:t>
            </a:r>
            <a:r>
              <a:rPr lang="en" sz="1210"/>
              <a:t>but it can be </a:t>
            </a:r>
            <a:r>
              <a:rPr lang="en" sz="1210"/>
              <a:t>standardized as per the decision of the University Authorities.</a:t>
            </a:r>
            <a:endParaRPr sz="1210"/>
          </a:p>
          <a:p>
            <a:pPr indent="-305435" lvl="0" marL="457200" rtl="0" algn="l">
              <a:lnSpc>
                <a:spcPct val="105000"/>
              </a:lnSpc>
              <a:spcBef>
                <a:spcPts val="0"/>
              </a:spcBef>
              <a:spcAft>
                <a:spcPts val="0"/>
              </a:spcAft>
              <a:buSzPts val="1210"/>
              <a:buChar char="●"/>
            </a:pPr>
            <a:r>
              <a:rPr b="1" lang="en" sz="1210"/>
              <a:t>Do we need to have access to public-keys, and if so how?</a:t>
            </a:r>
            <a:r>
              <a:rPr lang="en" sz="1210"/>
              <a:t> </a:t>
            </a:r>
            <a:endParaRPr sz="1210"/>
          </a:p>
          <a:p>
            <a:pPr indent="-305435" lvl="1" marL="914400" rtl="0" algn="l">
              <a:lnSpc>
                <a:spcPct val="105000"/>
              </a:lnSpc>
              <a:spcBef>
                <a:spcPts val="0"/>
              </a:spcBef>
              <a:spcAft>
                <a:spcPts val="0"/>
              </a:spcAft>
              <a:buSzPts val="1210"/>
              <a:buChar char="○"/>
            </a:pPr>
            <a:r>
              <a:rPr lang="en" sz="1210"/>
              <a:t>Yes, Client needs to have access to the public key of the Server, Director, and Registrar. Server needs to have access to the public key of the requesting student. For this we have implemented Certification Authority. Any entity can request a public key certificate of any other entity from CA. The received certificate is decrypted using the public key of Certification Authority.</a:t>
            </a:r>
            <a:endParaRPr sz="1210"/>
          </a:p>
          <a:p>
            <a:pPr indent="0" lvl="0" marL="0" rtl="0" algn="l">
              <a:lnSpc>
                <a:spcPct val="105000"/>
              </a:lnSpc>
              <a:spcBef>
                <a:spcPts val="1200"/>
              </a:spcBef>
              <a:spcAft>
                <a:spcPts val="0"/>
              </a:spcAft>
              <a:buNone/>
            </a:pPr>
            <a:r>
              <a:t/>
            </a:r>
            <a:endParaRPr sz="1610"/>
          </a:p>
          <a:p>
            <a:pPr indent="0" lvl="0" marL="457200" rtl="0" algn="l">
              <a:lnSpc>
                <a:spcPct val="105000"/>
              </a:lnSpc>
              <a:spcBef>
                <a:spcPts val="1200"/>
              </a:spcBef>
              <a:spcAft>
                <a:spcPts val="0"/>
              </a:spcAft>
              <a:buNone/>
            </a:pPr>
            <a:r>
              <a:t/>
            </a:r>
            <a:endParaRPr sz="1610"/>
          </a:p>
          <a:p>
            <a:pPr indent="0" lvl="0" marL="457200" rtl="0" algn="l">
              <a:lnSpc>
                <a:spcPct val="105000"/>
              </a:lnSpc>
              <a:spcBef>
                <a:spcPts val="1200"/>
              </a:spcBef>
              <a:spcAft>
                <a:spcPts val="1200"/>
              </a:spcAft>
              <a:buNone/>
            </a:pPr>
            <a:r>
              <a:t/>
            </a:r>
            <a:endParaRPr sz="1610"/>
          </a:p>
        </p:txBody>
      </p:sp>
      <p:sp>
        <p:nvSpPr>
          <p:cNvPr id="179" name="Google Shape;179;p21"/>
          <p:cNvSpPr txBox="1"/>
          <p:nvPr>
            <p:ph idx="2" type="body"/>
          </p:nvPr>
        </p:nvSpPr>
        <p:spPr>
          <a:xfrm>
            <a:off x="4572000" y="944150"/>
            <a:ext cx="4087800" cy="3876300"/>
          </a:xfrm>
          <a:prstGeom prst="rect">
            <a:avLst/>
          </a:prstGeom>
        </p:spPr>
        <p:txBody>
          <a:bodyPr anchorCtr="0" anchor="t" bIns="91425" lIns="91425" spcFirstLastPara="1" rIns="91425" wrap="square" tIns="91425">
            <a:normAutofit/>
          </a:bodyPr>
          <a:lstStyle/>
          <a:p>
            <a:pPr indent="-304800" lvl="0" marL="457200" rtl="0" algn="l">
              <a:lnSpc>
                <a:spcPct val="105000"/>
              </a:lnSpc>
              <a:spcBef>
                <a:spcPts val="0"/>
              </a:spcBef>
              <a:spcAft>
                <a:spcPts val="0"/>
              </a:spcAft>
              <a:buSzPts val="1200"/>
              <a:buChar char="●"/>
            </a:pPr>
            <a:r>
              <a:rPr b="1" lang="en" sz="1200"/>
              <a:t>Bonus: How do you get the document to be digitally signed by two persons (say the Registrar and the Director? </a:t>
            </a:r>
            <a:endParaRPr b="1" sz="1200"/>
          </a:p>
          <a:p>
            <a:pPr indent="-304800" lvl="1" marL="914400" rtl="0" algn="l">
              <a:spcBef>
                <a:spcPts val="0"/>
              </a:spcBef>
              <a:spcAft>
                <a:spcPts val="0"/>
              </a:spcAft>
              <a:buSzPts val="1200"/>
              <a:buChar char="○"/>
            </a:pPr>
            <a:r>
              <a:rPr lang="en">
                <a:solidFill>
                  <a:srgbClr val="000000"/>
                </a:solidFill>
                <a:latin typeface="Arial"/>
                <a:ea typeface="Arial"/>
                <a:cs typeface="Arial"/>
                <a:sym typeface="Arial"/>
              </a:rPr>
              <a:t>Here, we have added 2 signatures to our message containing the grade sheet and the degree certificate of the student. </a:t>
            </a:r>
            <a:endParaRPr>
              <a:solidFill>
                <a:srgbClr val="000000"/>
              </a:solidFill>
              <a:latin typeface="Arial"/>
              <a:ea typeface="Arial"/>
              <a:cs typeface="Arial"/>
              <a:sym typeface="Arial"/>
            </a:endParaRPr>
          </a:p>
          <a:p>
            <a:pPr indent="-304800" lvl="1" marL="914400" rtl="0" algn="l">
              <a:spcBef>
                <a:spcPts val="0"/>
              </a:spcBef>
              <a:spcAft>
                <a:spcPts val="0"/>
              </a:spcAft>
              <a:buSzPts val="1200"/>
              <a:buChar char="○"/>
            </a:pPr>
            <a:r>
              <a:rPr lang="en">
                <a:solidFill>
                  <a:srgbClr val="000000"/>
                </a:solidFill>
                <a:latin typeface="Arial"/>
                <a:ea typeface="Arial"/>
                <a:cs typeface="Arial"/>
                <a:sym typeface="Arial"/>
              </a:rPr>
              <a:t>The first signature is the hash of ( pdfs || name of Registrar || time of signing)  encrypted using the private key of the Registrar. </a:t>
            </a:r>
            <a:endParaRPr>
              <a:solidFill>
                <a:srgbClr val="000000"/>
              </a:solidFill>
              <a:latin typeface="Arial"/>
              <a:ea typeface="Arial"/>
              <a:cs typeface="Arial"/>
              <a:sym typeface="Arial"/>
            </a:endParaRPr>
          </a:p>
          <a:p>
            <a:pPr indent="-304800" lvl="1" marL="914400" rtl="0" algn="l">
              <a:spcBef>
                <a:spcPts val="0"/>
              </a:spcBef>
              <a:spcAft>
                <a:spcPts val="0"/>
              </a:spcAft>
              <a:buSzPts val="1200"/>
              <a:buChar char="○"/>
            </a:pPr>
            <a:r>
              <a:rPr lang="en">
                <a:solidFill>
                  <a:srgbClr val="000000"/>
                </a:solidFill>
                <a:latin typeface="Arial"/>
                <a:ea typeface="Arial"/>
                <a:cs typeface="Arial"/>
                <a:sym typeface="Arial"/>
              </a:rPr>
              <a:t>Then the signature is appended to the input message to get msg2. The second signature is the hash of (msg2 || name of Director || time of signing) encrypted using the private key of the Director.  </a:t>
            </a:r>
            <a:endParaRPr>
              <a:solidFill>
                <a:srgbClr val="000000"/>
              </a:solidFill>
              <a:latin typeface="Arial"/>
              <a:ea typeface="Arial"/>
              <a:cs typeface="Arial"/>
              <a:sym typeface="Arial"/>
            </a:endParaRPr>
          </a:p>
          <a:p>
            <a:pPr indent="-304800" lvl="1" marL="914400" rtl="0" algn="l">
              <a:spcBef>
                <a:spcPts val="0"/>
              </a:spcBef>
              <a:spcAft>
                <a:spcPts val="0"/>
              </a:spcAft>
              <a:buSzPts val="1200"/>
              <a:buChar char="○"/>
            </a:pPr>
            <a:r>
              <a:rPr lang="en">
                <a:solidFill>
                  <a:srgbClr val="000000"/>
                </a:solidFill>
                <a:latin typeface="Arial"/>
                <a:ea typeface="Arial"/>
                <a:cs typeface="Arial"/>
                <a:sym typeface="Arial"/>
              </a:rPr>
              <a:t>So, we implemented a chain of signatures such that the Registrar signs before the Director.</a:t>
            </a:r>
            <a:endParaRPr>
              <a:solidFill>
                <a:srgbClr val="000000"/>
              </a:solidFill>
              <a:latin typeface="Arial"/>
              <a:ea typeface="Arial"/>
              <a:cs typeface="Arial"/>
              <a:sym typeface="Arial"/>
            </a:endParaRPr>
          </a:p>
          <a:p>
            <a:pPr indent="0" lvl="0" marL="914400" rtl="0" algn="l">
              <a:lnSpc>
                <a:spcPct val="105000"/>
              </a:lnSpc>
              <a:spcBef>
                <a:spcPts val="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