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92" r:id="rId2"/>
    <p:sldId id="260" r:id="rId3"/>
    <p:sldId id="258" r:id="rId4"/>
    <p:sldId id="265" r:id="rId5"/>
    <p:sldId id="264" r:id="rId6"/>
    <p:sldId id="298" r:id="rId7"/>
    <p:sldId id="299" r:id="rId8"/>
    <p:sldId id="300" r:id="rId9"/>
    <p:sldId id="302" r:id="rId10"/>
    <p:sldId id="303" r:id="rId11"/>
    <p:sldId id="262" r:id="rId12"/>
    <p:sldId id="266" r:id="rId13"/>
    <p:sldId id="268" r:id="rId14"/>
    <p:sldId id="269" r:id="rId15"/>
    <p:sldId id="267" r:id="rId16"/>
    <p:sldId id="271" r:id="rId17"/>
    <p:sldId id="301" r:id="rId18"/>
    <p:sldId id="270" r:id="rId19"/>
    <p:sldId id="272" r:id="rId20"/>
    <p:sldId id="304" r:id="rId21"/>
    <p:sldId id="259" r:id="rId22"/>
    <p:sldId id="261" r:id="rId23"/>
    <p:sldId id="305" r:id="rId24"/>
    <p:sldId id="306" r:id="rId25"/>
    <p:sldId id="263" r:id="rId26"/>
    <p:sldId id="307" r:id="rId27"/>
    <p:sldId id="308" r:id="rId28"/>
    <p:sldId id="309" r:id="rId29"/>
    <p:sldId id="310" r:id="rId30"/>
    <p:sldId id="311" r:id="rId31"/>
    <p:sldId id="312" r:id="rId32"/>
    <p:sldId id="313" r:id="rId33"/>
    <p:sldId id="257" r:id="rId34"/>
    <p:sldId id="315" r:id="rId35"/>
    <p:sldId id="316" r:id="rId36"/>
    <p:sldId id="317" r:id="rId37"/>
    <p:sldId id="318" r:id="rId38"/>
    <p:sldId id="319" r:id="rId39"/>
    <p:sldId id="320" r:id="rId40"/>
    <p:sldId id="321" r:id="rId41"/>
    <p:sldId id="322" r:id="rId42"/>
    <p:sldId id="323" r:id="rId43"/>
    <p:sldId id="324" r:id="rId44"/>
    <p:sldId id="325" r:id="rId45"/>
    <p:sldId id="326" r:id="rId46"/>
    <p:sldId id="327" r:id="rId47"/>
    <p:sldId id="328" r:id="rId48"/>
    <p:sldId id="329" r:id="rId49"/>
    <p:sldId id="273" r:id="rId50"/>
    <p:sldId id="274" r:id="rId51"/>
    <p:sldId id="275" r:id="rId52"/>
    <p:sldId id="276" r:id="rId53"/>
    <p:sldId id="277"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B4534-7055-431E-9D23-752DD16DBB2A}" type="datetimeFigureOut">
              <a:rPr lang="en-IN" smtClean="0"/>
              <a:t>06-05-2022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1B205-83F6-40A2-AA0C-AC4E5C5BFA33}" type="slidenum">
              <a:rPr lang="en-IN" smtClean="0"/>
              <a:t>‹#›</a:t>
            </a:fld>
            <a:endParaRPr lang="en-IN"/>
          </a:p>
        </p:txBody>
      </p:sp>
    </p:spTree>
    <p:extLst>
      <p:ext uri="{BB962C8B-B14F-4D97-AF65-F5344CB8AC3E}">
        <p14:creationId xmlns:p14="http://schemas.microsoft.com/office/powerpoint/2010/main" val="108436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9FAB38-CE56-4EBA-8232-A2ACEFA6FCE3}" type="slidenum">
              <a:rPr lang="en-US" smtClean="0"/>
              <a:t>44</a:t>
            </a:fld>
            <a:endParaRPr lang="en-US"/>
          </a:p>
        </p:txBody>
      </p:sp>
    </p:spTree>
    <p:extLst>
      <p:ext uri="{BB962C8B-B14F-4D97-AF65-F5344CB8AC3E}">
        <p14:creationId xmlns:p14="http://schemas.microsoft.com/office/powerpoint/2010/main" val="560094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C329-9E57-F737-F59B-29E509D42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4441A8-0566-52B3-1347-213D0B4E7B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D507BA-F9E1-7D2F-83F0-6D8CBD469082}"/>
              </a:ext>
            </a:extLst>
          </p:cNvPr>
          <p:cNvSpPr>
            <a:spLocks noGrp="1"/>
          </p:cNvSpPr>
          <p:nvPr>
            <p:ph type="dt" sz="half" idx="10"/>
          </p:nvPr>
        </p:nvSpPr>
        <p:spPr/>
        <p:txBody>
          <a:bodyPr/>
          <a:lstStyle/>
          <a:p>
            <a:fld id="{00FD7141-4259-44DC-A2E5-FACD7F7FF409}" type="datetime1">
              <a:rPr lang="en-IN" smtClean="0"/>
              <a:t>06-05-2022</a:t>
            </a:fld>
            <a:endParaRPr lang="en-IN"/>
          </a:p>
        </p:txBody>
      </p:sp>
      <p:sp>
        <p:nvSpPr>
          <p:cNvPr id="5" name="Footer Placeholder 4">
            <a:extLst>
              <a:ext uri="{FF2B5EF4-FFF2-40B4-BE49-F238E27FC236}">
                <a16:creationId xmlns:a16="http://schemas.microsoft.com/office/drawing/2014/main" id="{86F8B9FF-9444-B0C3-AA9E-9369C685FDDC}"/>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9C5D58C4-1B21-7951-4967-ECEA473C4826}"/>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235211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2372-6DDD-B2AA-DC5D-BB67BDD8AA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30FFC2-02D7-5B79-F917-38A70FA647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BEF10-5671-50C8-4738-71546F54217E}"/>
              </a:ext>
            </a:extLst>
          </p:cNvPr>
          <p:cNvSpPr>
            <a:spLocks noGrp="1"/>
          </p:cNvSpPr>
          <p:nvPr>
            <p:ph type="dt" sz="half" idx="10"/>
          </p:nvPr>
        </p:nvSpPr>
        <p:spPr/>
        <p:txBody>
          <a:bodyPr/>
          <a:lstStyle/>
          <a:p>
            <a:fld id="{E4657CBA-7D85-4638-9B0E-83E1A27EFD52}" type="datetime1">
              <a:rPr lang="en-IN" smtClean="0"/>
              <a:t>06-05-2022</a:t>
            </a:fld>
            <a:endParaRPr lang="en-IN"/>
          </a:p>
        </p:txBody>
      </p:sp>
      <p:sp>
        <p:nvSpPr>
          <p:cNvPr id="5" name="Footer Placeholder 4">
            <a:extLst>
              <a:ext uri="{FF2B5EF4-FFF2-40B4-BE49-F238E27FC236}">
                <a16:creationId xmlns:a16="http://schemas.microsoft.com/office/drawing/2014/main" id="{481E9988-B0B1-91ED-211B-99A1927C495C}"/>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91938088-240B-E7C4-4BE3-3954DC6E0256}"/>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414226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E7788F-FDE9-373A-4175-E44D53AE53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66069-8E3F-BC1C-4D17-4157D869B1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774CDD-C1CD-CBE4-049B-696323308364}"/>
              </a:ext>
            </a:extLst>
          </p:cNvPr>
          <p:cNvSpPr>
            <a:spLocks noGrp="1"/>
          </p:cNvSpPr>
          <p:nvPr>
            <p:ph type="dt" sz="half" idx="10"/>
          </p:nvPr>
        </p:nvSpPr>
        <p:spPr/>
        <p:txBody>
          <a:bodyPr/>
          <a:lstStyle/>
          <a:p>
            <a:fld id="{1DE5DB95-565A-46AD-BA8D-EA9EF3ECBD74}" type="datetime1">
              <a:rPr lang="en-IN" smtClean="0"/>
              <a:t>06-05-2022</a:t>
            </a:fld>
            <a:endParaRPr lang="en-IN"/>
          </a:p>
        </p:txBody>
      </p:sp>
      <p:sp>
        <p:nvSpPr>
          <p:cNvPr id="5" name="Footer Placeholder 4">
            <a:extLst>
              <a:ext uri="{FF2B5EF4-FFF2-40B4-BE49-F238E27FC236}">
                <a16:creationId xmlns:a16="http://schemas.microsoft.com/office/drawing/2014/main" id="{B46AD99C-4359-3C75-D01E-C3049036DDCB}"/>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B7CCB109-9CDF-3EF1-214D-A22ED6CFBDD4}"/>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2801514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BA72-0D62-150E-8659-42BAECFA97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F28A9D-9A08-7ACD-1A2B-387D08FB2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D9D3E7-41BF-DF8A-35C7-11E5381A0E4A}"/>
              </a:ext>
            </a:extLst>
          </p:cNvPr>
          <p:cNvSpPr>
            <a:spLocks noGrp="1"/>
          </p:cNvSpPr>
          <p:nvPr>
            <p:ph type="dt" sz="half" idx="10"/>
          </p:nvPr>
        </p:nvSpPr>
        <p:spPr/>
        <p:txBody>
          <a:bodyPr/>
          <a:lstStyle/>
          <a:p>
            <a:fld id="{4167B8EF-48CF-43BC-AFB9-DFAFC2CAC113}" type="datetime1">
              <a:rPr lang="en-IN" smtClean="0"/>
              <a:t>06-05-2022</a:t>
            </a:fld>
            <a:endParaRPr lang="en-IN"/>
          </a:p>
        </p:txBody>
      </p:sp>
      <p:sp>
        <p:nvSpPr>
          <p:cNvPr id="5" name="Footer Placeholder 4">
            <a:extLst>
              <a:ext uri="{FF2B5EF4-FFF2-40B4-BE49-F238E27FC236}">
                <a16:creationId xmlns:a16="http://schemas.microsoft.com/office/drawing/2014/main" id="{142E6723-466F-AEDD-1E04-ACD78B94AC31}"/>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7ED91D65-8F93-2D84-9D9F-2C2D7A0EC160}"/>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131456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9E42-802C-AE8A-6CC7-30FF24CD2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59BE46-BFF6-B2C8-E5FF-16DB563B39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B5C6C-11BF-4068-D96E-2EA902D5AD21}"/>
              </a:ext>
            </a:extLst>
          </p:cNvPr>
          <p:cNvSpPr>
            <a:spLocks noGrp="1"/>
          </p:cNvSpPr>
          <p:nvPr>
            <p:ph type="dt" sz="half" idx="10"/>
          </p:nvPr>
        </p:nvSpPr>
        <p:spPr/>
        <p:txBody>
          <a:bodyPr/>
          <a:lstStyle/>
          <a:p>
            <a:fld id="{2D735F77-3BAE-4FB7-AE48-F67F01F5F914}" type="datetime1">
              <a:rPr lang="en-IN" smtClean="0"/>
              <a:t>06-05-2022</a:t>
            </a:fld>
            <a:endParaRPr lang="en-IN"/>
          </a:p>
        </p:txBody>
      </p:sp>
      <p:sp>
        <p:nvSpPr>
          <p:cNvPr id="5" name="Footer Placeholder 4">
            <a:extLst>
              <a:ext uri="{FF2B5EF4-FFF2-40B4-BE49-F238E27FC236}">
                <a16:creationId xmlns:a16="http://schemas.microsoft.com/office/drawing/2014/main" id="{31025C73-C5A2-FE23-7416-F3CABE9B0689}"/>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A78AD435-3A50-86B3-A234-235068888A83}"/>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244956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81A0-F5E0-FC24-33F2-C835B9FB8F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B295F2-5049-70CC-8E22-F01976F1BC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90B97F-823C-A381-15F1-067B29100D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7DAB99-DCE3-95EA-0404-96B3E850174D}"/>
              </a:ext>
            </a:extLst>
          </p:cNvPr>
          <p:cNvSpPr>
            <a:spLocks noGrp="1"/>
          </p:cNvSpPr>
          <p:nvPr>
            <p:ph type="dt" sz="half" idx="10"/>
          </p:nvPr>
        </p:nvSpPr>
        <p:spPr/>
        <p:txBody>
          <a:bodyPr/>
          <a:lstStyle/>
          <a:p>
            <a:fld id="{9E10490F-9021-4A6F-8F31-A532D4A56FCD}" type="datetime1">
              <a:rPr lang="en-IN" smtClean="0"/>
              <a:t>06-05-2022</a:t>
            </a:fld>
            <a:endParaRPr lang="en-IN"/>
          </a:p>
        </p:txBody>
      </p:sp>
      <p:sp>
        <p:nvSpPr>
          <p:cNvPr id="6" name="Footer Placeholder 5">
            <a:extLst>
              <a:ext uri="{FF2B5EF4-FFF2-40B4-BE49-F238E27FC236}">
                <a16:creationId xmlns:a16="http://schemas.microsoft.com/office/drawing/2014/main" id="{9F6E723F-EC6F-5F42-7774-5030D303602D}"/>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7466C5A3-6917-6DFB-0EBE-9F01D63D8056}"/>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3486101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4754-A0BF-6FAE-FBDA-7FBC2383E4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5079A3-DC39-E5BC-4665-83BABBCF37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86FC8A-BE33-46EC-C024-EFF29299B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50F00E-3D1F-7D35-3F10-BA02474545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4FDFE-0ED9-9FCB-D121-0C7BC3546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64858-7CFD-F3E9-A191-54A8C0B52CEC}"/>
              </a:ext>
            </a:extLst>
          </p:cNvPr>
          <p:cNvSpPr>
            <a:spLocks noGrp="1"/>
          </p:cNvSpPr>
          <p:nvPr>
            <p:ph type="dt" sz="half" idx="10"/>
          </p:nvPr>
        </p:nvSpPr>
        <p:spPr/>
        <p:txBody>
          <a:bodyPr/>
          <a:lstStyle/>
          <a:p>
            <a:fld id="{D529EE1D-5A82-46E1-B606-B52359F7FF86}" type="datetime1">
              <a:rPr lang="en-IN" smtClean="0"/>
              <a:t>06-05-2022</a:t>
            </a:fld>
            <a:endParaRPr lang="en-IN"/>
          </a:p>
        </p:txBody>
      </p:sp>
      <p:sp>
        <p:nvSpPr>
          <p:cNvPr id="8" name="Footer Placeholder 7">
            <a:extLst>
              <a:ext uri="{FF2B5EF4-FFF2-40B4-BE49-F238E27FC236}">
                <a16:creationId xmlns:a16="http://schemas.microsoft.com/office/drawing/2014/main" id="{3A4DDA87-9C46-A7C0-DF56-4CF831D1818E}"/>
              </a:ext>
            </a:extLst>
          </p:cNvPr>
          <p:cNvSpPr>
            <a:spLocks noGrp="1"/>
          </p:cNvSpPr>
          <p:nvPr>
            <p:ph type="ftr" sz="quarter" idx="11"/>
          </p:nvPr>
        </p:nvSpPr>
        <p:spPr/>
        <p:txBody>
          <a:bodyPr/>
          <a:lstStyle/>
          <a:p>
            <a:r>
              <a:rPr lang="en-US"/>
              <a:t>Department of Mechanical Engineering, NSUT New Delhi</a:t>
            </a:r>
            <a:endParaRPr lang="en-IN"/>
          </a:p>
        </p:txBody>
      </p:sp>
      <p:sp>
        <p:nvSpPr>
          <p:cNvPr id="9" name="Slide Number Placeholder 8">
            <a:extLst>
              <a:ext uri="{FF2B5EF4-FFF2-40B4-BE49-F238E27FC236}">
                <a16:creationId xmlns:a16="http://schemas.microsoft.com/office/drawing/2014/main" id="{22B7110C-9245-B3A8-3ACB-D72CCFDBF610}"/>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422423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DB63-105B-9633-3E44-067E15AD09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9AFD0-1ABC-B01C-97CB-77FDE849857D}"/>
              </a:ext>
            </a:extLst>
          </p:cNvPr>
          <p:cNvSpPr>
            <a:spLocks noGrp="1"/>
          </p:cNvSpPr>
          <p:nvPr>
            <p:ph type="dt" sz="half" idx="10"/>
          </p:nvPr>
        </p:nvSpPr>
        <p:spPr/>
        <p:txBody>
          <a:bodyPr/>
          <a:lstStyle/>
          <a:p>
            <a:fld id="{FAD217F6-D090-4781-9701-497D2120AA80}" type="datetime1">
              <a:rPr lang="en-IN" smtClean="0"/>
              <a:t>06-05-2022</a:t>
            </a:fld>
            <a:endParaRPr lang="en-IN"/>
          </a:p>
        </p:txBody>
      </p:sp>
      <p:sp>
        <p:nvSpPr>
          <p:cNvPr id="4" name="Footer Placeholder 3">
            <a:extLst>
              <a:ext uri="{FF2B5EF4-FFF2-40B4-BE49-F238E27FC236}">
                <a16:creationId xmlns:a16="http://schemas.microsoft.com/office/drawing/2014/main" id="{674B9423-6E4C-E548-5150-689848343272}"/>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10537505-87EF-9290-2C20-76480BD8CB41}"/>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45571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C9EFF-B404-14AC-2240-3207AAE548F6}"/>
              </a:ext>
            </a:extLst>
          </p:cNvPr>
          <p:cNvSpPr>
            <a:spLocks noGrp="1"/>
          </p:cNvSpPr>
          <p:nvPr>
            <p:ph type="dt" sz="half" idx="10"/>
          </p:nvPr>
        </p:nvSpPr>
        <p:spPr/>
        <p:txBody>
          <a:bodyPr/>
          <a:lstStyle/>
          <a:p>
            <a:fld id="{5D55BEA5-12B0-4123-A098-20B41EFA661B}" type="datetime1">
              <a:rPr lang="en-IN" smtClean="0"/>
              <a:t>06-05-2022</a:t>
            </a:fld>
            <a:endParaRPr lang="en-IN"/>
          </a:p>
        </p:txBody>
      </p:sp>
      <p:sp>
        <p:nvSpPr>
          <p:cNvPr id="3" name="Footer Placeholder 2">
            <a:extLst>
              <a:ext uri="{FF2B5EF4-FFF2-40B4-BE49-F238E27FC236}">
                <a16:creationId xmlns:a16="http://schemas.microsoft.com/office/drawing/2014/main" id="{C0051145-0C8D-4E14-61CE-437D36F0FF71}"/>
              </a:ext>
            </a:extLst>
          </p:cNvPr>
          <p:cNvSpPr>
            <a:spLocks noGrp="1"/>
          </p:cNvSpPr>
          <p:nvPr>
            <p:ph type="ftr" sz="quarter" idx="11"/>
          </p:nvPr>
        </p:nvSpPr>
        <p:spPr/>
        <p:txBody>
          <a:bodyPr/>
          <a:lstStyle/>
          <a:p>
            <a:r>
              <a:rPr lang="en-US"/>
              <a:t>Department of Mechanical Engineering, NSUT New Delhi</a:t>
            </a:r>
            <a:endParaRPr lang="en-IN"/>
          </a:p>
        </p:txBody>
      </p:sp>
      <p:sp>
        <p:nvSpPr>
          <p:cNvPr id="4" name="Slide Number Placeholder 3">
            <a:extLst>
              <a:ext uri="{FF2B5EF4-FFF2-40B4-BE49-F238E27FC236}">
                <a16:creationId xmlns:a16="http://schemas.microsoft.com/office/drawing/2014/main" id="{4F388B8C-612E-6505-2C36-E163CDCA8BBA}"/>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3778672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1C68-C45F-47AE-849A-4EDA183F2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53A1A6D-F0F7-1121-F89A-0B756B1CA0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B77065-7F5F-E9DD-0A6A-89183BDFD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5EA1A-5C3A-2732-A6F5-D6C93A817183}"/>
              </a:ext>
            </a:extLst>
          </p:cNvPr>
          <p:cNvSpPr>
            <a:spLocks noGrp="1"/>
          </p:cNvSpPr>
          <p:nvPr>
            <p:ph type="dt" sz="half" idx="10"/>
          </p:nvPr>
        </p:nvSpPr>
        <p:spPr/>
        <p:txBody>
          <a:bodyPr/>
          <a:lstStyle/>
          <a:p>
            <a:fld id="{F8A9710D-72E3-415A-8049-9E656F428877}" type="datetime1">
              <a:rPr lang="en-IN" smtClean="0"/>
              <a:t>06-05-2022</a:t>
            </a:fld>
            <a:endParaRPr lang="en-IN"/>
          </a:p>
        </p:txBody>
      </p:sp>
      <p:sp>
        <p:nvSpPr>
          <p:cNvPr id="6" name="Footer Placeholder 5">
            <a:extLst>
              <a:ext uri="{FF2B5EF4-FFF2-40B4-BE49-F238E27FC236}">
                <a16:creationId xmlns:a16="http://schemas.microsoft.com/office/drawing/2014/main" id="{F1FC0AE2-27E8-39F3-65A1-37158823DD52}"/>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2C3D6540-D468-2897-D8D4-429487E5774D}"/>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312557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6B37-9E20-C010-F619-B3433E5E4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B29E2C-767B-835D-EF38-7447AA4F25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C69CF2-523E-8B95-4087-48CAE6CC0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6CCEB-2C3C-6D4C-4265-4DC2A000ECC5}"/>
              </a:ext>
            </a:extLst>
          </p:cNvPr>
          <p:cNvSpPr>
            <a:spLocks noGrp="1"/>
          </p:cNvSpPr>
          <p:nvPr>
            <p:ph type="dt" sz="half" idx="10"/>
          </p:nvPr>
        </p:nvSpPr>
        <p:spPr/>
        <p:txBody>
          <a:bodyPr/>
          <a:lstStyle/>
          <a:p>
            <a:fld id="{032DF474-D91A-46FA-8867-6EC38A59A245}" type="datetime1">
              <a:rPr lang="en-IN" smtClean="0"/>
              <a:t>06-05-2022</a:t>
            </a:fld>
            <a:endParaRPr lang="en-IN"/>
          </a:p>
        </p:txBody>
      </p:sp>
      <p:sp>
        <p:nvSpPr>
          <p:cNvPr id="6" name="Footer Placeholder 5">
            <a:extLst>
              <a:ext uri="{FF2B5EF4-FFF2-40B4-BE49-F238E27FC236}">
                <a16:creationId xmlns:a16="http://schemas.microsoft.com/office/drawing/2014/main" id="{4571E262-36EA-4FA1-DCA5-5F59BB39CE9C}"/>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51FBC561-CF99-18CC-FF1A-AFB25BF14E8C}"/>
              </a:ext>
            </a:extLst>
          </p:cNvPr>
          <p:cNvSpPr>
            <a:spLocks noGrp="1"/>
          </p:cNvSpPr>
          <p:nvPr>
            <p:ph type="sldNum" sz="quarter" idx="12"/>
          </p:nvPr>
        </p:nvSpPr>
        <p:spPr/>
        <p:txBody>
          <a:bodyPr/>
          <a:lstStyle/>
          <a:p>
            <a:fld id="{B4C741FC-B631-43BD-AE5A-BB1DB7C08C0E}" type="slidenum">
              <a:rPr lang="en-IN" smtClean="0"/>
              <a:t>‹#›</a:t>
            </a:fld>
            <a:endParaRPr lang="en-IN"/>
          </a:p>
        </p:txBody>
      </p:sp>
    </p:spTree>
    <p:extLst>
      <p:ext uri="{BB962C8B-B14F-4D97-AF65-F5344CB8AC3E}">
        <p14:creationId xmlns:p14="http://schemas.microsoft.com/office/powerpoint/2010/main" val="16842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24F9DF-A59D-BBD7-A395-C9B49071D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00B14-5E1B-45E4-B495-0D8DF9BF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60C48-BADD-DD30-92B0-15DB80E5FF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F5C09-775F-4B6A-B72B-3A11C97DB4DD}" type="datetime1">
              <a:rPr lang="en-IN" smtClean="0"/>
              <a:t>06-05-2022</a:t>
            </a:fld>
            <a:endParaRPr lang="en-IN"/>
          </a:p>
        </p:txBody>
      </p:sp>
      <p:sp>
        <p:nvSpPr>
          <p:cNvPr id="5" name="Footer Placeholder 4">
            <a:extLst>
              <a:ext uri="{FF2B5EF4-FFF2-40B4-BE49-F238E27FC236}">
                <a16:creationId xmlns:a16="http://schemas.microsoft.com/office/drawing/2014/main" id="{012B52AB-7EAC-A42A-9C4A-77CBEC5FA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6F8A8492-7680-1795-39EC-F77FE5669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C741FC-B631-43BD-AE5A-BB1DB7C08C0E}" type="slidenum">
              <a:rPr lang="en-IN" smtClean="0"/>
              <a:t>‹#›</a:t>
            </a:fld>
            <a:endParaRPr lang="en-IN"/>
          </a:p>
        </p:txBody>
      </p:sp>
    </p:spTree>
    <p:extLst>
      <p:ext uri="{BB962C8B-B14F-4D97-AF65-F5344CB8AC3E}">
        <p14:creationId xmlns:p14="http://schemas.microsoft.com/office/powerpoint/2010/main" val="119206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81500"/>
            <a:ext cx="10363200" cy="1600200"/>
          </a:xfrm>
        </p:spPr>
        <p:txBody>
          <a:bodyPr/>
          <a:lstStyle/>
          <a:p>
            <a:r>
              <a:rPr lang="en-IN" sz="3600" b="1" dirty="0">
                <a:solidFill>
                  <a:srgbClr val="002060"/>
                </a:solidFill>
                <a:latin typeface="Times New Roman" panose="02020603050405020304" pitchFamily="18" charset="0"/>
                <a:cs typeface="Times New Roman" panose="02020603050405020304" pitchFamily="18" charset="0"/>
              </a:rPr>
              <a:t>UNIT-1</a:t>
            </a:r>
            <a:br>
              <a:rPr lang="en-IN" sz="3600" b="1" dirty="0">
                <a:solidFill>
                  <a:srgbClr val="002060"/>
                </a:solidFill>
                <a:latin typeface="Times New Roman" panose="02020603050405020304" pitchFamily="18" charset="0"/>
                <a:cs typeface="Times New Roman" panose="02020603050405020304" pitchFamily="18" charset="0"/>
              </a:rPr>
            </a:br>
            <a:br>
              <a:rPr lang="en-IN" sz="3200" dirty="0">
                <a:solidFill>
                  <a:srgbClr val="002060"/>
                </a:solidFill>
                <a:latin typeface="Times New Roman" panose="02020603050405020304" pitchFamily="18" charset="0"/>
                <a:cs typeface="Times New Roman" panose="02020603050405020304" pitchFamily="18" charset="0"/>
              </a:rPr>
            </a:br>
            <a:r>
              <a:rPr lang="en-IN" sz="3200" b="1" dirty="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9" name="Title 1"/>
          <p:cNvSpPr txBox="1">
            <a:spLocks/>
          </p:cNvSpPr>
          <p:nvPr/>
        </p:nvSpPr>
        <p:spPr>
          <a:xfrm>
            <a:off x="914400" y="472441"/>
            <a:ext cx="10363200" cy="1600200"/>
          </a:xfrm>
          <a:prstGeom prst="rect">
            <a:avLst/>
          </a:prstGeom>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br>
              <a:rPr kumimoji="0" lang="en-IN" sz="36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br>
            <a:r>
              <a:rPr kumimoji="0" lang="en-IN"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ENGINEERING</a:t>
            </a:r>
            <a:r>
              <a:rPr kumimoji="0" lang="en-IN" sz="3600" b="0"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 </a:t>
            </a:r>
            <a:r>
              <a:rPr kumimoji="0" lang="en-IN" sz="4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MATERIALS AND METALLURGY</a:t>
            </a:r>
          </a:p>
          <a:p>
            <a:pPr marL="0" marR="0" lvl="0" indent="0" algn="ctr" defTabSz="914400" rtl="0" eaLnBrk="1" fontAlgn="auto" latinLnBrk="0" hangingPunct="1">
              <a:lnSpc>
                <a:spcPct val="100000"/>
              </a:lnSpc>
              <a:spcBef>
                <a:spcPct val="0"/>
              </a:spcBef>
              <a:spcAft>
                <a:spcPts val="0"/>
              </a:spcAft>
              <a:buClrTx/>
              <a:buSzTx/>
              <a:buFontTx/>
              <a:buNone/>
              <a:tabLst/>
              <a:defRPr/>
            </a:pPr>
            <a:r>
              <a:rPr lang="en-IN" b="1" dirty="0">
                <a:solidFill>
                  <a:srgbClr val="002060"/>
                </a:solidFill>
                <a:latin typeface="Times New Roman" panose="02020603050405020304" pitchFamily="18" charset="0"/>
                <a:cs typeface="Times New Roman" panose="02020603050405020304" pitchFamily="18" charset="0"/>
              </a:rPr>
              <a:t>(MPMEC02)</a:t>
            </a:r>
            <a:endParaRPr kumimoji="0" lang="en-IN" sz="4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endParaRPr>
          </a:p>
        </p:txBody>
      </p:sp>
      <p:pic>
        <p:nvPicPr>
          <p:cNvPr id="1026" name="Picture 2" descr="Netaji Subhas University of Technology - Wikipedia">
            <a:extLst>
              <a:ext uri="{FF2B5EF4-FFF2-40B4-BE49-F238E27FC236}">
                <a16:creationId xmlns:a16="http://schemas.microsoft.com/office/drawing/2014/main" id="{EB26EA90-A8AC-3F82-4D36-B6312BD4E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2072641"/>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493A1CC0-1D3A-09B3-9DBA-CC28A2CCE141}"/>
              </a:ext>
            </a:extLst>
          </p:cNvPr>
          <p:cNvSpPr>
            <a:spLocks noGrp="1"/>
          </p:cNvSpPr>
          <p:nvPr>
            <p:ph type="dt" sz="half" idx="10"/>
          </p:nvPr>
        </p:nvSpPr>
        <p:spPr/>
        <p:txBody>
          <a:bodyPr/>
          <a:lstStyle/>
          <a:p>
            <a:fld id="{79165E80-9AD8-48FC-A1BD-97E5DDC5203A}" type="datetime1">
              <a:rPr lang="en-IN" smtClean="0"/>
              <a:t>06-05-2022</a:t>
            </a:fld>
            <a:endParaRPr lang="en-IN"/>
          </a:p>
        </p:txBody>
      </p:sp>
      <p:sp>
        <p:nvSpPr>
          <p:cNvPr id="8" name="Footer Placeholder 7">
            <a:extLst>
              <a:ext uri="{FF2B5EF4-FFF2-40B4-BE49-F238E27FC236}">
                <a16:creationId xmlns:a16="http://schemas.microsoft.com/office/drawing/2014/main" id="{0612266C-6FF1-BB46-BB0D-2BE9A053AED1}"/>
              </a:ext>
            </a:extLst>
          </p:cNvPr>
          <p:cNvSpPr>
            <a:spLocks noGrp="1"/>
          </p:cNvSpPr>
          <p:nvPr>
            <p:ph type="ftr" sz="quarter" idx="11"/>
          </p:nvPr>
        </p:nvSpPr>
        <p:spPr/>
        <p:txBody>
          <a:bodyPr/>
          <a:lstStyle/>
          <a:p>
            <a:r>
              <a:rPr lang="en-US"/>
              <a:t>Department of Mechanical Engineering, NSUT New Delhi</a:t>
            </a:r>
            <a:endParaRPr lang="en-IN"/>
          </a:p>
        </p:txBody>
      </p:sp>
      <p:sp>
        <p:nvSpPr>
          <p:cNvPr id="10" name="Slide Number Placeholder 9">
            <a:extLst>
              <a:ext uri="{FF2B5EF4-FFF2-40B4-BE49-F238E27FC236}">
                <a16:creationId xmlns:a16="http://schemas.microsoft.com/office/drawing/2014/main" id="{3738975C-57D9-07FC-F4CF-63997D9CB3E3}"/>
              </a:ext>
            </a:extLst>
          </p:cNvPr>
          <p:cNvSpPr>
            <a:spLocks noGrp="1"/>
          </p:cNvSpPr>
          <p:nvPr>
            <p:ph type="sldNum" sz="quarter" idx="12"/>
          </p:nvPr>
        </p:nvSpPr>
        <p:spPr/>
        <p:txBody>
          <a:bodyPr/>
          <a:lstStyle/>
          <a:p>
            <a:fld id="{55E040D0-F86F-4678-9714-3BDF6D8A859B}" type="slidenum">
              <a:rPr lang="en-IN" smtClean="0"/>
              <a:t>1</a:t>
            </a:fld>
            <a:endParaRPr lang="en-IN"/>
          </a:p>
        </p:txBody>
      </p:sp>
    </p:spTree>
    <p:extLst>
      <p:ext uri="{BB962C8B-B14F-4D97-AF65-F5344CB8AC3E}">
        <p14:creationId xmlns:p14="http://schemas.microsoft.com/office/powerpoint/2010/main" val="3478275676"/>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26311-FBED-4F65-8D46-817F730063BE}"/>
              </a:ext>
            </a:extLst>
          </p:cNvPr>
          <p:cNvPicPr>
            <a:picLocks noChangeAspect="1"/>
          </p:cNvPicPr>
          <p:nvPr/>
        </p:nvPicPr>
        <p:blipFill>
          <a:blip r:embed="rId2"/>
          <a:stretch>
            <a:fillRect/>
          </a:stretch>
        </p:blipFill>
        <p:spPr>
          <a:xfrm>
            <a:off x="1488320" y="142408"/>
            <a:ext cx="8824913" cy="3725053"/>
          </a:xfrm>
          <a:prstGeom prst="rect">
            <a:avLst/>
          </a:prstGeom>
        </p:spPr>
      </p:pic>
      <p:pic>
        <p:nvPicPr>
          <p:cNvPr id="7" name="Picture 6">
            <a:extLst>
              <a:ext uri="{FF2B5EF4-FFF2-40B4-BE49-F238E27FC236}">
                <a16:creationId xmlns:a16="http://schemas.microsoft.com/office/drawing/2014/main" id="{4FA790EA-330A-49AE-BC05-FE891A5CE4C4}"/>
              </a:ext>
            </a:extLst>
          </p:cNvPr>
          <p:cNvPicPr>
            <a:picLocks noChangeAspect="1"/>
          </p:cNvPicPr>
          <p:nvPr/>
        </p:nvPicPr>
        <p:blipFill>
          <a:blip r:embed="rId3"/>
          <a:stretch>
            <a:fillRect/>
          </a:stretch>
        </p:blipFill>
        <p:spPr>
          <a:xfrm>
            <a:off x="1628580" y="3380283"/>
            <a:ext cx="8544392" cy="3477717"/>
          </a:xfrm>
          <a:prstGeom prst="rect">
            <a:avLst/>
          </a:prstGeom>
        </p:spPr>
      </p:pic>
      <p:sp>
        <p:nvSpPr>
          <p:cNvPr id="4" name="Footer Placeholder 7">
            <a:extLst>
              <a:ext uri="{FF2B5EF4-FFF2-40B4-BE49-F238E27FC236}">
                <a16:creationId xmlns:a16="http://schemas.microsoft.com/office/drawing/2014/main" id="{FD858BDF-292B-43AE-BAF0-14CE6D5C3A27}"/>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DE7A5CB-F61E-8CEA-ED79-EBF89B943394}"/>
              </a:ext>
            </a:extLst>
          </p:cNvPr>
          <p:cNvSpPr>
            <a:spLocks noGrp="1"/>
          </p:cNvSpPr>
          <p:nvPr>
            <p:ph type="dt" sz="half" idx="10"/>
          </p:nvPr>
        </p:nvSpPr>
        <p:spPr/>
        <p:txBody>
          <a:bodyPr/>
          <a:lstStyle/>
          <a:p>
            <a:fld id="{3B71C887-48E5-4C30-B983-85D23747FDF3}" type="datetime1">
              <a:rPr lang="en-IN" smtClean="0"/>
              <a:t>06-05-2022</a:t>
            </a:fld>
            <a:endParaRPr lang="en-IN"/>
          </a:p>
        </p:txBody>
      </p:sp>
      <p:sp>
        <p:nvSpPr>
          <p:cNvPr id="3" name="Slide Number Placeholder 2">
            <a:extLst>
              <a:ext uri="{FF2B5EF4-FFF2-40B4-BE49-F238E27FC236}">
                <a16:creationId xmlns:a16="http://schemas.microsoft.com/office/drawing/2014/main" id="{2E738A0F-71E6-F344-BE83-D7D71AEE82B1}"/>
              </a:ext>
            </a:extLst>
          </p:cNvPr>
          <p:cNvSpPr>
            <a:spLocks noGrp="1"/>
          </p:cNvSpPr>
          <p:nvPr>
            <p:ph type="sldNum" sz="quarter" idx="12"/>
          </p:nvPr>
        </p:nvSpPr>
        <p:spPr/>
        <p:txBody>
          <a:bodyPr/>
          <a:lstStyle/>
          <a:p>
            <a:fld id="{B4C741FC-B631-43BD-AE5A-BB1DB7C08C0E}" type="slidenum">
              <a:rPr lang="en-IN" smtClean="0"/>
              <a:t>10</a:t>
            </a:fld>
            <a:endParaRPr lang="en-IN"/>
          </a:p>
        </p:txBody>
      </p:sp>
    </p:spTree>
    <p:extLst>
      <p:ext uri="{BB962C8B-B14F-4D97-AF65-F5344CB8AC3E}">
        <p14:creationId xmlns:p14="http://schemas.microsoft.com/office/powerpoint/2010/main" val="59307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F59-D37D-45E5-A42E-E6FA1657A6BB}"/>
              </a:ext>
            </a:extLst>
          </p:cNvPr>
          <p:cNvSpPr>
            <a:spLocks noGrp="1"/>
          </p:cNvSpPr>
          <p:nvPr>
            <p:ph type="title"/>
          </p:nvPr>
        </p:nvSpPr>
        <p:spPr>
          <a:xfrm>
            <a:off x="497536" y="232020"/>
            <a:ext cx="10515600" cy="1325563"/>
          </a:xfrm>
        </p:spPr>
        <p:txBody>
          <a:bodyPr/>
          <a:lstStyle/>
          <a:p>
            <a:r>
              <a:rPr lang="en-US" b="1" i="1" u="sng" dirty="0">
                <a:latin typeface="Times New Roman" panose="02020603050405020304" pitchFamily="18" charset="0"/>
                <a:cs typeface="Times New Roman" panose="02020603050405020304" pitchFamily="18" charset="0"/>
              </a:rPr>
              <a:t>Crystal</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C119A-896F-4A78-9236-929E2C16B2DB}"/>
              </a:ext>
            </a:extLst>
          </p:cNvPr>
          <p:cNvSpPr>
            <a:spLocks noGrp="1"/>
          </p:cNvSpPr>
          <p:nvPr>
            <p:ph idx="1"/>
          </p:nvPr>
        </p:nvSpPr>
        <p:spPr>
          <a:xfrm>
            <a:off x="427672" y="1411286"/>
            <a:ext cx="11529865" cy="4351338"/>
          </a:xfrm>
        </p:spPr>
        <p:txBody>
          <a:bodyPr/>
          <a:lstStyle/>
          <a:p>
            <a:pPr algn="just"/>
            <a:r>
              <a:rPr lang="en-US" b="1" dirty="0">
                <a:latin typeface="Times New Roman" panose="02020603050405020304" pitchFamily="18" charset="0"/>
                <a:cs typeface="Times New Roman" panose="02020603050405020304" pitchFamily="18" charset="0"/>
              </a:rPr>
              <a:t>A CRYSTAL </a:t>
            </a:r>
            <a:r>
              <a:rPr lang="en-US" dirty="0">
                <a:latin typeface="Times New Roman" panose="02020603050405020304" pitchFamily="18" charset="0"/>
                <a:cs typeface="Times New Roman" panose="02020603050405020304" pitchFamily="18" charset="0"/>
              </a:rPr>
              <a:t>is any solid material in which the component atoms are arranged in a </a:t>
            </a:r>
            <a:r>
              <a:rPr lang="en-US" b="1" i="1" dirty="0">
                <a:latin typeface="Times New Roman" panose="02020603050405020304" pitchFamily="18" charset="0"/>
                <a:cs typeface="Times New Roman" panose="02020603050405020304" pitchFamily="18" charset="0"/>
              </a:rPr>
              <a:t>definite patter </a:t>
            </a:r>
            <a:r>
              <a:rPr lang="en-US" dirty="0">
                <a:latin typeface="Times New Roman" panose="02020603050405020304" pitchFamily="18" charset="0"/>
                <a:cs typeface="Times New Roman" panose="02020603050405020304" pitchFamily="18" charset="0"/>
              </a:rPr>
              <a:t>and whose surface regularity reflects its </a:t>
            </a:r>
            <a:r>
              <a:rPr lang="en-US" b="1" i="1" dirty="0">
                <a:latin typeface="Times New Roman" panose="02020603050405020304" pitchFamily="18" charset="0"/>
                <a:cs typeface="Times New Roman" panose="02020603050405020304" pitchFamily="18" charset="0"/>
              </a:rPr>
              <a:t>internal symmetry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CE602F-C711-49DD-981A-D0E96EA4AFB6}"/>
              </a:ext>
            </a:extLst>
          </p:cNvPr>
          <p:cNvPicPr>
            <a:picLocks noChangeAspect="1"/>
          </p:cNvPicPr>
          <p:nvPr/>
        </p:nvPicPr>
        <p:blipFill>
          <a:blip r:embed="rId2"/>
          <a:stretch>
            <a:fillRect/>
          </a:stretch>
        </p:blipFill>
        <p:spPr>
          <a:xfrm>
            <a:off x="497536" y="3147012"/>
            <a:ext cx="6029398" cy="2747963"/>
          </a:xfrm>
          <a:prstGeom prst="rect">
            <a:avLst/>
          </a:prstGeom>
        </p:spPr>
      </p:pic>
      <p:pic>
        <p:nvPicPr>
          <p:cNvPr id="5" name="Picture 4">
            <a:extLst>
              <a:ext uri="{FF2B5EF4-FFF2-40B4-BE49-F238E27FC236}">
                <a16:creationId xmlns:a16="http://schemas.microsoft.com/office/drawing/2014/main" id="{D5470A1A-2EC7-458A-95CC-F0B3E755F3DD}"/>
              </a:ext>
            </a:extLst>
          </p:cNvPr>
          <p:cNvPicPr>
            <a:picLocks noChangeAspect="1"/>
          </p:cNvPicPr>
          <p:nvPr/>
        </p:nvPicPr>
        <p:blipFill>
          <a:blip r:embed="rId3"/>
          <a:stretch>
            <a:fillRect/>
          </a:stretch>
        </p:blipFill>
        <p:spPr>
          <a:xfrm>
            <a:off x="8679766" y="2350283"/>
            <a:ext cx="1731579" cy="2170711"/>
          </a:xfrm>
          <a:prstGeom prst="rect">
            <a:avLst/>
          </a:prstGeom>
        </p:spPr>
      </p:pic>
      <p:pic>
        <p:nvPicPr>
          <p:cNvPr id="6" name="Picture 5">
            <a:extLst>
              <a:ext uri="{FF2B5EF4-FFF2-40B4-BE49-F238E27FC236}">
                <a16:creationId xmlns:a16="http://schemas.microsoft.com/office/drawing/2014/main" id="{6DBCCDE3-DE56-4A18-899B-113733CD24C2}"/>
              </a:ext>
            </a:extLst>
          </p:cNvPr>
          <p:cNvPicPr>
            <a:picLocks noChangeAspect="1"/>
          </p:cNvPicPr>
          <p:nvPr/>
        </p:nvPicPr>
        <p:blipFill>
          <a:blip r:embed="rId4"/>
          <a:stretch>
            <a:fillRect/>
          </a:stretch>
        </p:blipFill>
        <p:spPr>
          <a:xfrm>
            <a:off x="7128953" y="4751478"/>
            <a:ext cx="4635374" cy="1702051"/>
          </a:xfrm>
          <a:prstGeom prst="rect">
            <a:avLst/>
          </a:prstGeom>
        </p:spPr>
      </p:pic>
      <p:sp>
        <p:nvSpPr>
          <p:cNvPr id="7" name="Footer Placeholder 7">
            <a:extLst>
              <a:ext uri="{FF2B5EF4-FFF2-40B4-BE49-F238E27FC236}">
                <a16:creationId xmlns:a16="http://schemas.microsoft.com/office/drawing/2014/main" id="{2E06C936-A8E5-4E36-A160-F5E07431DBB2}"/>
              </a:ext>
            </a:extLst>
          </p:cNvPr>
          <p:cNvSpPr>
            <a:spLocks noGrp="1"/>
          </p:cNvSpPr>
          <p:nvPr>
            <p:ph type="ftr" sz="quarter" idx="11"/>
          </p:nvPr>
        </p:nvSpPr>
        <p:spPr>
          <a:xfrm>
            <a:off x="2872852" y="6492875"/>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6C75A824-D559-7B05-E094-03837E6B3A44}"/>
              </a:ext>
            </a:extLst>
          </p:cNvPr>
          <p:cNvSpPr>
            <a:spLocks noGrp="1"/>
          </p:cNvSpPr>
          <p:nvPr>
            <p:ph type="dt" sz="half" idx="10"/>
          </p:nvPr>
        </p:nvSpPr>
        <p:spPr/>
        <p:txBody>
          <a:bodyPr/>
          <a:lstStyle/>
          <a:p>
            <a:fld id="{2BE6BA2A-FD6A-4B46-9102-3BCA573AEB4C}" type="datetime1">
              <a:rPr lang="en-IN" smtClean="0"/>
              <a:t>06-05-2022</a:t>
            </a:fld>
            <a:endParaRPr lang="en-IN"/>
          </a:p>
        </p:txBody>
      </p:sp>
      <p:sp>
        <p:nvSpPr>
          <p:cNvPr id="9" name="Slide Number Placeholder 8">
            <a:extLst>
              <a:ext uri="{FF2B5EF4-FFF2-40B4-BE49-F238E27FC236}">
                <a16:creationId xmlns:a16="http://schemas.microsoft.com/office/drawing/2014/main" id="{249FEF9E-4B45-41BD-A4EE-1C0E19231D5B}"/>
              </a:ext>
            </a:extLst>
          </p:cNvPr>
          <p:cNvSpPr>
            <a:spLocks noGrp="1"/>
          </p:cNvSpPr>
          <p:nvPr>
            <p:ph type="sldNum" sz="quarter" idx="12"/>
          </p:nvPr>
        </p:nvSpPr>
        <p:spPr/>
        <p:txBody>
          <a:bodyPr/>
          <a:lstStyle/>
          <a:p>
            <a:fld id="{B4C741FC-B631-43BD-AE5A-BB1DB7C08C0E}" type="slidenum">
              <a:rPr lang="en-IN" smtClean="0"/>
              <a:t>11</a:t>
            </a:fld>
            <a:endParaRPr lang="en-IN"/>
          </a:p>
        </p:txBody>
      </p:sp>
    </p:spTree>
    <p:extLst>
      <p:ext uri="{BB962C8B-B14F-4D97-AF65-F5344CB8AC3E}">
        <p14:creationId xmlns:p14="http://schemas.microsoft.com/office/powerpoint/2010/main" val="1515492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A5CE-4B23-4F71-B378-AD72487F699B}"/>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Crystal Systems</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CF505D-445C-4CD6-BDA4-C70A9921935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Goal is to Quantitatively Describe</a:t>
            </a:r>
          </a:p>
          <a:p>
            <a:r>
              <a:rPr lang="en-US" b="1" i="1" dirty="0">
                <a:latin typeface="Times New Roman" panose="02020603050405020304" pitchFamily="18" charset="0"/>
                <a:cs typeface="Times New Roman" panose="02020603050405020304" pitchFamily="18" charset="0"/>
              </a:rPr>
              <a:t>(a) Shape </a:t>
            </a:r>
            <a:r>
              <a:rPr lang="en-US" dirty="0">
                <a:latin typeface="Times New Roman" panose="02020603050405020304" pitchFamily="18" charset="0"/>
                <a:cs typeface="Times New Roman" panose="02020603050405020304" pitchFamily="18" charset="0"/>
              </a:rPr>
              <a:t>and </a:t>
            </a:r>
            <a:r>
              <a:rPr lang="en-US" b="1" i="1" dirty="0">
                <a:latin typeface="Times New Roman" panose="02020603050405020304" pitchFamily="18" charset="0"/>
                <a:cs typeface="Times New Roman" panose="02020603050405020304" pitchFamily="18" charset="0"/>
              </a:rPr>
              <a:t>Size </a:t>
            </a:r>
            <a:r>
              <a:rPr lang="en-US" dirty="0">
                <a:latin typeface="Times New Roman" panose="02020603050405020304" pitchFamily="18" charset="0"/>
                <a:cs typeface="Times New Roman" panose="02020603050405020304" pitchFamily="18" charset="0"/>
              </a:rPr>
              <a:t>of the Unit Cell (</a:t>
            </a:r>
            <a:r>
              <a:rPr lang="en-US" dirty="0">
                <a:solidFill>
                  <a:srgbClr val="C00000"/>
                </a:solidFill>
                <a:latin typeface="Times New Roman" panose="02020603050405020304" pitchFamily="18" charset="0"/>
                <a:cs typeface="Times New Roman" panose="02020603050405020304" pitchFamily="18" charset="0"/>
              </a:rPr>
              <a:t>point symmetry</a:t>
            </a:r>
            <a:r>
              <a:rPr lang="en-US" dirty="0">
                <a:latin typeface="Times New Roman" panose="02020603050405020304" pitchFamily="18" charset="0"/>
                <a:cs typeface="Times New Roman" panose="02020603050405020304" pitchFamily="18" charset="0"/>
              </a:rPr>
              <a:t>).</a:t>
            </a:r>
          </a:p>
          <a:p>
            <a:r>
              <a:rPr lang="en-US" b="1" i="1" dirty="0">
                <a:latin typeface="Times New Roman" panose="02020603050405020304" pitchFamily="18" charset="0"/>
                <a:cs typeface="Times New Roman" panose="02020603050405020304" pitchFamily="18" charset="0"/>
              </a:rPr>
              <a:t>(b) Location </a:t>
            </a:r>
            <a:r>
              <a:rPr lang="en-US" dirty="0">
                <a:latin typeface="Times New Roman" panose="02020603050405020304" pitchFamily="18" charset="0"/>
                <a:cs typeface="Times New Roman" panose="02020603050405020304" pitchFamily="18" charset="0"/>
              </a:rPr>
              <a:t>of the </a:t>
            </a:r>
            <a:r>
              <a:rPr lang="en-US" b="1" i="1" dirty="0">
                <a:latin typeface="Times New Roman" panose="02020603050405020304" pitchFamily="18" charset="0"/>
                <a:cs typeface="Times New Roman" panose="02020603050405020304" pitchFamily="18" charset="0"/>
              </a:rPr>
              <a:t>Lattice Points </a:t>
            </a:r>
            <a:r>
              <a:rPr lang="en-US" dirty="0">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translational symmetry</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What we will do ?</a:t>
            </a:r>
          </a:p>
          <a:p>
            <a:r>
              <a:rPr lang="en-US" dirty="0">
                <a:latin typeface="Times New Roman" panose="02020603050405020304" pitchFamily="18" charset="0"/>
                <a:cs typeface="Times New Roman" panose="02020603050405020304" pitchFamily="18" charset="0"/>
              </a:rPr>
              <a:t>For </a:t>
            </a:r>
            <a:r>
              <a:rPr lang="en-US" b="1" i="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to specify the </a:t>
            </a:r>
            <a:r>
              <a:rPr lang="en-US" b="1" dirty="0">
                <a:latin typeface="Times New Roman" panose="02020603050405020304" pitchFamily="18" charset="0"/>
                <a:cs typeface="Times New Roman" panose="02020603050405020304" pitchFamily="18" charset="0"/>
              </a:rPr>
              <a:t>Crystal System </a:t>
            </a:r>
            <a:r>
              <a:rPr lang="en-US" dirty="0">
                <a:latin typeface="Times New Roman" panose="02020603050405020304" pitchFamily="18" charset="0"/>
                <a:cs typeface="Times New Roman" panose="02020603050405020304" pitchFamily="18" charset="0"/>
              </a:rPr>
              <a:t>and the </a:t>
            </a:r>
            <a:r>
              <a:rPr lang="en-US" b="1" dirty="0">
                <a:latin typeface="Times New Roman" panose="02020603050405020304" pitchFamily="18" charset="0"/>
                <a:cs typeface="Times New Roman" panose="02020603050405020304" pitchFamily="18" charset="0"/>
              </a:rPr>
              <a:t>Lattice Parameters.</a:t>
            </a:r>
          </a:p>
          <a:p>
            <a:r>
              <a:rPr lang="en-US" dirty="0">
                <a:latin typeface="Times New Roman" panose="02020603050405020304" pitchFamily="18" charset="0"/>
                <a:cs typeface="Times New Roman" panose="02020603050405020304" pitchFamily="18" charset="0"/>
              </a:rPr>
              <a:t>For </a:t>
            </a:r>
            <a:r>
              <a:rPr lang="en-US" b="1" i="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to define the </a:t>
            </a:r>
            <a:r>
              <a:rPr lang="en-US" b="1" dirty="0">
                <a:latin typeface="Times New Roman" panose="02020603050405020304" pitchFamily="18" charset="0"/>
                <a:cs typeface="Times New Roman" panose="02020603050405020304" pitchFamily="18" charset="0"/>
              </a:rPr>
              <a:t>“Bravais” Lattice.</a:t>
            </a:r>
            <a:endParaRPr lang="en-US" dirty="0">
              <a:latin typeface="Times New Roman" panose="02020603050405020304" pitchFamily="18" charset="0"/>
              <a:cs typeface="Times New Roman" panose="02020603050405020304" pitchFamily="18" charset="0"/>
            </a:endParaRPr>
          </a:p>
        </p:txBody>
      </p:sp>
      <p:sp>
        <p:nvSpPr>
          <p:cNvPr id="4" name="Footer Placeholder 7">
            <a:extLst>
              <a:ext uri="{FF2B5EF4-FFF2-40B4-BE49-F238E27FC236}">
                <a16:creationId xmlns:a16="http://schemas.microsoft.com/office/drawing/2014/main" id="{F45CB122-14EE-46F6-866C-C748D33586C2}"/>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A13330D9-B8E5-57AE-021E-BEC59BCA0174}"/>
              </a:ext>
            </a:extLst>
          </p:cNvPr>
          <p:cNvSpPr>
            <a:spLocks noGrp="1"/>
          </p:cNvSpPr>
          <p:nvPr>
            <p:ph type="dt" sz="half" idx="10"/>
          </p:nvPr>
        </p:nvSpPr>
        <p:spPr/>
        <p:txBody>
          <a:bodyPr/>
          <a:lstStyle/>
          <a:p>
            <a:fld id="{380CC29A-B038-4A51-BBEA-4BA0EB261416}" type="datetime1">
              <a:rPr lang="en-IN" smtClean="0"/>
              <a:t>06-05-2022</a:t>
            </a:fld>
            <a:endParaRPr lang="en-IN"/>
          </a:p>
        </p:txBody>
      </p:sp>
      <p:sp>
        <p:nvSpPr>
          <p:cNvPr id="6" name="Slide Number Placeholder 5">
            <a:extLst>
              <a:ext uri="{FF2B5EF4-FFF2-40B4-BE49-F238E27FC236}">
                <a16:creationId xmlns:a16="http://schemas.microsoft.com/office/drawing/2014/main" id="{E4CC0F31-FBC3-6B78-5655-72C9654526AF}"/>
              </a:ext>
            </a:extLst>
          </p:cNvPr>
          <p:cNvSpPr>
            <a:spLocks noGrp="1"/>
          </p:cNvSpPr>
          <p:nvPr>
            <p:ph type="sldNum" sz="quarter" idx="12"/>
          </p:nvPr>
        </p:nvSpPr>
        <p:spPr/>
        <p:txBody>
          <a:bodyPr/>
          <a:lstStyle/>
          <a:p>
            <a:fld id="{B4C741FC-B631-43BD-AE5A-BB1DB7C08C0E}" type="slidenum">
              <a:rPr lang="en-IN" smtClean="0"/>
              <a:t>12</a:t>
            </a:fld>
            <a:endParaRPr lang="en-IN"/>
          </a:p>
        </p:txBody>
      </p:sp>
    </p:spTree>
    <p:extLst>
      <p:ext uri="{BB962C8B-B14F-4D97-AF65-F5344CB8AC3E}">
        <p14:creationId xmlns:p14="http://schemas.microsoft.com/office/powerpoint/2010/main" val="1520831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A274-64DE-4FCE-809C-49FFAD3B0720}"/>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Translational Symmetry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CA1139-68A5-4EBA-AF60-09A1C789CF2A}"/>
              </a:ext>
            </a:extLst>
          </p:cNvPr>
          <p:cNvSpPr>
            <a:spLocks noGrp="1"/>
          </p:cNvSpPr>
          <p:nvPr>
            <p:ph idx="1"/>
          </p:nvPr>
        </p:nvSpPr>
        <p:spPr>
          <a:xfrm>
            <a:off x="444305" y="1853761"/>
            <a:ext cx="10515600"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Space Group includes two main types of symmetries (i.e. symmetry operations) (I) The </a:t>
            </a:r>
            <a:r>
              <a:rPr lang="en-US" sz="2400" b="1" i="1" dirty="0">
                <a:latin typeface="Times New Roman" panose="02020603050405020304" pitchFamily="18" charset="0"/>
                <a:cs typeface="Times New Roman" panose="02020603050405020304" pitchFamily="18" charset="0"/>
              </a:rPr>
              <a:t>Translational </a:t>
            </a:r>
            <a:r>
              <a:rPr lang="en-US" sz="2400" dirty="0">
                <a:latin typeface="Times New Roman" panose="02020603050405020304" pitchFamily="18" charset="0"/>
                <a:cs typeface="Times New Roman" panose="02020603050405020304" pitchFamily="18" charset="0"/>
              </a:rPr>
              <a:t>Symmetries, and (II) The </a:t>
            </a:r>
            <a:r>
              <a:rPr lang="en-US" sz="2400" b="1" dirty="0">
                <a:latin typeface="Times New Roman" panose="02020603050405020304" pitchFamily="18" charset="0"/>
                <a:cs typeface="Times New Roman" panose="02020603050405020304" pitchFamily="18" charset="0"/>
              </a:rPr>
              <a:t>Point </a:t>
            </a:r>
            <a:r>
              <a:rPr lang="en-US" sz="2400" dirty="0">
                <a:latin typeface="Times New Roman" panose="02020603050405020304" pitchFamily="18" charset="0"/>
                <a:cs typeface="Times New Roman" panose="02020603050405020304" pitchFamily="18" charset="0"/>
              </a:rPr>
              <a:t>Symmetries</a:t>
            </a:r>
          </a:p>
          <a:p>
            <a:pPr algn="just">
              <a:lnSpc>
                <a:spcPct val="150000"/>
              </a:lnSpc>
            </a:pPr>
            <a:r>
              <a:rPr lang="en-US" sz="2400" b="1" i="1" dirty="0">
                <a:latin typeface="Times New Roman" panose="02020603050405020304" pitchFamily="18" charset="0"/>
                <a:cs typeface="Times New Roman" panose="02020603050405020304" pitchFamily="18" charset="0"/>
              </a:rPr>
              <a:t>Translations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i.e. executable shifting movements, proceeding along a straight line and on a certain specified distance, such that the operation does not result in any change of the shifted pattern.</a:t>
            </a:r>
          </a:p>
          <a:p>
            <a:pPr algn="just">
              <a:lnSpc>
                <a:spcPct val="150000"/>
              </a:lnSpc>
            </a:pPr>
            <a:r>
              <a:rPr lang="en-US" sz="2400" dirty="0">
                <a:latin typeface="Times New Roman" panose="02020603050405020304" pitchFamily="18" charset="0"/>
                <a:cs typeface="Times New Roman" panose="02020603050405020304" pitchFamily="18" charset="0"/>
              </a:rPr>
              <a:t>Typically the translational symmetries are </a:t>
            </a:r>
            <a:r>
              <a:rPr lang="en-US" sz="2400" b="1" i="1" dirty="0">
                <a:latin typeface="Times New Roman" panose="02020603050405020304" pitchFamily="18" charset="0"/>
                <a:cs typeface="Times New Roman" panose="02020603050405020304" pitchFamily="18" charset="0"/>
              </a:rPr>
              <a:t>macroscopically not visible </a:t>
            </a:r>
            <a:r>
              <a:rPr lang="en-US" sz="2400" dirty="0">
                <a:latin typeface="Times New Roman" panose="02020603050405020304" pitchFamily="18" charset="0"/>
                <a:cs typeface="Times New Roman" panose="02020603050405020304" pitchFamily="18" charset="0"/>
              </a:rPr>
              <a:t>because the translation lengths are in the order of Å.</a:t>
            </a:r>
          </a:p>
        </p:txBody>
      </p:sp>
      <p:sp>
        <p:nvSpPr>
          <p:cNvPr id="4" name="Footer Placeholder 7">
            <a:extLst>
              <a:ext uri="{FF2B5EF4-FFF2-40B4-BE49-F238E27FC236}">
                <a16:creationId xmlns:a16="http://schemas.microsoft.com/office/drawing/2014/main" id="{50A50101-4584-4070-9F79-3EC32437474A}"/>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97E66DF-5859-198C-9A61-157DE416BDA2}"/>
              </a:ext>
            </a:extLst>
          </p:cNvPr>
          <p:cNvSpPr>
            <a:spLocks noGrp="1"/>
          </p:cNvSpPr>
          <p:nvPr>
            <p:ph type="dt" sz="half" idx="10"/>
          </p:nvPr>
        </p:nvSpPr>
        <p:spPr/>
        <p:txBody>
          <a:bodyPr/>
          <a:lstStyle/>
          <a:p>
            <a:fld id="{AB5B2323-F4FC-48A5-8BAF-287AE07B80E3}" type="datetime1">
              <a:rPr lang="en-IN" smtClean="0"/>
              <a:t>06-05-2022</a:t>
            </a:fld>
            <a:endParaRPr lang="en-IN"/>
          </a:p>
        </p:txBody>
      </p:sp>
      <p:sp>
        <p:nvSpPr>
          <p:cNvPr id="6" name="Slide Number Placeholder 5">
            <a:extLst>
              <a:ext uri="{FF2B5EF4-FFF2-40B4-BE49-F238E27FC236}">
                <a16:creationId xmlns:a16="http://schemas.microsoft.com/office/drawing/2014/main" id="{8A12E4FA-5906-F430-B4B1-5A35F7FE3DE6}"/>
              </a:ext>
            </a:extLst>
          </p:cNvPr>
          <p:cNvSpPr>
            <a:spLocks noGrp="1"/>
          </p:cNvSpPr>
          <p:nvPr>
            <p:ph type="sldNum" sz="quarter" idx="12"/>
          </p:nvPr>
        </p:nvSpPr>
        <p:spPr/>
        <p:txBody>
          <a:bodyPr/>
          <a:lstStyle/>
          <a:p>
            <a:fld id="{B4C741FC-B631-43BD-AE5A-BB1DB7C08C0E}" type="slidenum">
              <a:rPr lang="en-IN" smtClean="0"/>
              <a:t>13</a:t>
            </a:fld>
            <a:endParaRPr lang="en-IN"/>
          </a:p>
        </p:txBody>
      </p:sp>
    </p:spTree>
    <p:extLst>
      <p:ext uri="{BB962C8B-B14F-4D97-AF65-F5344CB8AC3E}">
        <p14:creationId xmlns:p14="http://schemas.microsoft.com/office/powerpoint/2010/main" val="4168890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B9C7-07FF-41B3-9C3A-5EB75C3A2670}"/>
              </a:ext>
            </a:extLst>
          </p:cNvPr>
          <p:cNvSpPr>
            <a:spLocks noGrp="1"/>
          </p:cNvSpPr>
          <p:nvPr>
            <p:ph type="title"/>
          </p:nvPr>
        </p:nvSpPr>
        <p:spPr/>
        <p:txBody>
          <a:bodyPr/>
          <a:lstStyle/>
          <a:p>
            <a:r>
              <a:rPr lang="en-US" b="1" i="1" dirty="0">
                <a:latin typeface="Times New Roman" panose="02020603050405020304" pitchFamily="18" charset="0"/>
                <a:cs typeface="Times New Roman" panose="02020603050405020304" pitchFamily="18" charset="0"/>
              </a:rPr>
              <a:t>Point Symmetries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ED9E0A-A615-40C1-B501-93D00000164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a:t>
            </a:r>
            <a:r>
              <a:rPr lang="en-US" b="1" i="1" dirty="0">
                <a:latin typeface="Times New Roman" panose="02020603050405020304" pitchFamily="18" charset="0"/>
                <a:cs typeface="Times New Roman" panose="02020603050405020304" pitchFamily="18" charset="0"/>
              </a:rPr>
              <a:t>macroscopically visible </a:t>
            </a:r>
            <a:r>
              <a:rPr lang="en-US" dirty="0">
                <a:latin typeface="Times New Roman" panose="02020603050405020304" pitchFamily="18" charset="0"/>
                <a:cs typeface="Times New Roman" panose="02020603050405020304" pitchFamily="18" charset="0"/>
              </a:rPr>
              <a:t>symmetry operations: after it has been applied to the crystal at least </a:t>
            </a:r>
            <a:r>
              <a:rPr lang="en-US" b="1" i="1" dirty="0">
                <a:latin typeface="Times New Roman" panose="02020603050405020304" pitchFamily="18" charset="0"/>
                <a:cs typeface="Times New Roman" panose="02020603050405020304" pitchFamily="18" charset="0"/>
              </a:rPr>
              <a:t>one point </a:t>
            </a:r>
            <a:r>
              <a:rPr lang="en-US" dirty="0">
                <a:latin typeface="Times New Roman" panose="02020603050405020304" pitchFamily="18" charset="0"/>
                <a:cs typeface="Times New Roman" panose="02020603050405020304" pitchFamily="18" charset="0"/>
              </a:rPr>
              <a:t>remains where it was !!</a:t>
            </a:r>
          </a:p>
          <a:p>
            <a:pPr marL="0" indent="0">
              <a:buNone/>
            </a:pPr>
            <a:r>
              <a:rPr lang="en-US" dirty="0">
                <a:latin typeface="Times New Roman" panose="02020603050405020304" pitchFamily="18" charset="0"/>
                <a:cs typeface="Times New Roman" panose="02020603050405020304" pitchFamily="18" charset="0"/>
              </a:rPr>
              <a:t>These operations are </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Reflection in a point (</a:t>
            </a:r>
            <a:r>
              <a:rPr lang="en-US" b="1" dirty="0">
                <a:latin typeface="Times New Roman" panose="02020603050405020304" pitchFamily="18" charset="0"/>
                <a:cs typeface="Times New Roman" panose="02020603050405020304" pitchFamily="18" charset="0"/>
              </a:rPr>
              <a:t>inversion</a:t>
            </a:r>
            <a:r>
              <a:rPr lang="en-US"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Center of Symmetry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Reflection in a plane or </a:t>
            </a:r>
            <a:r>
              <a:rPr lang="en-US" b="1" i="1" dirty="0">
                <a:latin typeface="Times New Roman" panose="02020603050405020304" pitchFamily="18" charset="0"/>
                <a:cs typeface="Times New Roman" panose="02020603050405020304" pitchFamily="18" charset="0"/>
              </a:rPr>
              <a:t>Mirror Symmetry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Rotation about an imaginary axis –</a:t>
            </a:r>
            <a:r>
              <a:rPr lang="en-US" b="1" i="1" dirty="0">
                <a:latin typeface="Times New Roman" panose="02020603050405020304" pitchFamily="18" charset="0"/>
                <a:cs typeface="Times New Roman" panose="02020603050405020304" pitchFamily="18" charset="0"/>
              </a:rPr>
              <a:t>Rotational Symmetry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Rotation-and-after-it-inversion or </a:t>
            </a:r>
            <a:r>
              <a:rPr lang="en-US" b="1" i="1" dirty="0">
                <a:latin typeface="Times New Roman" panose="02020603050405020304" pitchFamily="18" charset="0"/>
                <a:cs typeface="Times New Roman" panose="02020603050405020304" pitchFamily="18" charset="0"/>
              </a:rPr>
              <a:t>Roto-inversion</a:t>
            </a:r>
            <a:r>
              <a:rPr lang="en-US" dirty="0">
                <a:latin typeface="Times New Roman" panose="02020603050405020304" pitchFamily="18" charset="0"/>
                <a:cs typeface="Times New Roman" panose="02020603050405020304" pitchFamily="18" charset="0"/>
              </a:rPr>
              <a:t>!</a:t>
            </a:r>
          </a:p>
        </p:txBody>
      </p:sp>
      <p:sp>
        <p:nvSpPr>
          <p:cNvPr id="4" name="Footer Placeholder 7">
            <a:extLst>
              <a:ext uri="{FF2B5EF4-FFF2-40B4-BE49-F238E27FC236}">
                <a16:creationId xmlns:a16="http://schemas.microsoft.com/office/drawing/2014/main" id="{B1E23C47-4A47-4DB9-8D7D-4E6C32C9B1A1}"/>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44BE7C4-7985-6799-4D4A-B8D79287C54F}"/>
              </a:ext>
            </a:extLst>
          </p:cNvPr>
          <p:cNvSpPr>
            <a:spLocks noGrp="1"/>
          </p:cNvSpPr>
          <p:nvPr>
            <p:ph type="dt" sz="half" idx="10"/>
          </p:nvPr>
        </p:nvSpPr>
        <p:spPr/>
        <p:txBody>
          <a:bodyPr/>
          <a:lstStyle/>
          <a:p>
            <a:fld id="{F4AA51DB-CD8A-4439-9E9E-D7AD47AB9EA5}" type="datetime1">
              <a:rPr lang="en-IN" smtClean="0"/>
              <a:t>06-05-2022</a:t>
            </a:fld>
            <a:endParaRPr lang="en-IN"/>
          </a:p>
        </p:txBody>
      </p:sp>
      <p:sp>
        <p:nvSpPr>
          <p:cNvPr id="6" name="Slide Number Placeholder 5">
            <a:extLst>
              <a:ext uri="{FF2B5EF4-FFF2-40B4-BE49-F238E27FC236}">
                <a16:creationId xmlns:a16="http://schemas.microsoft.com/office/drawing/2014/main" id="{F5677001-B225-DF18-F5CD-543CBAF50763}"/>
              </a:ext>
            </a:extLst>
          </p:cNvPr>
          <p:cNvSpPr>
            <a:spLocks noGrp="1"/>
          </p:cNvSpPr>
          <p:nvPr>
            <p:ph type="sldNum" sz="quarter" idx="12"/>
          </p:nvPr>
        </p:nvSpPr>
        <p:spPr/>
        <p:txBody>
          <a:bodyPr/>
          <a:lstStyle/>
          <a:p>
            <a:fld id="{B4C741FC-B631-43BD-AE5A-BB1DB7C08C0E}" type="slidenum">
              <a:rPr lang="en-IN" smtClean="0"/>
              <a:t>14</a:t>
            </a:fld>
            <a:endParaRPr lang="en-IN"/>
          </a:p>
        </p:txBody>
      </p:sp>
    </p:spTree>
    <p:extLst>
      <p:ext uri="{BB962C8B-B14F-4D97-AF65-F5344CB8AC3E}">
        <p14:creationId xmlns:p14="http://schemas.microsoft.com/office/powerpoint/2010/main" val="367922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8DF5-35E2-4734-B5AE-2F1A950C5834}"/>
              </a:ext>
            </a:extLst>
          </p:cNvPr>
          <p:cNvSpPr>
            <a:spLocks noGrp="1"/>
          </p:cNvSpPr>
          <p:nvPr>
            <p:ph type="title"/>
          </p:nvPr>
        </p:nvSpPr>
        <p:spPr>
          <a:xfrm>
            <a:off x="444303" y="406695"/>
            <a:ext cx="10515600" cy="1325563"/>
          </a:xfrm>
        </p:spPr>
        <p:txBody>
          <a:bodyPr/>
          <a:lstStyle/>
          <a:p>
            <a:r>
              <a:rPr lang="en-US" b="1" dirty="0">
                <a:latin typeface="Times New Roman" panose="02020603050405020304" pitchFamily="18" charset="0"/>
                <a:cs typeface="Times New Roman" panose="02020603050405020304" pitchFamily="18" charset="0"/>
              </a:rPr>
              <a:t>The Crystal Systems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A7AE0E-9072-4592-A03C-E2458F968148}"/>
              </a:ext>
            </a:extLst>
          </p:cNvPr>
          <p:cNvSpPr>
            <a:spLocks noGrp="1"/>
          </p:cNvSpPr>
          <p:nvPr>
            <p:ph idx="1"/>
          </p:nvPr>
        </p:nvSpPr>
        <p:spPr>
          <a:xfrm>
            <a:off x="444303" y="1690687"/>
            <a:ext cx="11302219" cy="4802187"/>
          </a:xfrm>
        </p:spPr>
        <p:txBody>
          <a:bodyPr>
            <a:normAutofit fontScale="925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In turn these symmetry classes, because some of them show similarities among each other, are divided among the different </a:t>
            </a:r>
            <a:r>
              <a:rPr lang="en-US" b="1" i="1" dirty="0">
                <a:latin typeface="Times New Roman" panose="02020603050405020304" pitchFamily="18" charset="0"/>
                <a:cs typeface="Times New Roman" panose="02020603050405020304" pitchFamily="18" charset="0"/>
              </a:rPr>
              <a:t>Crystal Systems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There are six Crystal System</a:t>
            </a:r>
          </a:p>
          <a:p>
            <a:pPr marL="0" indent="0">
              <a:buNone/>
            </a:pPr>
            <a:r>
              <a:rPr lang="en-US" b="1" dirty="0">
                <a:latin typeface="Times New Roman" panose="02020603050405020304" pitchFamily="18" charset="0"/>
                <a:cs typeface="Times New Roman" panose="02020603050405020304" pitchFamily="18" charset="0"/>
              </a:rPr>
              <a:t>1. The CUBIC (also called Isometric system)</a:t>
            </a:r>
          </a:p>
          <a:p>
            <a:pPr marL="0" indent="0">
              <a:buNone/>
            </a:pPr>
            <a:r>
              <a:rPr lang="en-US" b="1" dirty="0">
                <a:latin typeface="Times New Roman" panose="02020603050405020304" pitchFamily="18" charset="0"/>
                <a:cs typeface="Times New Roman" panose="02020603050405020304" pitchFamily="18" charset="0"/>
              </a:rPr>
              <a:t>2. The TETRAGONAL system</a:t>
            </a:r>
          </a:p>
          <a:p>
            <a:pPr marL="0" indent="0">
              <a:buNone/>
            </a:pPr>
            <a:r>
              <a:rPr lang="en-US" b="1" dirty="0">
                <a:latin typeface="Times New Roman" panose="02020603050405020304" pitchFamily="18" charset="0"/>
                <a:cs typeface="Times New Roman" panose="02020603050405020304" pitchFamily="18" charset="0"/>
              </a:rPr>
              <a:t>3. The HEXAGONAL system</a:t>
            </a:r>
          </a:p>
          <a:p>
            <a:pPr marL="0" indent="0">
              <a:buNone/>
            </a:pPr>
            <a:r>
              <a:rPr lang="en-US" b="1" dirty="0">
                <a:latin typeface="Times New Roman" panose="02020603050405020304" pitchFamily="18" charset="0"/>
                <a:cs typeface="Times New Roman" panose="02020603050405020304" pitchFamily="18" charset="0"/>
              </a:rPr>
              <a:t>4. The ORTHORHOMBIC system</a:t>
            </a:r>
          </a:p>
          <a:p>
            <a:pPr marL="0" indent="0">
              <a:buNone/>
            </a:pPr>
            <a:r>
              <a:rPr lang="en-US" b="1" dirty="0">
                <a:latin typeface="Times New Roman" panose="02020603050405020304" pitchFamily="18" charset="0"/>
                <a:cs typeface="Times New Roman" panose="02020603050405020304" pitchFamily="18" charset="0"/>
              </a:rPr>
              <a:t>5. The MONOCLINIC system</a:t>
            </a:r>
          </a:p>
          <a:p>
            <a:pPr marL="0" indent="0">
              <a:buNone/>
            </a:pPr>
            <a:r>
              <a:rPr lang="en-US" b="1" dirty="0">
                <a:latin typeface="Times New Roman" panose="02020603050405020304" pitchFamily="18" charset="0"/>
                <a:cs typeface="Times New Roman" panose="02020603050405020304" pitchFamily="18" charset="0"/>
              </a:rPr>
              <a:t>6. The TRICLINIC system</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Every Crystal System involves a number of Crystal Classes.</a:t>
            </a:r>
          </a:p>
        </p:txBody>
      </p:sp>
      <p:cxnSp>
        <p:nvCxnSpPr>
          <p:cNvPr id="5" name="Straight Arrow Connector 4">
            <a:extLst>
              <a:ext uri="{FF2B5EF4-FFF2-40B4-BE49-F238E27FC236}">
                <a16:creationId xmlns:a16="http://schemas.microsoft.com/office/drawing/2014/main" id="{3A727FA3-E388-467F-8A18-DC9BA3E2A9A4}"/>
              </a:ext>
            </a:extLst>
          </p:cNvPr>
          <p:cNvCxnSpPr/>
          <p:nvPr/>
        </p:nvCxnSpPr>
        <p:spPr>
          <a:xfrm>
            <a:off x="8539088" y="2959014"/>
            <a:ext cx="0" cy="2307101"/>
          </a:xfrm>
          <a:prstGeom prst="straightConnector1">
            <a:avLst/>
          </a:prstGeom>
          <a:ln>
            <a:tailEnd type="triangle"/>
          </a:ln>
          <a:scene3d>
            <a:camera prst="orthographicFront"/>
            <a:lightRig rig="threePt" dir="t"/>
          </a:scene3d>
          <a:sp3d>
            <a:bevelT/>
          </a:sp3d>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9E788C50-49BD-43BC-A8BF-2B40A5BFFDF2}"/>
              </a:ext>
            </a:extLst>
          </p:cNvPr>
          <p:cNvSpPr/>
          <p:nvPr/>
        </p:nvSpPr>
        <p:spPr>
          <a:xfrm>
            <a:off x="8525021" y="3881733"/>
            <a:ext cx="2874505"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Decreasing symmetry</a:t>
            </a:r>
          </a:p>
        </p:txBody>
      </p:sp>
      <p:sp>
        <p:nvSpPr>
          <p:cNvPr id="7" name="Footer Placeholder 7">
            <a:extLst>
              <a:ext uri="{FF2B5EF4-FFF2-40B4-BE49-F238E27FC236}">
                <a16:creationId xmlns:a16="http://schemas.microsoft.com/office/drawing/2014/main" id="{039F07E5-DF0F-4D00-8B61-27C43FB305C7}"/>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E024777-AECC-15BF-69F3-99EF2AFB9DC9}"/>
              </a:ext>
            </a:extLst>
          </p:cNvPr>
          <p:cNvSpPr>
            <a:spLocks noGrp="1"/>
          </p:cNvSpPr>
          <p:nvPr>
            <p:ph type="dt" sz="half" idx="10"/>
          </p:nvPr>
        </p:nvSpPr>
        <p:spPr/>
        <p:txBody>
          <a:bodyPr/>
          <a:lstStyle/>
          <a:p>
            <a:fld id="{D9AF2523-2395-4C73-B50E-B5329D1077A0}" type="datetime1">
              <a:rPr lang="en-IN" smtClean="0"/>
              <a:t>06-05-2022</a:t>
            </a:fld>
            <a:endParaRPr lang="en-IN"/>
          </a:p>
        </p:txBody>
      </p:sp>
      <p:sp>
        <p:nvSpPr>
          <p:cNvPr id="8" name="Slide Number Placeholder 7">
            <a:extLst>
              <a:ext uri="{FF2B5EF4-FFF2-40B4-BE49-F238E27FC236}">
                <a16:creationId xmlns:a16="http://schemas.microsoft.com/office/drawing/2014/main" id="{FAAB0B77-1413-FE6A-E91C-C0D7C852A7D3}"/>
              </a:ext>
            </a:extLst>
          </p:cNvPr>
          <p:cNvSpPr>
            <a:spLocks noGrp="1"/>
          </p:cNvSpPr>
          <p:nvPr>
            <p:ph type="sldNum" sz="quarter" idx="12"/>
          </p:nvPr>
        </p:nvSpPr>
        <p:spPr/>
        <p:txBody>
          <a:bodyPr/>
          <a:lstStyle/>
          <a:p>
            <a:fld id="{B4C741FC-B631-43BD-AE5A-BB1DB7C08C0E}" type="slidenum">
              <a:rPr lang="en-IN" smtClean="0"/>
              <a:t>15</a:t>
            </a:fld>
            <a:endParaRPr lang="en-IN"/>
          </a:p>
        </p:txBody>
      </p:sp>
    </p:spTree>
    <p:extLst>
      <p:ext uri="{BB962C8B-B14F-4D97-AF65-F5344CB8AC3E}">
        <p14:creationId xmlns:p14="http://schemas.microsoft.com/office/powerpoint/2010/main" val="331655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D5C908-BD9E-41DC-9492-DC945E5E3961}"/>
              </a:ext>
            </a:extLst>
          </p:cNvPr>
          <p:cNvPicPr>
            <a:picLocks noChangeAspect="1"/>
          </p:cNvPicPr>
          <p:nvPr/>
        </p:nvPicPr>
        <p:blipFill>
          <a:blip r:embed="rId2"/>
          <a:stretch>
            <a:fillRect/>
          </a:stretch>
        </p:blipFill>
        <p:spPr>
          <a:xfrm>
            <a:off x="1169233" y="1394085"/>
            <a:ext cx="4811843" cy="3641929"/>
          </a:xfrm>
          <a:prstGeom prst="rect">
            <a:avLst/>
          </a:prstGeom>
        </p:spPr>
      </p:pic>
      <p:sp>
        <p:nvSpPr>
          <p:cNvPr id="6" name="Rectangle 5">
            <a:extLst>
              <a:ext uri="{FF2B5EF4-FFF2-40B4-BE49-F238E27FC236}">
                <a16:creationId xmlns:a16="http://schemas.microsoft.com/office/drawing/2014/main" id="{2A9B58C6-9D41-4873-ABB9-0FEC19E4C6A8}"/>
              </a:ext>
            </a:extLst>
          </p:cNvPr>
          <p:cNvSpPr/>
          <p:nvPr/>
        </p:nvSpPr>
        <p:spPr>
          <a:xfrm>
            <a:off x="591390" y="403750"/>
            <a:ext cx="3704284" cy="400110"/>
          </a:xfrm>
          <a:prstGeom prst="rect">
            <a:avLst/>
          </a:prstGeom>
        </p:spPr>
        <p:txBody>
          <a:bodyPr wrap="none">
            <a:spAutoFit/>
          </a:bodyPr>
          <a:lstStyle/>
          <a:p>
            <a:r>
              <a:rPr lang="en-US" sz="2000" b="1" dirty="0">
                <a:solidFill>
                  <a:srgbClr val="002060"/>
                </a:solidFill>
                <a:latin typeface="Times New Roman" panose="02020603050405020304" pitchFamily="18" charset="0"/>
                <a:cs typeface="Times New Roman" panose="02020603050405020304" pitchFamily="18" charset="0"/>
              </a:rPr>
              <a:t>CRYSTALLOGRAPHIC AXES</a:t>
            </a:r>
            <a:endParaRPr lang="en-US" sz="2000" dirty="0">
              <a:solidFill>
                <a:srgbClr val="00206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EAED7C8-2F72-4112-9F08-B28DE904B5E8}"/>
              </a:ext>
            </a:extLst>
          </p:cNvPr>
          <p:cNvPicPr>
            <a:picLocks noChangeAspect="1"/>
          </p:cNvPicPr>
          <p:nvPr/>
        </p:nvPicPr>
        <p:blipFill>
          <a:blip r:embed="rId3"/>
          <a:stretch>
            <a:fillRect/>
          </a:stretch>
        </p:blipFill>
        <p:spPr>
          <a:xfrm>
            <a:off x="6923283" y="1394085"/>
            <a:ext cx="4099483" cy="3270544"/>
          </a:xfrm>
          <a:prstGeom prst="rect">
            <a:avLst/>
          </a:prstGeom>
        </p:spPr>
      </p:pic>
      <p:sp>
        <p:nvSpPr>
          <p:cNvPr id="8" name="Footer Placeholder 7">
            <a:extLst>
              <a:ext uri="{FF2B5EF4-FFF2-40B4-BE49-F238E27FC236}">
                <a16:creationId xmlns:a16="http://schemas.microsoft.com/office/drawing/2014/main" id="{71039812-6051-45F4-A468-B894D6357E91}"/>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E79E967-130F-2859-B331-70176A55AD15}"/>
              </a:ext>
            </a:extLst>
          </p:cNvPr>
          <p:cNvSpPr>
            <a:spLocks noGrp="1"/>
          </p:cNvSpPr>
          <p:nvPr>
            <p:ph type="dt" sz="half" idx="10"/>
          </p:nvPr>
        </p:nvSpPr>
        <p:spPr/>
        <p:txBody>
          <a:bodyPr/>
          <a:lstStyle/>
          <a:p>
            <a:fld id="{3B25427C-CA02-4E41-8A24-7DF20F466C75}" type="datetime1">
              <a:rPr lang="en-IN" smtClean="0"/>
              <a:t>06-05-2022</a:t>
            </a:fld>
            <a:endParaRPr lang="en-IN"/>
          </a:p>
        </p:txBody>
      </p:sp>
      <p:sp>
        <p:nvSpPr>
          <p:cNvPr id="4" name="Slide Number Placeholder 3">
            <a:extLst>
              <a:ext uri="{FF2B5EF4-FFF2-40B4-BE49-F238E27FC236}">
                <a16:creationId xmlns:a16="http://schemas.microsoft.com/office/drawing/2014/main" id="{95D93045-B073-4C68-F63D-13C4605BC3F3}"/>
              </a:ext>
            </a:extLst>
          </p:cNvPr>
          <p:cNvSpPr>
            <a:spLocks noGrp="1"/>
          </p:cNvSpPr>
          <p:nvPr>
            <p:ph type="sldNum" sz="quarter" idx="12"/>
          </p:nvPr>
        </p:nvSpPr>
        <p:spPr/>
        <p:txBody>
          <a:bodyPr/>
          <a:lstStyle/>
          <a:p>
            <a:fld id="{B4C741FC-B631-43BD-AE5A-BB1DB7C08C0E}" type="slidenum">
              <a:rPr lang="en-IN" smtClean="0"/>
              <a:t>16</a:t>
            </a:fld>
            <a:endParaRPr lang="en-IN"/>
          </a:p>
        </p:txBody>
      </p:sp>
    </p:spTree>
    <p:extLst>
      <p:ext uri="{BB962C8B-B14F-4D97-AF65-F5344CB8AC3E}">
        <p14:creationId xmlns:p14="http://schemas.microsoft.com/office/powerpoint/2010/main" val="4155100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711C8-A810-401E-B9DC-C168B5788B08}"/>
              </a:ext>
            </a:extLst>
          </p:cNvPr>
          <p:cNvPicPr>
            <a:picLocks noChangeAspect="1"/>
          </p:cNvPicPr>
          <p:nvPr/>
        </p:nvPicPr>
        <p:blipFill>
          <a:blip r:embed="rId2"/>
          <a:stretch>
            <a:fillRect/>
          </a:stretch>
        </p:blipFill>
        <p:spPr>
          <a:xfrm>
            <a:off x="0" y="122842"/>
            <a:ext cx="3042168" cy="646232"/>
          </a:xfrm>
          <a:prstGeom prst="rect">
            <a:avLst/>
          </a:prstGeom>
        </p:spPr>
      </p:pic>
      <p:pic>
        <p:nvPicPr>
          <p:cNvPr id="7" name="Picture 6">
            <a:extLst>
              <a:ext uri="{FF2B5EF4-FFF2-40B4-BE49-F238E27FC236}">
                <a16:creationId xmlns:a16="http://schemas.microsoft.com/office/drawing/2014/main" id="{13E6300F-8E71-480B-A6A9-00EA0A0BFB52}"/>
              </a:ext>
            </a:extLst>
          </p:cNvPr>
          <p:cNvPicPr>
            <a:picLocks noChangeAspect="1"/>
          </p:cNvPicPr>
          <p:nvPr/>
        </p:nvPicPr>
        <p:blipFill>
          <a:blip r:embed="rId3"/>
          <a:stretch>
            <a:fillRect/>
          </a:stretch>
        </p:blipFill>
        <p:spPr>
          <a:xfrm>
            <a:off x="839449" y="769074"/>
            <a:ext cx="9968459" cy="5676695"/>
          </a:xfrm>
          <a:prstGeom prst="rect">
            <a:avLst/>
          </a:prstGeom>
        </p:spPr>
      </p:pic>
      <p:sp>
        <p:nvSpPr>
          <p:cNvPr id="8" name="Footer Placeholder 7">
            <a:extLst>
              <a:ext uri="{FF2B5EF4-FFF2-40B4-BE49-F238E27FC236}">
                <a16:creationId xmlns:a16="http://schemas.microsoft.com/office/drawing/2014/main" id="{720147DC-06D6-4116-8883-3FB70321AE3A}"/>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C3FE570-8B55-E304-67D7-3B01B4B0F1D4}"/>
              </a:ext>
            </a:extLst>
          </p:cNvPr>
          <p:cNvSpPr>
            <a:spLocks noGrp="1"/>
          </p:cNvSpPr>
          <p:nvPr>
            <p:ph type="dt" sz="half" idx="10"/>
          </p:nvPr>
        </p:nvSpPr>
        <p:spPr/>
        <p:txBody>
          <a:bodyPr/>
          <a:lstStyle/>
          <a:p>
            <a:fld id="{416E6D87-7AE5-4CC5-A87B-756C8066789B}" type="datetime1">
              <a:rPr lang="en-IN" smtClean="0"/>
              <a:t>06-05-2022</a:t>
            </a:fld>
            <a:endParaRPr lang="en-IN"/>
          </a:p>
        </p:txBody>
      </p:sp>
      <p:sp>
        <p:nvSpPr>
          <p:cNvPr id="3" name="Slide Number Placeholder 2">
            <a:extLst>
              <a:ext uri="{FF2B5EF4-FFF2-40B4-BE49-F238E27FC236}">
                <a16:creationId xmlns:a16="http://schemas.microsoft.com/office/drawing/2014/main" id="{6872869F-1010-E7DD-066E-C1DD65572C27}"/>
              </a:ext>
            </a:extLst>
          </p:cNvPr>
          <p:cNvSpPr>
            <a:spLocks noGrp="1"/>
          </p:cNvSpPr>
          <p:nvPr>
            <p:ph type="sldNum" sz="quarter" idx="12"/>
          </p:nvPr>
        </p:nvSpPr>
        <p:spPr/>
        <p:txBody>
          <a:bodyPr/>
          <a:lstStyle/>
          <a:p>
            <a:fld id="{B4C741FC-B631-43BD-AE5A-BB1DB7C08C0E}" type="slidenum">
              <a:rPr lang="en-IN" smtClean="0"/>
              <a:t>17</a:t>
            </a:fld>
            <a:endParaRPr lang="en-IN"/>
          </a:p>
        </p:txBody>
      </p:sp>
    </p:spTree>
    <p:extLst>
      <p:ext uri="{BB962C8B-B14F-4D97-AF65-F5344CB8AC3E}">
        <p14:creationId xmlns:p14="http://schemas.microsoft.com/office/powerpoint/2010/main" val="6233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F58F-4A8F-4F2A-AEED-64BB5B48C0A3}"/>
              </a:ext>
            </a:extLst>
          </p:cNvPr>
          <p:cNvSpPr>
            <a:spLocks noGrp="1"/>
          </p:cNvSpPr>
          <p:nvPr>
            <p:ph type="title"/>
          </p:nvPr>
        </p:nvSpPr>
        <p:spPr>
          <a:xfrm>
            <a:off x="345831" y="365125"/>
            <a:ext cx="10515600" cy="1325563"/>
          </a:xfrm>
        </p:spPr>
        <p:txBody>
          <a:bodyPr/>
          <a:lstStyle/>
          <a:p>
            <a:r>
              <a:rPr lang="en-US" b="1" dirty="0">
                <a:latin typeface="Times New Roman" panose="02020603050405020304" pitchFamily="18" charset="0"/>
                <a:cs typeface="Times New Roman" panose="02020603050405020304" pitchFamily="18" charset="0"/>
              </a:rPr>
              <a:t>Bravais Lattices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F8B1C4-C268-4A15-80FA-61023EA2AA98}"/>
              </a:ext>
            </a:extLst>
          </p:cNvPr>
          <p:cNvSpPr>
            <a:spLocks noGrp="1"/>
          </p:cNvSpPr>
          <p:nvPr>
            <p:ph idx="1"/>
          </p:nvPr>
        </p:nvSpPr>
        <p:spPr>
          <a:xfrm>
            <a:off x="458372" y="1690688"/>
            <a:ext cx="7897837" cy="4351338"/>
          </a:xfrm>
        </p:spPr>
        <p:txBody>
          <a:bodyPr>
            <a:normAutofit/>
          </a:bodyPr>
          <a:lstStyle/>
          <a:p>
            <a:r>
              <a:rPr lang="en-US" dirty="0">
                <a:latin typeface="Times New Roman" panose="02020603050405020304" pitchFamily="18" charset="0"/>
                <a:cs typeface="Times New Roman" panose="02020603050405020304" pitchFamily="18" charset="0"/>
              </a:rPr>
              <a:t>By means of unit cells we managed to reduce all possible crystal structures to a relatively small numbers of basic unit cell geometries.</a:t>
            </a:r>
          </a:p>
          <a:p>
            <a:r>
              <a:rPr lang="en-US" dirty="0">
                <a:latin typeface="Times New Roman" panose="02020603050405020304" pitchFamily="18" charset="0"/>
                <a:cs typeface="Times New Roman" panose="02020603050405020304" pitchFamily="18" charset="0"/>
              </a:rPr>
              <a:t>Now let us consider the issue how atoms (viewed as hard spheres ) can be stacked together </a:t>
            </a:r>
            <a:r>
              <a:rPr lang="en-US" b="1" i="1" dirty="0">
                <a:latin typeface="Times New Roman" panose="02020603050405020304" pitchFamily="18" charset="0"/>
                <a:cs typeface="Times New Roman" panose="02020603050405020304" pitchFamily="18" charset="0"/>
              </a:rPr>
              <a:t>within a given unit cell.</a:t>
            </a:r>
          </a:p>
          <a:p>
            <a:r>
              <a:rPr lang="en-US" b="1" dirty="0">
                <a:latin typeface="Times New Roman" panose="02020603050405020304" pitchFamily="18" charset="0"/>
                <a:cs typeface="Times New Roman" panose="02020603050405020304" pitchFamily="18" charset="0"/>
              </a:rPr>
              <a:t>Lattice points </a:t>
            </a:r>
            <a:r>
              <a:rPr lang="en-US" dirty="0">
                <a:latin typeface="Times New Roman" panose="02020603050405020304" pitchFamily="18" charset="0"/>
                <a:cs typeface="Times New Roman" panose="02020603050405020304" pitchFamily="18" charset="0"/>
              </a:rPr>
              <a:t>are theoretical points arranged periodically in 3-D space, rather than actual atoms.</a:t>
            </a:r>
          </a:p>
          <a:p>
            <a:r>
              <a:rPr lang="en-US" dirty="0">
                <a:latin typeface="Times New Roman" panose="02020603050405020304" pitchFamily="18" charset="0"/>
                <a:cs typeface="Times New Roman" panose="02020603050405020304" pitchFamily="18" charset="0"/>
              </a:rPr>
              <a:t>There is a limited number of possibilities, referred to as </a:t>
            </a:r>
            <a:r>
              <a:rPr lang="en-US" b="1" i="1" dirty="0">
                <a:latin typeface="Times New Roman" panose="02020603050405020304" pitchFamily="18" charset="0"/>
                <a:cs typeface="Times New Roman" panose="02020603050405020304" pitchFamily="18" charset="0"/>
              </a:rPr>
              <a:t>Bravais lattice.</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B596C9-AADC-4551-80B3-EF8A2ABC68BA}"/>
              </a:ext>
            </a:extLst>
          </p:cNvPr>
          <p:cNvPicPr>
            <a:picLocks noChangeAspect="1"/>
          </p:cNvPicPr>
          <p:nvPr/>
        </p:nvPicPr>
        <p:blipFill>
          <a:blip r:embed="rId2"/>
          <a:stretch>
            <a:fillRect/>
          </a:stretch>
        </p:blipFill>
        <p:spPr>
          <a:xfrm>
            <a:off x="8356209" y="1690688"/>
            <a:ext cx="3502855" cy="3890523"/>
          </a:xfrm>
          <a:prstGeom prst="rect">
            <a:avLst/>
          </a:prstGeom>
        </p:spPr>
      </p:pic>
      <p:sp>
        <p:nvSpPr>
          <p:cNvPr id="6" name="Footer Placeholder 7">
            <a:extLst>
              <a:ext uri="{FF2B5EF4-FFF2-40B4-BE49-F238E27FC236}">
                <a16:creationId xmlns:a16="http://schemas.microsoft.com/office/drawing/2014/main" id="{C3529B45-C3C1-46A3-AB5C-29847E3C2746}"/>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7247E70-DA6C-E3BB-FB8D-575713C64B1C}"/>
              </a:ext>
            </a:extLst>
          </p:cNvPr>
          <p:cNvSpPr>
            <a:spLocks noGrp="1"/>
          </p:cNvSpPr>
          <p:nvPr>
            <p:ph type="dt" sz="half" idx="10"/>
          </p:nvPr>
        </p:nvSpPr>
        <p:spPr/>
        <p:txBody>
          <a:bodyPr/>
          <a:lstStyle/>
          <a:p>
            <a:fld id="{80FB5328-2042-47B9-B575-7EF2191ECAD0}" type="datetime1">
              <a:rPr lang="en-IN" smtClean="0"/>
              <a:t>06-05-2022</a:t>
            </a:fld>
            <a:endParaRPr lang="en-IN"/>
          </a:p>
        </p:txBody>
      </p:sp>
      <p:sp>
        <p:nvSpPr>
          <p:cNvPr id="7" name="Slide Number Placeholder 6">
            <a:extLst>
              <a:ext uri="{FF2B5EF4-FFF2-40B4-BE49-F238E27FC236}">
                <a16:creationId xmlns:a16="http://schemas.microsoft.com/office/drawing/2014/main" id="{1B77715F-3F24-B6A7-6903-FC6CDF421BC6}"/>
              </a:ext>
            </a:extLst>
          </p:cNvPr>
          <p:cNvSpPr>
            <a:spLocks noGrp="1"/>
          </p:cNvSpPr>
          <p:nvPr>
            <p:ph type="sldNum" sz="quarter" idx="12"/>
          </p:nvPr>
        </p:nvSpPr>
        <p:spPr/>
        <p:txBody>
          <a:bodyPr/>
          <a:lstStyle/>
          <a:p>
            <a:fld id="{B4C741FC-B631-43BD-AE5A-BB1DB7C08C0E}" type="slidenum">
              <a:rPr lang="en-IN" smtClean="0"/>
              <a:t>18</a:t>
            </a:fld>
            <a:endParaRPr lang="en-IN"/>
          </a:p>
        </p:txBody>
      </p:sp>
    </p:spTree>
    <p:extLst>
      <p:ext uri="{BB962C8B-B14F-4D97-AF65-F5344CB8AC3E}">
        <p14:creationId xmlns:p14="http://schemas.microsoft.com/office/powerpoint/2010/main" val="33963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C110-032B-4F29-83EB-11ACF2E979B9}"/>
              </a:ext>
            </a:extLst>
          </p:cNvPr>
          <p:cNvSpPr>
            <a:spLocks noGrp="1"/>
          </p:cNvSpPr>
          <p:nvPr>
            <p:ph type="title"/>
          </p:nvPr>
        </p:nvSpPr>
        <p:spPr>
          <a:xfrm>
            <a:off x="373966" y="339555"/>
            <a:ext cx="10515600" cy="1325563"/>
          </a:xfrm>
        </p:spPr>
        <p:txBody>
          <a:bodyPr/>
          <a:lstStyle/>
          <a:p>
            <a:r>
              <a:rPr lang="en-US" b="1" dirty="0">
                <a:latin typeface="Times New Roman" panose="02020603050405020304" pitchFamily="18" charset="0"/>
                <a:cs typeface="Times New Roman" panose="02020603050405020304" pitchFamily="18" charset="0"/>
              </a:rPr>
              <a:t>The 14 Bravais Lattices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449CA7-65FC-4C8B-886A-4D48030F6355}"/>
              </a:ext>
            </a:extLst>
          </p:cNvPr>
          <p:cNvSpPr>
            <a:spLocks noGrp="1"/>
          </p:cNvSpPr>
          <p:nvPr>
            <p:ph idx="1"/>
          </p:nvPr>
        </p:nvSpPr>
        <p:spPr>
          <a:xfrm>
            <a:off x="514643" y="1690688"/>
            <a:ext cx="5581357"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Where Can I Put the Lattice Points?</a:t>
            </a:r>
          </a:p>
          <a:p>
            <a:pPr algn="just"/>
            <a:r>
              <a:rPr lang="en-US" sz="2400" dirty="0">
                <a:latin typeface="Times New Roman" panose="02020603050405020304" pitchFamily="18" charset="0"/>
                <a:cs typeface="Times New Roman" panose="02020603050405020304" pitchFamily="18" charset="0"/>
              </a:rPr>
              <a:t>The French scientist August Bravais, demonstrated in 1850 that only these </a:t>
            </a:r>
            <a:r>
              <a:rPr lang="en-US" sz="2400" b="1" i="1" dirty="0">
                <a:latin typeface="Times New Roman" panose="02020603050405020304" pitchFamily="18" charset="0"/>
                <a:cs typeface="Times New Roman" panose="02020603050405020304" pitchFamily="18" charset="0"/>
              </a:rPr>
              <a:t>14 types </a:t>
            </a:r>
            <a:r>
              <a:rPr lang="en-US" sz="2400" dirty="0">
                <a:latin typeface="Times New Roman" panose="02020603050405020304" pitchFamily="18" charset="0"/>
                <a:cs typeface="Times New Roman" panose="02020603050405020304" pitchFamily="18" charset="0"/>
              </a:rPr>
              <a:t>of unit cells are compatible with the orderly arrangements of atoms found in crystals.</a:t>
            </a:r>
          </a:p>
          <a:p>
            <a:pPr algn="just"/>
            <a:r>
              <a:rPr lang="en-US" sz="2400" dirty="0">
                <a:latin typeface="Times New Roman" panose="02020603050405020304" pitchFamily="18" charset="0"/>
                <a:cs typeface="Times New Roman" panose="02020603050405020304" pitchFamily="18" charset="0"/>
              </a:rPr>
              <a:t>These three-dimensional configurations of points used to describe the orderly arrangement of atoms in a crystal.</a:t>
            </a:r>
          </a:p>
          <a:p>
            <a:pPr algn="just"/>
            <a:r>
              <a:rPr lang="en-US" sz="2400" dirty="0">
                <a:latin typeface="Times New Roman" panose="02020603050405020304" pitchFamily="18" charset="0"/>
                <a:cs typeface="Times New Roman" panose="02020603050405020304" pitchFamily="18" charset="0"/>
              </a:rPr>
              <a:t>Each point represents one or more atoms in the actual crystal, and if the points are connected by lines, a crystal lattice is formed.</a:t>
            </a:r>
          </a:p>
        </p:txBody>
      </p:sp>
      <p:pic>
        <p:nvPicPr>
          <p:cNvPr id="5" name="Picture 4">
            <a:extLst>
              <a:ext uri="{FF2B5EF4-FFF2-40B4-BE49-F238E27FC236}">
                <a16:creationId xmlns:a16="http://schemas.microsoft.com/office/drawing/2014/main" id="{CDFD6ACB-824E-456A-B78D-B856883CC698}"/>
              </a:ext>
            </a:extLst>
          </p:cNvPr>
          <p:cNvPicPr>
            <a:picLocks noChangeAspect="1"/>
          </p:cNvPicPr>
          <p:nvPr/>
        </p:nvPicPr>
        <p:blipFill>
          <a:blip r:embed="rId2"/>
          <a:stretch>
            <a:fillRect/>
          </a:stretch>
        </p:blipFill>
        <p:spPr>
          <a:xfrm>
            <a:off x="6260123" y="592074"/>
            <a:ext cx="5931877" cy="6265926"/>
          </a:xfrm>
          <a:prstGeom prst="rect">
            <a:avLst/>
          </a:prstGeom>
        </p:spPr>
      </p:pic>
      <p:sp>
        <p:nvSpPr>
          <p:cNvPr id="6" name="Footer Placeholder 7">
            <a:extLst>
              <a:ext uri="{FF2B5EF4-FFF2-40B4-BE49-F238E27FC236}">
                <a16:creationId xmlns:a16="http://schemas.microsoft.com/office/drawing/2014/main" id="{4633828C-0D9E-49A6-AABF-0F4C0963F2BF}"/>
              </a:ext>
            </a:extLst>
          </p:cNvPr>
          <p:cNvSpPr>
            <a:spLocks noGrp="1"/>
          </p:cNvSpPr>
          <p:nvPr>
            <p:ph type="ftr" sz="quarter" idx="11"/>
          </p:nvPr>
        </p:nvSpPr>
        <p:spPr>
          <a:xfrm>
            <a:off x="2344711" y="6492875"/>
            <a:ext cx="5764967" cy="365125"/>
          </a:xfrm>
        </p:spPr>
        <p:txBody>
          <a:bodyPr/>
          <a:lstStyle/>
          <a:p>
            <a:r>
              <a:rPr lang="en-US" i="1" dirty="0">
                <a:solidFill>
                  <a:schemeClr val="tx1"/>
                </a:solidFill>
                <a:latin typeface="Times New Roman" panose="02020603050405020304" pitchFamily="18" charset="0"/>
                <a:cs typeface="Times New Roman" panose="02020603050405020304" pitchFamily="18" charset="0"/>
              </a:rPr>
              <a:t>Department of Mechanical Engineering, NSUT New Delhi</a:t>
            </a:r>
          </a:p>
        </p:txBody>
      </p:sp>
      <p:sp>
        <p:nvSpPr>
          <p:cNvPr id="4" name="Date Placeholder 3">
            <a:extLst>
              <a:ext uri="{FF2B5EF4-FFF2-40B4-BE49-F238E27FC236}">
                <a16:creationId xmlns:a16="http://schemas.microsoft.com/office/drawing/2014/main" id="{43249145-A1FD-39C9-D613-92449910049E}"/>
              </a:ext>
            </a:extLst>
          </p:cNvPr>
          <p:cNvSpPr>
            <a:spLocks noGrp="1"/>
          </p:cNvSpPr>
          <p:nvPr>
            <p:ph type="dt" sz="half" idx="10"/>
          </p:nvPr>
        </p:nvSpPr>
        <p:spPr/>
        <p:txBody>
          <a:bodyPr/>
          <a:lstStyle/>
          <a:p>
            <a:fld id="{97829298-B2B0-4A21-AE63-5A600DEECF28}" type="datetime1">
              <a:rPr lang="en-IN" smtClean="0"/>
              <a:t>06-05-2022</a:t>
            </a:fld>
            <a:endParaRPr lang="en-IN"/>
          </a:p>
        </p:txBody>
      </p:sp>
      <p:sp>
        <p:nvSpPr>
          <p:cNvPr id="7" name="Slide Number Placeholder 6">
            <a:extLst>
              <a:ext uri="{FF2B5EF4-FFF2-40B4-BE49-F238E27FC236}">
                <a16:creationId xmlns:a16="http://schemas.microsoft.com/office/drawing/2014/main" id="{FA2E77B8-1FC7-C44D-44A1-3AC49EBA5B4B}"/>
              </a:ext>
            </a:extLst>
          </p:cNvPr>
          <p:cNvSpPr>
            <a:spLocks noGrp="1"/>
          </p:cNvSpPr>
          <p:nvPr>
            <p:ph type="sldNum" sz="quarter" idx="12"/>
          </p:nvPr>
        </p:nvSpPr>
        <p:spPr/>
        <p:txBody>
          <a:bodyPr/>
          <a:lstStyle/>
          <a:p>
            <a:fld id="{B4C741FC-B631-43BD-AE5A-BB1DB7C08C0E}" type="slidenum">
              <a:rPr lang="en-IN" smtClean="0"/>
              <a:t>19</a:t>
            </a:fld>
            <a:endParaRPr lang="en-IN"/>
          </a:p>
        </p:txBody>
      </p:sp>
    </p:spTree>
    <p:extLst>
      <p:ext uri="{BB962C8B-B14F-4D97-AF65-F5344CB8AC3E}">
        <p14:creationId xmlns:p14="http://schemas.microsoft.com/office/powerpoint/2010/main" val="61801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795E-A9EF-438F-8E06-C6438762E94E}"/>
              </a:ext>
            </a:extLst>
          </p:cNvPr>
          <p:cNvSpPr>
            <a:spLocks noGrp="1"/>
          </p:cNvSpPr>
          <p:nvPr>
            <p:ph type="title"/>
          </p:nvPr>
        </p:nvSpPr>
        <p:spPr>
          <a:xfrm>
            <a:off x="388034" y="365126"/>
            <a:ext cx="10515600" cy="444344"/>
          </a:xfrm>
        </p:spPr>
        <p:txBody>
          <a:bodyPr>
            <a:normAutofit fontScale="90000"/>
          </a:bodyPr>
          <a:lstStyle/>
          <a:p>
            <a:r>
              <a:rPr lang="en-US" b="1" i="1" dirty="0">
                <a:latin typeface="Times New Roman" panose="02020603050405020304" pitchFamily="18" charset="0"/>
                <a:cs typeface="Times New Roman" panose="02020603050405020304" pitchFamily="18" charset="0"/>
              </a:rPr>
              <a:t>MATERIALS AND PACKING</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7671F5-DD77-49B2-BAE5-F130845CE075}"/>
              </a:ext>
            </a:extLst>
          </p:cNvPr>
          <p:cNvSpPr>
            <a:spLocks noGrp="1"/>
          </p:cNvSpPr>
          <p:nvPr>
            <p:ph idx="1"/>
          </p:nvPr>
        </p:nvSpPr>
        <p:spPr>
          <a:xfrm>
            <a:off x="642424" y="1025152"/>
            <a:ext cx="6223782" cy="5204017"/>
          </a:xfrm>
        </p:spPr>
        <p:txBody>
          <a:bodyPr>
            <a:noAutofit/>
          </a:bodyPr>
          <a:lstStyle/>
          <a:p>
            <a:r>
              <a:rPr lang="en-US" sz="2000" dirty="0">
                <a:latin typeface="Times New Roman" panose="02020603050405020304" pitchFamily="18" charset="0"/>
                <a:cs typeface="Times New Roman" panose="02020603050405020304" pitchFamily="18" charset="0"/>
              </a:rPr>
              <a:t>The materials classified into two categories:</a:t>
            </a:r>
          </a:p>
          <a:p>
            <a:pPr marL="0" indent="0">
              <a:buNone/>
            </a:pPr>
            <a:r>
              <a:rPr lang="en-US" sz="2000" b="1" u="sng" dirty="0">
                <a:solidFill>
                  <a:srgbClr val="C00000"/>
                </a:solidFill>
                <a:latin typeface="Times New Roman" panose="02020603050405020304" pitchFamily="18" charset="0"/>
                <a:cs typeface="Times New Roman" panose="02020603050405020304" pitchFamily="18" charset="0"/>
              </a:rPr>
              <a:t>Amorphous materials/Non-crystalline materials</a:t>
            </a:r>
          </a:p>
          <a:p>
            <a:r>
              <a:rPr lang="en-US" sz="2000" dirty="0">
                <a:latin typeface="Times New Roman" panose="02020603050405020304" pitchFamily="18" charset="0"/>
                <a:cs typeface="Times New Roman" panose="02020603050405020304" pitchFamily="18" charset="0"/>
              </a:rPr>
              <a:t>The atoms are ”randomly” distributed in space.</a:t>
            </a:r>
          </a:p>
          <a:p>
            <a:r>
              <a:rPr lang="en-US" sz="2000" dirty="0">
                <a:latin typeface="Times New Roman" panose="02020603050405020304" pitchFamily="18" charset="0"/>
                <a:cs typeface="Times New Roman" panose="02020603050405020304" pitchFamily="18" charset="0"/>
              </a:rPr>
              <a:t>Not quite true, there is short range order.</a:t>
            </a:r>
          </a:p>
          <a:p>
            <a:r>
              <a:rPr lang="en-US" sz="2000" b="1" dirty="0">
                <a:latin typeface="Times New Roman" panose="02020603050405020304" pitchFamily="18" charset="0"/>
                <a:cs typeface="Times New Roman" panose="02020603050405020304" pitchFamily="18" charset="0"/>
              </a:rPr>
              <a:t>Complex structures</a:t>
            </a:r>
          </a:p>
          <a:p>
            <a:r>
              <a:rPr lang="en-US" sz="2000" b="1" dirty="0">
                <a:latin typeface="Times New Roman" panose="02020603050405020304" pitchFamily="18" charset="0"/>
                <a:cs typeface="Times New Roman" panose="02020603050405020304" pitchFamily="18" charset="0"/>
              </a:rPr>
              <a:t>Rapid cooling</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Examples: Glass, polystyrene etc. </a:t>
            </a:r>
          </a:p>
          <a:p>
            <a:pPr marL="0" indent="0">
              <a:buNone/>
            </a:pPr>
            <a:r>
              <a:rPr lang="en-US" sz="2000" b="1" u="sng" dirty="0">
                <a:solidFill>
                  <a:srgbClr val="C00000"/>
                </a:solidFill>
                <a:latin typeface="Times New Roman" panose="02020603050405020304" pitchFamily="18" charset="0"/>
                <a:cs typeface="Times New Roman" panose="02020603050405020304" pitchFamily="18" charset="0"/>
              </a:rPr>
              <a:t>Crystalline materials</a:t>
            </a:r>
          </a:p>
          <a:p>
            <a:r>
              <a:rPr lang="en-US" sz="2000" dirty="0">
                <a:latin typeface="Times New Roman" panose="02020603050405020304" pitchFamily="18" charset="0"/>
                <a:cs typeface="Times New Roman" panose="02020603050405020304" pitchFamily="18" charset="0"/>
              </a:rPr>
              <a:t>The atoms are ordered</a:t>
            </a:r>
          </a:p>
          <a:p>
            <a:r>
              <a:rPr lang="en-US" sz="2000" dirty="0">
                <a:latin typeface="Times New Roman" panose="02020603050405020304" pitchFamily="18" charset="0"/>
                <a:cs typeface="Times New Roman" panose="02020603050405020304" pitchFamily="18" charset="0"/>
              </a:rPr>
              <a:t>Short range and long range order</a:t>
            </a:r>
          </a:p>
          <a:p>
            <a:r>
              <a:rPr lang="en-US" sz="2000" dirty="0">
                <a:latin typeface="Times New Roman" panose="02020603050405020304" pitchFamily="18" charset="0"/>
                <a:cs typeface="Times New Roman" panose="02020603050405020304" pitchFamily="18" charset="0"/>
              </a:rPr>
              <a:t>Deviations from the perfect order are of importance for the properties of the materials.</a:t>
            </a:r>
          </a:p>
          <a:p>
            <a:pPr marL="0" indent="0">
              <a:buNone/>
            </a:pPr>
            <a:r>
              <a:rPr lang="en-US" sz="2000" dirty="0">
                <a:latin typeface="Times New Roman" panose="02020603050405020304" pitchFamily="18" charset="0"/>
                <a:cs typeface="Times New Roman" panose="02020603050405020304" pitchFamily="18" charset="0"/>
              </a:rPr>
              <a:t>Examples: Metals, some ceramics and polymers etc.</a:t>
            </a:r>
          </a:p>
          <a:p>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2EFDA5-BAFD-43D5-8356-99618B6D2362}"/>
              </a:ext>
            </a:extLst>
          </p:cNvPr>
          <p:cNvPicPr>
            <a:picLocks noChangeAspect="1"/>
          </p:cNvPicPr>
          <p:nvPr/>
        </p:nvPicPr>
        <p:blipFill>
          <a:blip r:embed="rId2"/>
          <a:stretch>
            <a:fillRect/>
          </a:stretch>
        </p:blipFill>
        <p:spPr>
          <a:xfrm>
            <a:off x="7061982" y="1025151"/>
            <a:ext cx="4487594" cy="5204018"/>
          </a:xfrm>
          <a:prstGeom prst="rect">
            <a:avLst/>
          </a:prstGeom>
        </p:spPr>
      </p:pic>
      <p:sp>
        <p:nvSpPr>
          <p:cNvPr id="6" name="Footer Placeholder 7">
            <a:extLst>
              <a:ext uri="{FF2B5EF4-FFF2-40B4-BE49-F238E27FC236}">
                <a16:creationId xmlns:a16="http://schemas.microsoft.com/office/drawing/2014/main" id="{1D19F69E-6173-4D60-BCA7-C5E5BD819E28}"/>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3A14E4-3DBB-C73D-2651-5B4F30286489}"/>
              </a:ext>
            </a:extLst>
          </p:cNvPr>
          <p:cNvSpPr>
            <a:spLocks noGrp="1"/>
          </p:cNvSpPr>
          <p:nvPr>
            <p:ph type="dt" sz="half" idx="10"/>
          </p:nvPr>
        </p:nvSpPr>
        <p:spPr/>
        <p:txBody>
          <a:bodyPr/>
          <a:lstStyle/>
          <a:p>
            <a:fld id="{B6103A28-9555-4167-B2C1-902F77352619}" type="datetime1">
              <a:rPr lang="en-IN" smtClean="0"/>
              <a:t>06-05-2022</a:t>
            </a:fld>
            <a:endParaRPr lang="en-IN"/>
          </a:p>
        </p:txBody>
      </p:sp>
      <p:sp>
        <p:nvSpPr>
          <p:cNvPr id="7" name="Slide Number Placeholder 6">
            <a:extLst>
              <a:ext uri="{FF2B5EF4-FFF2-40B4-BE49-F238E27FC236}">
                <a16:creationId xmlns:a16="http://schemas.microsoft.com/office/drawing/2014/main" id="{395A26F7-4CEC-C00C-09D7-73BB3DF90F68}"/>
              </a:ext>
            </a:extLst>
          </p:cNvPr>
          <p:cNvSpPr>
            <a:spLocks noGrp="1"/>
          </p:cNvSpPr>
          <p:nvPr>
            <p:ph type="sldNum" sz="quarter" idx="12"/>
          </p:nvPr>
        </p:nvSpPr>
        <p:spPr/>
        <p:txBody>
          <a:bodyPr/>
          <a:lstStyle/>
          <a:p>
            <a:fld id="{B4C741FC-B631-43BD-AE5A-BB1DB7C08C0E}" type="slidenum">
              <a:rPr lang="en-IN" smtClean="0"/>
              <a:t>2</a:t>
            </a:fld>
            <a:endParaRPr lang="en-IN"/>
          </a:p>
        </p:txBody>
      </p:sp>
    </p:spTree>
    <p:extLst>
      <p:ext uri="{BB962C8B-B14F-4D97-AF65-F5344CB8AC3E}">
        <p14:creationId xmlns:p14="http://schemas.microsoft.com/office/powerpoint/2010/main" val="3445130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6CF6E-6495-4810-8B01-37795FEA740D}"/>
              </a:ext>
            </a:extLst>
          </p:cNvPr>
          <p:cNvSpPr>
            <a:spLocks noGrp="1"/>
          </p:cNvSpPr>
          <p:nvPr>
            <p:ph type="title"/>
          </p:nvPr>
        </p:nvSpPr>
        <p:spPr>
          <a:xfrm>
            <a:off x="584981" y="148369"/>
            <a:ext cx="10515600" cy="1325563"/>
          </a:xfrm>
        </p:spPr>
        <p:txBody>
          <a:bodyPr/>
          <a:lstStyle/>
          <a:p>
            <a:r>
              <a:rPr lang="en-US" b="1" dirty="0">
                <a:latin typeface="Times New Roman" panose="02020603050405020304" pitchFamily="18" charset="0"/>
                <a:ea typeface="Tahoma" panose="020B0604030504040204" pitchFamily="34" charset="0"/>
                <a:cs typeface="Times New Roman" panose="02020603050405020304" pitchFamily="18" charset="0"/>
              </a:rPr>
              <a:t>Crystal Structure</a:t>
            </a:r>
            <a:endParaRPr lang="en-US" dirty="0"/>
          </a:p>
        </p:txBody>
      </p:sp>
      <p:sp>
        <p:nvSpPr>
          <p:cNvPr id="3" name="Content Placeholder 2">
            <a:extLst>
              <a:ext uri="{FF2B5EF4-FFF2-40B4-BE49-F238E27FC236}">
                <a16:creationId xmlns:a16="http://schemas.microsoft.com/office/drawing/2014/main" id="{47D8CDEE-1421-49F1-976B-00367C236B64}"/>
              </a:ext>
            </a:extLst>
          </p:cNvPr>
          <p:cNvSpPr>
            <a:spLocks noGrp="1"/>
          </p:cNvSpPr>
          <p:nvPr>
            <p:ph idx="1"/>
          </p:nvPr>
        </p:nvSpPr>
        <p:spPr>
          <a:xfrm>
            <a:off x="584981" y="1253330"/>
            <a:ext cx="11245948" cy="5344417"/>
          </a:xfrm>
        </p:spPr>
        <p:txBody>
          <a:bodyPr>
            <a:noAutofit/>
          </a:bodyPr>
          <a:lstStyle/>
          <a:p>
            <a:pPr>
              <a:lnSpc>
                <a:spcPct val="160000"/>
              </a:lnSpc>
            </a:pPr>
            <a:r>
              <a:rPr lang="en-US" sz="2000" dirty="0">
                <a:latin typeface="Times New Roman" panose="02020603050405020304" pitchFamily="18" charset="0"/>
                <a:cs typeface="Times New Roman" panose="02020603050405020304" pitchFamily="18" charset="0"/>
              </a:rPr>
              <a:t>In crystallography, crystal structure is a description of the ordered arrangement of atoms, ions or molecules in a crystalline material. </a:t>
            </a:r>
          </a:p>
          <a:p>
            <a:pPr marL="0" indent="0">
              <a:lnSpc>
                <a:spcPct val="160000"/>
              </a:lnSpc>
              <a:buNone/>
            </a:pPr>
            <a:r>
              <a:rPr lang="en-US" sz="2000" b="1" i="1" dirty="0">
                <a:latin typeface="Times New Roman" panose="02020603050405020304" pitchFamily="18" charset="0"/>
                <a:cs typeface="Times New Roman" panose="02020603050405020304" pitchFamily="18" charset="0"/>
              </a:rPr>
              <a:t>Metallic Crystals</a:t>
            </a:r>
            <a:endParaRPr lang="en-US" sz="2000" dirty="0">
              <a:latin typeface="Times New Roman" panose="02020603050405020304" pitchFamily="18" charset="0"/>
              <a:cs typeface="Times New Roman" panose="02020603050405020304" pitchFamily="18" charset="0"/>
            </a:endParaRPr>
          </a:p>
          <a:p>
            <a:pPr>
              <a:lnSpc>
                <a:spcPct val="160000"/>
              </a:lnSpc>
            </a:pPr>
            <a:r>
              <a:rPr lang="en-US" sz="2000" dirty="0">
                <a:latin typeface="Times New Roman" panose="02020603050405020304" pitchFamily="18" charset="0"/>
                <a:cs typeface="Times New Roman" panose="02020603050405020304" pitchFamily="18" charset="0"/>
              </a:rPr>
              <a:t>It tend to be densely packed. </a:t>
            </a:r>
          </a:p>
          <a:p>
            <a:pPr>
              <a:lnSpc>
                <a:spcPct val="160000"/>
              </a:lnSpc>
            </a:pPr>
            <a:r>
              <a:rPr lang="en-US" sz="2000" dirty="0">
                <a:latin typeface="Times New Roman" panose="02020603050405020304" pitchFamily="18" charset="0"/>
                <a:cs typeface="Times New Roman" panose="02020603050405020304" pitchFamily="18" charset="0"/>
              </a:rPr>
              <a:t>have several reasons for dense packing: </a:t>
            </a:r>
          </a:p>
          <a:p>
            <a:pPr marL="0" indent="0">
              <a:lnSpc>
                <a:spcPct val="160000"/>
              </a:lnSpc>
              <a:buNone/>
            </a:pPr>
            <a:r>
              <a:rPr lang="en-US" sz="2000" dirty="0">
                <a:latin typeface="Times New Roman" panose="02020603050405020304" pitchFamily="18" charset="0"/>
                <a:cs typeface="Times New Roman" panose="02020603050405020304" pitchFamily="18" charset="0"/>
              </a:rPr>
              <a:t>-Typically, only one element is present, so all atomic radii are the same. </a:t>
            </a:r>
          </a:p>
          <a:p>
            <a:pPr marL="0" indent="0">
              <a:lnSpc>
                <a:spcPct val="160000"/>
              </a:lnSpc>
              <a:buNone/>
            </a:pPr>
            <a:r>
              <a:rPr lang="en-US" sz="2000" dirty="0">
                <a:latin typeface="Times New Roman" panose="02020603050405020304" pitchFamily="18" charset="0"/>
                <a:cs typeface="Times New Roman" panose="02020603050405020304" pitchFamily="18" charset="0"/>
              </a:rPr>
              <a:t>-Metallic bonding is not directional. </a:t>
            </a:r>
          </a:p>
          <a:p>
            <a:pPr marL="0" indent="0">
              <a:lnSpc>
                <a:spcPct val="160000"/>
              </a:lnSpc>
              <a:buNone/>
            </a:pPr>
            <a:r>
              <a:rPr lang="en-US" sz="2000" dirty="0">
                <a:latin typeface="Times New Roman" panose="02020603050405020304" pitchFamily="18" charset="0"/>
                <a:cs typeface="Times New Roman" panose="02020603050405020304" pitchFamily="18" charset="0"/>
              </a:rPr>
              <a:t>-Nearest neighbor distances tend to be small in order to lower bond energy. </a:t>
            </a:r>
          </a:p>
          <a:p>
            <a:pPr>
              <a:lnSpc>
                <a:spcPct val="160000"/>
              </a:lnSpc>
            </a:pPr>
            <a:r>
              <a:rPr lang="en-US" sz="2000" dirty="0">
                <a:latin typeface="Times New Roman" panose="02020603050405020304" pitchFamily="18" charset="0"/>
                <a:cs typeface="Times New Roman" panose="02020603050405020304" pitchFamily="18" charset="0"/>
              </a:rPr>
              <a:t>These metallic crystals have the simplest crystal structures. We will look at three such structures...</a:t>
            </a:r>
          </a:p>
        </p:txBody>
      </p:sp>
      <p:sp>
        <p:nvSpPr>
          <p:cNvPr id="4" name="Date Placeholder 3">
            <a:extLst>
              <a:ext uri="{FF2B5EF4-FFF2-40B4-BE49-F238E27FC236}">
                <a16:creationId xmlns:a16="http://schemas.microsoft.com/office/drawing/2014/main" id="{AE2CC7BC-1108-9533-5AF9-4341840030A2}"/>
              </a:ext>
            </a:extLst>
          </p:cNvPr>
          <p:cNvSpPr>
            <a:spLocks noGrp="1"/>
          </p:cNvSpPr>
          <p:nvPr>
            <p:ph type="dt" sz="half" idx="10"/>
          </p:nvPr>
        </p:nvSpPr>
        <p:spPr/>
        <p:txBody>
          <a:bodyPr/>
          <a:lstStyle/>
          <a:p>
            <a:fld id="{8EDEBA23-1EE0-4121-AB6D-544B0AAD93AA}" type="datetime1">
              <a:rPr lang="en-IN" smtClean="0"/>
              <a:t>06-05-2022</a:t>
            </a:fld>
            <a:endParaRPr lang="en-IN"/>
          </a:p>
        </p:txBody>
      </p:sp>
      <p:sp>
        <p:nvSpPr>
          <p:cNvPr id="5" name="Footer Placeholder 4">
            <a:extLst>
              <a:ext uri="{FF2B5EF4-FFF2-40B4-BE49-F238E27FC236}">
                <a16:creationId xmlns:a16="http://schemas.microsoft.com/office/drawing/2014/main" id="{DBE4EFC4-FEA7-422B-7C59-4BC4E5CDAF04}"/>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5C039FD3-AE55-10AB-D799-D9F0D199D02D}"/>
              </a:ext>
            </a:extLst>
          </p:cNvPr>
          <p:cNvSpPr>
            <a:spLocks noGrp="1"/>
          </p:cNvSpPr>
          <p:nvPr>
            <p:ph type="sldNum" sz="quarter" idx="12"/>
          </p:nvPr>
        </p:nvSpPr>
        <p:spPr/>
        <p:txBody>
          <a:bodyPr/>
          <a:lstStyle/>
          <a:p>
            <a:fld id="{B4C741FC-B631-43BD-AE5A-BB1DB7C08C0E}" type="slidenum">
              <a:rPr lang="en-IN" smtClean="0"/>
              <a:t>20</a:t>
            </a:fld>
            <a:endParaRPr lang="en-IN"/>
          </a:p>
        </p:txBody>
      </p:sp>
    </p:spTree>
    <p:extLst>
      <p:ext uri="{BB962C8B-B14F-4D97-AF65-F5344CB8AC3E}">
        <p14:creationId xmlns:p14="http://schemas.microsoft.com/office/powerpoint/2010/main" val="3917179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F18B-A99B-4998-A7D9-B16CBDFCB7A0}"/>
              </a:ext>
            </a:extLst>
          </p:cNvPr>
          <p:cNvSpPr>
            <a:spLocks noGrp="1"/>
          </p:cNvSpPr>
          <p:nvPr>
            <p:ph type="title"/>
          </p:nvPr>
        </p:nvSpPr>
        <p:spPr>
          <a:xfrm>
            <a:off x="500576" y="-249993"/>
            <a:ext cx="10515600" cy="1325563"/>
          </a:xfrm>
        </p:spPr>
        <p:txBody>
          <a:bodyPr/>
          <a:lstStyle/>
          <a:p>
            <a:br>
              <a:rPr lang="en-US"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Cubic Unit Cells</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098E02A-C791-4A65-8CD9-E9BAAE0188CA}"/>
              </a:ext>
            </a:extLst>
          </p:cNvPr>
          <p:cNvPicPr>
            <a:picLocks noGrp="1" noChangeAspect="1"/>
          </p:cNvPicPr>
          <p:nvPr>
            <p:ph idx="1"/>
          </p:nvPr>
        </p:nvPicPr>
        <p:blipFill>
          <a:blip r:embed="rId2"/>
          <a:stretch>
            <a:fillRect/>
          </a:stretch>
        </p:blipFill>
        <p:spPr>
          <a:xfrm>
            <a:off x="912056" y="1075570"/>
            <a:ext cx="10264388" cy="2568622"/>
          </a:xfrm>
        </p:spPr>
      </p:pic>
      <p:pic>
        <p:nvPicPr>
          <p:cNvPr id="7" name="Picture 6">
            <a:extLst>
              <a:ext uri="{FF2B5EF4-FFF2-40B4-BE49-F238E27FC236}">
                <a16:creationId xmlns:a16="http://schemas.microsoft.com/office/drawing/2014/main" id="{A7483261-1B16-4FD3-804A-B85CC8D5EB85}"/>
              </a:ext>
            </a:extLst>
          </p:cNvPr>
          <p:cNvPicPr>
            <a:picLocks noChangeAspect="1"/>
          </p:cNvPicPr>
          <p:nvPr/>
        </p:nvPicPr>
        <p:blipFill>
          <a:blip r:embed="rId3"/>
          <a:stretch>
            <a:fillRect/>
          </a:stretch>
        </p:blipFill>
        <p:spPr>
          <a:xfrm>
            <a:off x="1015556" y="3644192"/>
            <a:ext cx="2911163" cy="2686270"/>
          </a:xfrm>
          <a:prstGeom prst="rect">
            <a:avLst/>
          </a:prstGeom>
        </p:spPr>
      </p:pic>
      <p:pic>
        <p:nvPicPr>
          <p:cNvPr id="9" name="Picture 8">
            <a:extLst>
              <a:ext uri="{FF2B5EF4-FFF2-40B4-BE49-F238E27FC236}">
                <a16:creationId xmlns:a16="http://schemas.microsoft.com/office/drawing/2014/main" id="{2A4C7670-6622-4CA4-9615-5BD65DD6A92C}"/>
              </a:ext>
            </a:extLst>
          </p:cNvPr>
          <p:cNvPicPr>
            <a:picLocks noChangeAspect="1"/>
          </p:cNvPicPr>
          <p:nvPr/>
        </p:nvPicPr>
        <p:blipFill>
          <a:blip r:embed="rId4"/>
          <a:stretch>
            <a:fillRect/>
          </a:stretch>
        </p:blipFill>
        <p:spPr>
          <a:xfrm>
            <a:off x="4552522" y="3475063"/>
            <a:ext cx="2898608" cy="2906400"/>
          </a:xfrm>
          <a:prstGeom prst="rect">
            <a:avLst/>
          </a:prstGeom>
        </p:spPr>
      </p:pic>
      <p:pic>
        <p:nvPicPr>
          <p:cNvPr id="11" name="Picture 10">
            <a:extLst>
              <a:ext uri="{FF2B5EF4-FFF2-40B4-BE49-F238E27FC236}">
                <a16:creationId xmlns:a16="http://schemas.microsoft.com/office/drawing/2014/main" id="{C8B51E60-EDD6-4C27-AADE-461D68DA2E71}"/>
              </a:ext>
            </a:extLst>
          </p:cNvPr>
          <p:cNvPicPr>
            <a:picLocks noChangeAspect="1"/>
          </p:cNvPicPr>
          <p:nvPr/>
        </p:nvPicPr>
        <p:blipFill>
          <a:blip r:embed="rId5"/>
          <a:stretch>
            <a:fillRect/>
          </a:stretch>
        </p:blipFill>
        <p:spPr>
          <a:xfrm>
            <a:off x="8076933" y="3475063"/>
            <a:ext cx="3070926" cy="3095692"/>
          </a:xfrm>
          <a:prstGeom prst="rect">
            <a:avLst/>
          </a:prstGeom>
        </p:spPr>
      </p:pic>
      <p:sp>
        <p:nvSpPr>
          <p:cNvPr id="12" name="Rectangle 11">
            <a:extLst>
              <a:ext uri="{FF2B5EF4-FFF2-40B4-BE49-F238E27FC236}">
                <a16:creationId xmlns:a16="http://schemas.microsoft.com/office/drawing/2014/main" id="{615007CD-A098-4E12-AEB4-1883E85FD718}"/>
              </a:ext>
            </a:extLst>
          </p:cNvPr>
          <p:cNvSpPr/>
          <p:nvPr/>
        </p:nvSpPr>
        <p:spPr>
          <a:xfrm>
            <a:off x="1044141" y="5845703"/>
            <a:ext cx="2911163" cy="861774"/>
          </a:xfrm>
          <a:prstGeom prst="rect">
            <a:avLst/>
          </a:prstGeom>
        </p:spPr>
        <p:txBody>
          <a:bodyPr wrap="square">
            <a:spAutoFit/>
          </a:bodyPr>
          <a:lstStyle/>
          <a:p>
            <a:pPr algn="ctr"/>
            <a:endParaRPr lang="en-US" sz="1400" b="0" i="0" u="none" strike="noStrike" baseline="0" dirty="0">
              <a:solidFill>
                <a:srgbClr val="000000"/>
              </a:solidFill>
              <a:latin typeface="Times New Roman" panose="02020603050405020304" pitchFamily="18" charset="0"/>
            </a:endParaRPr>
          </a:p>
          <a:p>
            <a:pPr algn="ctr"/>
            <a:r>
              <a:rPr lang="en-US" b="1" dirty="0">
                <a:latin typeface="Times New Roman" panose="02020603050405020304" pitchFamily="18" charset="0"/>
              </a:rPr>
              <a:t>SIMPLE CUBIC STRUCTURE (SC) </a:t>
            </a:r>
            <a:endParaRPr lang="en-US" dirty="0"/>
          </a:p>
        </p:txBody>
      </p:sp>
      <p:sp>
        <p:nvSpPr>
          <p:cNvPr id="13" name="Rectangle 12">
            <a:extLst>
              <a:ext uri="{FF2B5EF4-FFF2-40B4-BE49-F238E27FC236}">
                <a16:creationId xmlns:a16="http://schemas.microsoft.com/office/drawing/2014/main" id="{341DB7A5-FDE4-4EDC-90C0-264AE2A2BC03}"/>
              </a:ext>
            </a:extLst>
          </p:cNvPr>
          <p:cNvSpPr/>
          <p:nvPr/>
        </p:nvSpPr>
        <p:spPr>
          <a:xfrm>
            <a:off x="4339776" y="5899575"/>
            <a:ext cx="3432472" cy="861774"/>
          </a:xfrm>
          <a:prstGeom prst="rect">
            <a:avLst/>
          </a:prstGeom>
        </p:spPr>
        <p:txBody>
          <a:bodyPr wrap="square">
            <a:spAutoFit/>
          </a:bodyPr>
          <a:lstStyle/>
          <a:p>
            <a:pPr algn="ctr"/>
            <a:endParaRPr lang="en-US" sz="1400" b="0" i="0" u="none" strike="noStrike" baseline="0" dirty="0">
              <a:solidFill>
                <a:srgbClr val="000000"/>
              </a:solidFill>
              <a:latin typeface="Times New Roman" panose="02020603050405020304" pitchFamily="18" charset="0"/>
            </a:endParaRPr>
          </a:p>
          <a:p>
            <a:pPr algn="ctr"/>
            <a:r>
              <a:rPr lang="en-US" b="1" dirty="0">
                <a:latin typeface="Times New Roman" panose="02020603050405020304" pitchFamily="18" charset="0"/>
              </a:rPr>
              <a:t>BODY CENTERED CUBIC STRUCTURE (BCC) </a:t>
            </a:r>
            <a:endParaRPr lang="en-US" dirty="0"/>
          </a:p>
        </p:txBody>
      </p:sp>
      <p:sp>
        <p:nvSpPr>
          <p:cNvPr id="14" name="Rectangle 13">
            <a:extLst>
              <a:ext uri="{FF2B5EF4-FFF2-40B4-BE49-F238E27FC236}">
                <a16:creationId xmlns:a16="http://schemas.microsoft.com/office/drawing/2014/main" id="{790795C1-DD29-421C-AEAE-67E52DB64C55}"/>
              </a:ext>
            </a:extLst>
          </p:cNvPr>
          <p:cNvSpPr/>
          <p:nvPr/>
        </p:nvSpPr>
        <p:spPr>
          <a:xfrm>
            <a:off x="8056098" y="5848865"/>
            <a:ext cx="3777327" cy="861774"/>
          </a:xfrm>
          <a:prstGeom prst="rect">
            <a:avLst/>
          </a:prstGeom>
        </p:spPr>
        <p:txBody>
          <a:bodyPr wrap="square">
            <a:spAutoFit/>
          </a:bodyPr>
          <a:lstStyle/>
          <a:p>
            <a:pPr algn="ctr"/>
            <a:endParaRPr lang="en-US" sz="1400" b="0" i="0" u="none" strike="noStrike" baseline="0" dirty="0">
              <a:solidFill>
                <a:srgbClr val="000000"/>
              </a:solidFill>
              <a:latin typeface="Times New Roman" panose="02020603050405020304" pitchFamily="18" charset="0"/>
            </a:endParaRPr>
          </a:p>
          <a:p>
            <a:pPr algn="ctr"/>
            <a:r>
              <a:rPr lang="en-US" b="1" dirty="0">
                <a:latin typeface="Times New Roman" panose="02020603050405020304" pitchFamily="18" charset="0"/>
              </a:rPr>
              <a:t>FACE CENTERED CUBIC STRUCTURE (FCC) </a:t>
            </a:r>
            <a:endParaRPr lang="en-US" dirty="0"/>
          </a:p>
        </p:txBody>
      </p:sp>
      <p:sp>
        <p:nvSpPr>
          <p:cNvPr id="3" name="Date Placeholder 2">
            <a:extLst>
              <a:ext uri="{FF2B5EF4-FFF2-40B4-BE49-F238E27FC236}">
                <a16:creationId xmlns:a16="http://schemas.microsoft.com/office/drawing/2014/main" id="{66E83E4E-CF8F-9C93-1EED-90D8BAB9B2D7}"/>
              </a:ext>
            </a:extLst>
          </p:cNvPr>
          <p:cNvSpPr>
            <a:spLocks noGrp="1"/>
          </p:cNvSpPr>
          <p:nvPr>
            <p:ph type="dt" sz="half" idx="10"/>
          </p:nvPr>
        </p:nvSpPr>
        <p:spPr/>
        <p:txBody>
          <a:bodyPr/>
          <a:lstStyle/>
          <a:p>
            <a:fld id="{B60D21B0-4E21-4880-AAA4-B62994EAFA47}" type="datetime1">
              <a:rPr lang="en-IN" smtClean="0"/>
              <a:t>06-05-2022</a:t>
            </a:fld>
            <a:endParaRPr lang="en-IN"/>
          </a:p>
        </p:txBody>
      </p:sp>
      <p:sp>
        <p:nvSpPr>
          <p:cNvPr id="4" name="Footer Placeholder 3">
            <a:extLst>
              <a:ext uri="{FF2B5EF4-FFF2-40B4-BE49-F238E27FC236}">
                <a16:creationId xmlns:a16="http://schemas.microsoft.com/office/drawing/2014/main" id="{577A061E-7D64-3B64-B8F2-4395E15444F6}"/>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4BA4B974-3CC7-96C0-E76D-9AF641ADBBC3}"/>
              </a:ext>
            </a:extLst>
          </p:cNvPr>
          <p:cNvSpPr>
            <a:spLocks noGrp="1"/>
          </p:cNvSpPr>
          <p:nvPr>
            <p:ph type="sldNum" sz="quarter" idx="12"/>
          </p:nvPr>
        </p:nvSpPr>
        <p:spPr/>
        <p:txBody>
          <a:bodyPr/>
          <a:lstStyle/>
          <a:p>
            <a:fld id="{B4C741FC-B631-43BD-AE5A-BB1DB7C08C0E}" type="slidenum">
              <a:rPr lang="en-IN" smtClean="0"/>
              <a:t>21</a:t>
            </a:fld>
            <a:endParaRPr lang="en-IN"/>
          </a:p>
        </p:txBody>
      </p:sp>
    </p:spTree>
    <p:extLst>
      <p:ext uri="{BB962C8B-B14F-4D97-AF65-F5344CB8AC3E}">
        <p14:creationId xmlns:p14="http://schemas.microsoft.com/office/powerpoint/2010/main" val="2614611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93C1C-76D5-443E-A27A-18F0B73BF4E8}"/>
              </a:ext>
            </a:extLst>
          </p:cNvPr>
          <p:cNvSpPr>
            <a:spLocks noGrp="1"/>
          </p:cNvSpPr>
          <p:nvPr>
            <p:ph idx="1"/>
          </p:nvPr>
        </p:nvSpPr>
        <p:spPr>
          <a:xfrm>
            <a:off x="357260" y="1753993"/>
            <a:ext cx="11477479" cy="4351338"/>
          </a:xfrm>
        </p:spPr>
        <p:txBody>
          <a:bodyPr/>
          <a:lstStyle/>
          <a:p>
            <a:pPr marL="0" indent="0" algn="just">
              <a:buNone/>
            </a:pPr>
            <a:r>
              <a:rPr lang="en-US" b="1" dirty="0">
                <a:latin typeface="Times New Roman" panose="02020603050405020304" pitchFamily="18" charset="0"/>
                <a:cs typeface="Times New Roman" panose="02020603050405020304" pitchFamily="18" charset="0"/>
              </a:rPr>
              <a:t>Atomic Packing Factor (APF)</a:t>
            </a:r>
          </a:p>
          <a:p>
            <a:pPr algn="just"/>
            <a:r>
              <a:rPr lang="en-US" dirty="0">
                <a:latin typeface="Times New Roman" panose="02020603050405020304" pitchFamily="18" charset="0"/>
                <a:cs typeface="Times New Roman" panose="02020603050405020304" pitchFamily="18" charset="0"/>
              </a:rPr>
              <a:t>It can be defined as the ratio between the volume of the basic atoms of the unit cell (which represent the volume of all atoms in one unit cell ) to the volume of the unit cell it self. </a:t>
            </a:r>
          </a:p>
          <a:p>
            <a:pPr algn="just"/>
            <a:r>
              <a:rPr lang="en-US" dirty="0">
                <a:latin typeface="Times New Roman" panose="02020603050405020304" pitchFamily="18" charset="0"/>
                <a:cs typeface="Times New Roman" panose="02020603050405020304" pitchFamily="18" charset="0"/>
              </a:rPr>
              <a:t>For cubic crystals, A.P. F its depends on the radius of atoms and characterization of chemical bonding.</a:t>
            </a: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921E613-50AE-4755-9395-FCFF7F703FD1}"/>
              </a:ext>
            </a:extLst>
          </p:cNvPr>
          <p:cNvPicPr>
            <a:picLocks noChangeAspect="1"/>
          </p:cNvPicPr>
          <p:nvPr/>
        </p:nvPicPr>
        <p:blipFill>
          <a:blip r:embed="rId2"/>
          <a:stretch>
            <a:fillRect/>
          </a:stretch>
        </p:blipFill>
        <p:spPr>
          <a:xfrm>
            <a:off x="3028876" y="4546022"/>
            <a:ext cx="6650742" cy="1736654"/>
          </a:xfrm>
          <a:prstGeom prst="rect">
            <a:avLst/>
          </a:prstGeom>
        </p:spPr>
      </p:pic>
      <p:sp>
        <p:nvSpPr>
          <p:cNvPr id="6" name="Rectangle 5">
            <a:extLst>
              <a:ext uri="{FF2B5EF4-FFF2-40B4-BE49-F238E27FC236}">
                <a16:creationId xmlns:a16="http://schemas.microsoft.com/office/drawing/2014/main" id="{641B54EB-756F-4594-8DAB-3FD6B53A6743}"/>
              </a:ext>
            </a:extLst>
          </p:cNvPr>
          <p:cNvSpPr/>
          <p:nvPr/>
        </p:nvSpPr>
        <p:spPr>
          <a:xfrm>
            <a:off x="357260" y="576390"/>
            <a:ext cx="11165352" cy="1015663"/>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Coordination number </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define as the number of nearest neighbors in the unit cell.</a:t>
            </a:r>
          </a:p>
        </p:txBody>
      </p:sp>
      <p:sp>
        <p:nvSpPr>
          <p:cNvPr id="2" name="Date Placeholder 1">
            <a:extLst>
              <a:ext uri="{FF2B5EF4-FFF2-40B4-BE49-F238E27FC236}">
                <a16:creationId xmlns:a16="http://schemas.microsoft.com/office/drawing/2014/main" id="{E1FD7078-C99D-2C87-9152-BF88021BDE69}"/>
              </a:ext>
            </a:extLst>
          </p:cNvPr>
          <p:cNvSpPr>
            <a:spLocks noGrp="1"/>
          </p:cNvSpPr>
          <p:nvPr>
            <p:ph type="dt" sz="half" idx="10"/>
          </p:nvPr>
        </p:nvSpPr>
        <p:spPr/>
        <p:txBody>
          <a:bodyPr/>
          <a:lstStyle/>
          <a:p>
            <a:fld id="{BD0E9546-A3CA-40B8-974F-C0AA2364A30D}" type="datetime1">
              <a:rPr lang="en-IN" smtClean="0"/>
              <a:t>06-05-2022</a:t>
            </a:fld>
            <a:endParaRPr lang="en-IN"/>
          </a:p>
        </p:txBody>
      </p:sp>
      <p:sp>
        <p:nvSpPr>
          <p:cNvPr id="4" name="Footer Placeholder 3">
            <a:extLst>
              <a:ext uri="{FF2B5EF4-FFF2-40B4-BE49-F238E27FC236}">
                <a16:creationId xmlns:a16="http://schemas.microsoft.com/office/drawing/2014/main" id="{47F34243-D28C-6071-9B8F-EA04D24506EC}"/>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CECCC2F9-4512-5726-A95C-C7FF1CB551EA}"/>
              </a:ext>
            </a:extLst>
          </p:cNvPr>
          <p:cNvSpPr>
            <a:spLocks noGrp="1"/>
          </p:cNvSpPr>
          <p:nvPr>
            <p:ph type="sldNum" sz="quarter" idx="12"/>
          </p:nvPr>
        </p:nvSpPr>
        <p:spPr/>
        <p:txBody>
          <a:bodyPr/>
          <a:lstStyle/>
          <a:p>
            <a:fld id="{B4C741FC-B631-43BD-AE5A-BB1DB7C08C0E}" type="slidenum">
              <a:rPr lang="en-IN" smtClean="0"/>
              <a:t>22</a:t>
            </a:fld>
            <a:endParaRPr lang="en-IN"/>
          </a:p>
        </p:txBody>
      </p:sp>
    </p:spTree>
    <p:extLst>
      <p:ext uri="{BB962C8B-B14F-4D97-AF65-F5344CB8AC3E}">
        <p14:creationId xmlns:p14="http://schemas.microsoft.com/office/powerpoint/2010/main" val="1099672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0B3A-D1BC-47A1-B79C-E26873C4C69A}"/>
              </a:ext>
            </a:extLst>
          </p:cNvPr>
          <p:cNvSpPr>
            <a:spLocks noGrp="1"/>
          </p:cNvSpPr>
          <p:nvPr>
            <p:ph type="title"/>
          </p:nvPr>
        </p:nvSpPr>
        <p:spPr>
          <a:xfrm>
            <a:off x="458372" y="18255"/>
            <a:ext cx="10515600" cy="1325563"/>
          </a:xfrm>
        </p:spPr>
        <p:txBody>
          <a:bodyPr/>
          <a:lstStyle/>
          <a:p>
            <a:r>
              <a:rPr lang="en-US" b="1" i="1" dirty="0">
                <a:latin typeface="Times New Roman" panose="02020603050405020304" pitchFamily="18" charset="0"/>
                <a:cs typeface="Times New Roman" panose="02020603050405020304" pitchFamily="18" charset="0"/>
              </a:rPr>
              <a:t>Simple Cubic (SC) Structure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64FDCC-5D37-4EE8-8054-487D9ACC4D1E}"/>
              </a:ext>
            </a:extLst>
          </p:cNvPr>
          <p:cNvSpPr>
            <a:spLocks noGrp="1"/>
          </p:cNvSpPr>
          <p:nvPr>
            <p:ph idx="1"/>
          </p:nvPr>
        </p:nvSpPr>
        <p:spPr>
          <a:xfrm>
            <a:off x="618577" y="1253331"/>
            <a:ext cx="11240488" cy="4351338"/>
          </a:xfrm>
        </p:spPr>
        <p:txBody>
          <a:bodyPr/>
          <a:lstStyle/>
          <a:p>
            <a:r>
              <a:rPr lang="en-US" dirty="0">
                <a:latin typeface="Times New Roman" panose="02020603050405020304" pitchFamily="18" charset="0"/>
                <a:cs typeface="Times New Roman" panose="02020603050405020304" pitchFamily="18" charset="0"/>
              </a:rPr>
              <a:t>This structure is rare due to poor packing(only Polonium has this structure).</a:t>
            </a:r>
          </a:p>
          <a:p>
            <a:r>
              <a:rPr lang="en-US" dirty="0">
                <a:latin typeface="Times New Roman" panose="02020603050405020304" pitchFamily="18" charset="0"/>
                <a:cs typeface="Times New Roman" panose="02020603050405020304" pitchFamily="18" charset="0"/>
              </a:rPr>
              <a:t>Close-packed directions are cube edges.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2E739-8098-4FEF-8B8D-345AB8FBD174}"/>
              </a:ext>
            </a:extLst>
          </p:cNvPr>
          <p:cNvPicPr>
            <a:picLocks noChangeAspect="1"/>
          </p:cNvPicPr>
          <p:nvPr/>
        </p:nvPicPr>
        <p:blipFill>
          <a:blip r:embed="rId2"/>
          <a:stretch>
            <a:fillRect/>
          </a:stretch>
        </p:blipFill>
        <p:spPr>
          <a:xfrm>
            <a:off x="2896003" y="3213776"/>
            <a:ext cx="2820169" cy="2467648"/>
          </a:xfrm>
          <a:prstGeom prst="rect">
            <a:avLst/>
          </a:prstGeom>
        </p:spPr>
      </p:pic>
      <p:pic>
        <p:nvPicPr>
          <p:cNvPr id="7" name="Picture 6">
            <a:extLst>
              <a:ext uri="{FF2B5EF4-FFF2-40B4-BE49-F238E27FC236}">
                <a16:creationId xmlns:a16="http://schemas.microsoft.com/office/drawing/2014/main" id="{BC99E27C-BDF3-485F-8AD8-4AFB11B5E4D0}"/>
              </a:ext>
            </a:extLst>
          </p:cNvPr>
          <p:cNvPicPr>
            <a:picLocks noChangeAspect="1"/>
          </p:cNvPicPr>
          <p:nvPr/>
        </p:nvPicPr>
        <p:blipFill>
          <a:blip r:embed="rId3"/>
          <a:stretch>
            <a:fillRect/>
          </a:stretch>
        </p:blipFill>
        <p:spPr>
          <a:xfrm>
            <a:off x="6887084" y="3419800"/>
            <a:ext cx="2408913" cy="2184869"/>
          </a:xfrm>
          <a:prstGeom prst="rect">
            <a:avLst/>
          </a:prstGeom>
        </p:spPr>
      </p:pic>
      <p:sp>
        <p:nvSpPr>
          <p:cNvPr id="8" name="Rectangle 7">
            <a:extLst>
              <a:ext uri="{FF2B5EF4-FFF2-40B4-BE49-F238E27FC236}">
                <a16:creationId xmlns:a16="http://schemas.microsoft.com/office/drawing/2014/main" id="{E3F61589-5C80-4A0F-A0E7-FB7DF6EEAB95}"/>
              </a:ext>
            </a:extLst>
          </p:cNvPr>
          <p:cNvSpPr/>
          <p:nvPr/>
        </p:nvSpPr>
        <p:spPr>
          <a:xfrm>
            <a:off x="4645856" y="5871535"/>
            <a:ext cx="3517769" cy="461665"/>
          </a:xfrm>
          <a:prstGeom prst="rect">
            <a:avLst/>
          </a:prstGeom>
        </p:spPr>
        <p:txBody>
          <a:bodyPr wrap="square">
            <a:spAutoFit/>
          </a:bodyPr>
          <a:lstStyle/>
          <a:p>
            <a:r>
              <a:rPr lang="en-US" sz="2400" dirty="0">
                <a:latin typeface="Times New Roman" panose="02020603050405020304" pitchFamily="18" charset="0"/>
              </a:rPr>
              <a:t>Coordination number = 6 </a:t>
            </a:r>
            <a:endParaRPr lang="en-US" sz="2400" dirty="0"/>
          </a:p>
        </p:txBody>
      </p:sp>
      <p:sp>
        <p:nvSpPr>
          <p:cNvPr id="4" name="Date Placeholder 3">
            <a:extLst>
              <a:ext uri="{FF2B5EF4-FFF2-40B4-BE49-F238E27FC236}">
                <a16:creationId xmlns:a16="http://schemas.microsoft.com/office/drawing/2014/main" id="{4B9D4E4D-131E-B834-2766-C952588F1B6D}"/>
              </a:ext>
            </a:extLst>
          </p:cNvPr>
          <p:cNvSpPr>
            <a:spLocks noGrp="1"/>
          </p:cNvSpPr>
          <p:nvPr>
            <p:ph type="dt" sz="half" idx="10"/>
          </p:nvPr>
        </p:nvSpPr>
        <p:spPr/>
        <p:txBody>
          <a:bodyPr/>
          <a:lstStyle/>
          <a:p>
            <a:fld id="{6FD2254E-66FF-4A69-A117-6F7817B49938}" type="datetime1">
              <a:rPr lang="en-IN" smtClean="0"/>
              <a:t>06-05-2022</a:t>
            </a:fld>
            <a:endParaRPr lang="en-IN"/>
          </a:p>
        </p:txBody>
      </p:sp>
      <p:sp>
        <p:nvSpPr>
          <p:cNvPr id="6" name="Footer Placeholder 5">
            <a:extLst>
              <a:ext uri="{FF2B5EF4-FFF2-40B4-BE49-F238E27FC236}">
                <a16:creationId xmlns:a16="http://schemas.microsoft.com/office/drawing/2014/main" id="{2039B49A-EBA9-85ED-2B8D-9ECFAB0A41BF}"/>
              </a:ext>
            </a:extLst>
          </p:cNvPr>
          <p:cNvSpPr>
            <a:spLocks noGrp="1"/>
          </p:cNvSpPr>
          <p:nvPr>
            <p:ph type="ftr" sz="quarter" idx="11"/>
          </p:nvPr>
        </p:nvSpPr>
        <p:spPr/>
        <p:txBody>
          <a:bodyPr/>
          <a:lstStyle/>
          <a:p>
            <a:r>
              <a:rPr lang="en-US"/>
              <a:t>Department of Mechanical Engineering, NSUT New Delhi</a:t>
            </a:r>
            <a:endParaRPr lang="en-IN"/>
          </a:p>
        </p:txBody>
      </p:sp>
      <p:sp>
        <p:nvSpPr>
          <p:cNvPr id="9" name="Slide Number Placeholder 8">
            <a:extLst>
              <a:ext uri="{FF2B5EF4-FFF2-40B4-BE49-F238E27FC236}">
                <a16:creationId xmlns:a16="http://schemas.microsoft.com/office/drawing/2014/main" id="{3272EA9A-75EF-BFC4-F730-518301E4F328}"/>
              </a:ext>
            </a:extLst>
          </p:cNvPr>
          <p:cNvSpPr>
            <a:spLocks noGrp="1"/>
          </p:cNvSpPr>
          <p:nvPr>
            <p:ph type="sldNum" sz="quarter" idx="12"/>
          </p:nvPr>
        </p:nvSpPr>
        <p:spPr/>
        <p:txBody>
          <a:bodyPr/>
          <a:lstStyle/>
          <a:p>
            <a:fld id="{B4C741FC-B631-43BD-AE5A-BB1DB7C08C0E}" type="slidenum">
              <a:rPr lang="en-IN" smtClean="0"/>
              <a:t>23</a:t>
            </a:fld>
            <a:endParaRPr lang="en-IN"/>
          </a:p>
        </p:txBody>
      </p:sp>
    </p:spTree>
    <p:extLst>
      <p:ext uri="{BB962C8B-B14F-4D97-AF65-F5344CB8AC3E}">
        <p14:creationId xmlns:p14="http://schemas.microsoft.com/office/powerpoint/2010/main" val="404308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12C39-4109-49DC-AC85-E16D1ECB0BB4}"/>
              </a:ext>
            </a:extLst>
          </p:cNvPr>
          <p:cNvSpPr>
            <a:spLocks noGrp="1"/>
          </p:cNvSpPr>
          <p:nvPr>
            <p:ph type="title"/>
          </p:nvPr>
        </p:nvSpPr>
        <p:spPr>
          <a:xfrm>
            <a:off x="641253" y="379193"/>
            <a:ext cx="10515600" cy="1325563"/>
          </a:xfrm>
        </p:spPr>
        <p:txBody>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Atomic Packing Factor for Simple Cubic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680FAB-7A8F-4B9D-ACA3-072DB2FF40BC}"/>
              </a:ext>
            </a:extLst>
          </p:cNvPr>
          <p:cNvSpPr>
            <a:spLocks noGrp="1"/>
          </p:cNvSpPr>
          <p:nvPr>
            <p:ph idx="1"/>
          </p:nvPr>
        </p:nvSpPr>
        <p:spPr>
          <a:xfrm>
            <a:off x="494128" y="1704756"/>
            <a:ext cx="11203744" cy="499146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APF for a simple cubic structure = 0.52</a:t>
            </a:r>
          </a:p>
          <a:p>
            <a:pPr marL="0" indent="0">
              <a:buNone/>
            </a:pPr>
            <a:endParaRPr lang="en-US" dirty="0"/>
          </a:p>
        </p:txBody>
      </p:sp>
      <p:pic>
        <p:nvPicPr>
          <p:cNvPr id="7" name="Picture 6">
            <a:extLst>
              <a:ext uri="{FF2B5EF4-FFF2-40B4-BE49-F238E27FC236}">
                <a16:creationId xmlns:a16="http://schemas.microsoft.com/office/drawing/2014/main" id="{C23510E7-85C7-42E5-94DC-9B55D27878A4}"/>
              </a:ext>
            </a:extLst>
          </p:cNvPr>
          <p:cNvPicPr>
            <a:picLocks noChangeAspect="1"/>
          </p:cNvPicPr>
          <p:nvPr/>
        </p:nvPicPr>
        <p:blipFill>
          <a:blip r:embed="rId2"/>
          <a:stretch>
            <a:fillRect/>
          </a:stretch>
        </p:blipFill>
        <p:spPr>
          <a:xfrm>
            <a:off x="1298917" y="1704756"/>
            <a:ext cx="9200271" cy="3858137"/>
          </a:xfrm>
          <a:prstGeom prst="rect">
            <a:avLst/>
          </a:prstGeom>
        </p:spPr>
      </p:pic>
      <p:sp>
        <p:nvSpPr>
          <p:cNvPr id="4" name="Date Placeholder 3">
            <a:extLst>
              <a:ext uri="{FF2B5EF4-FFF2-40B4-BE49-F238E27FC236}">
                <a16:creationId xmlns:a16="http://schemas.microsoft.com/office/drawing/2014/main" id="{A0965B71-C6A5-316A-002A-D42FB4E5BC14}"/>
              </a:ext>
            </a:extLst>
          </p:cNvPr>
          <p:cNvSpPr>
            <a:spLocks noGrp="1"/>
          </p:cNvSpPr>
          <p:nvPr>
            <p:ph type="dt" sz="half" idx="10"/>
          </p:nvPr>
        </p:nvSpPr>
        <p:spPr/>
        <p:txBody>
          <a:bodyPr/>
          <a:lstStyle/>
          <a:p>
            <a:fld id="{B6B0CDB0-BAC5-404C-81EC-BB04FA41AC2B}" type="datetime1">
              <a:rPr lang="en-IN" smtClean="0"/>
              <a:t>06-05-2022</a:t>
            </a:fld>
            <a:endParaRPr lang="en-IN"/>
          </a:p>
        </p:txBody>
      </p:sp>
      <p:sp>
        <p:nvSpPr>
          <p:cNvPr id="5" name="Footer Placeholder 4">
            <a:extLst>
              <a:ext uri="{FF2B5EF4-FFF2-40B4-BE49-F238E27FC236}">
                <a16:creationId xmlns:a16="http://schemas.microsoft.com/office/drawing/2014/main" id="{23B0FF12-DCE0-F00A-6DCB-B0CB9D63820F}"/>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DC836D9F-CA50-C55B-BB7D-29E1325E5D58}"/>
              </a:ext>
            </a:extLst>
          </p:cNvPr>
          <p:cNvSpPr>
            <a:spLocks noGrp="1"/>
          </p:cNvSpPr>
          <p:nvPr>
            <p:ph type="sldNum" sz="quarter" idx="12"/>
          </p:nvPr>
        </p:nvSpPr>
        <p:spPr/>
        <p:txBody>
          <a:bodyPr/>
          <a:lstStyle/>
          <a:p>
            <a:fld id="{B4C741FC-B631-43BD-AE5A-BB1DB7C08C0E}" type="slidenum">
              <a:rPr lang="en-IN" smtClean="0"/>
              <a:t>24</a:t>
            </a:fld>
            <a:endParaRPr lang="en-IN"/>
          </a:p>
        </p:txBody>
      </p:sp>
    </p:spTree>
    <p:extLst>
      <p:ext uri="{BB962C8B-B14F-4D97-AF65-F5344CB8AC3E}">
        <p14:creationId xmlns:p14="http://schemas.microsoft.com/office/powerpoint/2010/main" val="62775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BCC7-A541-4EA6-A66C-8AFDCB8F7296}"/>
              </a:ext>
            </a:extLst>
          </p:cNvPr>
          <p:cNvSpPr>
            <a:spLocks noGrp="1"/>
          </p:cNvSpPr>
          <p:nvPr>
            <p:ph type="title"/>
          </p:nvPr>
        </p:nvSpPr>
        <p:spPr>
          <a:xfrm>
            <a:off x="416169" y="51947"/>
            <a:ext cx="10515600" cy="1325563"/>
          </a:xfrm>
        </p:spPr>
        <p:txBody>
          <a:bodyPr/>
          <a:lstStyle/>
          <a:p>
            <a:r>
              <a:rPr lang="en-US" b="1" dirty="0">
                <a:latin typeface="Times New Roman" panose="02020603050405020304" pitchFamily="18" charset="0"/>
                <a:cs typeface="Times New Roman" panose="02020603050405020304" pitchFamily="18" charset="0"/>
              </a:rPr>
              <a:t>Body Centered Cubic Structure (BCC)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44D4E5-E79B-4E5D-AE8D-7E8E73E5DAA8}"/>
                  </a:ext>
                </a:extLst>
              </p:cNvPr>
              <p:cNvSpPr>
                <a:spLocks noGrp="1"/>
              </p:cNvSpPr>
              <p:nvPr>
                <p:ph idx="1"/>
              </p:nvPr>
            </p:nvSpPr>
            <p:spPr>
              <a:xfrm>
                <a:off x="543951" y="1150375"/>
                <a:ext cx="11231880" cy="5320763"/>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Close packed directions are cube diagonals.</a:t>
                </a:r>
              </a:p>
              <a:p>
                <a:r>
                  <a:rPr lang="en-US" dirty="0">
                    <a:latin typeface="Times New Roman" panose="02020603050405020304" pitchFamily="18" charset="0"/>
                    <a:cs typeface="Times New Roman" panose="02020603050405020304" pitchFamily="18" charset="0"/>
                  </a:rPr>
                  <a:t>Coordination number = 8</a:t>
                </a:r>
              </a:p>
              <a:p>
                <a:r>
                  <a:rPr lang="en-US" dirty="0">
                    <a:latin typeface="Times New Roman" panose="02020603050405020304" pitchFamily="18" charset="0"/>
                    <a:cs typeface="Times New Roman" panose="02020603050405020304" pitchFamily="18" charset="0"/>
                  </a:rPr>
                  <a:t>Close-packed directions: length = 4R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3</m:t>
                        </m:r>
                      </m:e>
                    </m:rad>
                  </m:oMath>
                </a14:m>
                <a:r>
                  <a:rPr lang="en-US" dirty="0">
                    <a:latin typeface="Times New Roman" panose="02020603050405020304" pitchFamily="18" charset="0"/>
                    <a:cs typeface="Times New Roman" panose="02020603050405020304" pitchFamily="18" charset="0"/>
                  </a:rPr>
                  <a:t>a </a:t>
                </a:r>
              </a:p>
              <a:p>
                <a:r>
                  <a:rPr lang="fr-FR" dirty="0">
                    <a:latin typeface="Times New Roman" panose="02020603050405020304" pitchFamily="18" charset="0"/>
                    <a:cs typeface="Times New Roman" panose="02020603050405020304" pitchFamily="18" charset="0"/>
                  </a:rPr>
                  <a:t>Unit </a:t>
                </a:r>
                <a:r>
                  <a:rPr lang="fr-FR" dirty="0" err="1">
                    <a:latin typeface="Times New Roman" panose="02020603050405020304" pitchFamily="18" charset="0"/>
                    <a:cs typeface="Times New Roman" panose="02020603050405020304" pitchFamily="18" charset="0"/>
                  </a:rPr>
                  <a:t>cell</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contains</a:t>
                </a:r>
                <a:r>
                  <a:rPr lang="fr-FR" dirty="0">
                    <a:latin typeface="Times New Roman" panose="02020603050405020304" pitchFamily="18" charset="0"/>
                    <a:cs typeface="Times New Roman" panose="02020603050405020304" pitchFamily="18" charset="0"/>
                  </a:rPr>
                  <a:t>: 1 + 8 x 1/8 = 2 </a:t>
                </a:r>
                <a:r>
                  <a:rPr lang="fr-FR" dirty="0" err="1">
                    <a:latin typeface="Times New Roman" panose="02020603050405020304" pitchFamily="18" charset="0"/>
                    <a:cs typeface="Times New Roman" panose="02020603050405020304" pitchFamily="18" charset="0"/>
                  </a:rPr>
                  <a:t>atoms</a:t>
                </a:r>
                <a:r>
                  <a:rPr lang="fr-FR" dirty="0">
                    <a:latin typeface="Times New Roman" panose="02020603050405020304" pitchFamily="18" charset="0"/>
                    <a:cs typeface="Times New Roman" panose="02020603050405020304" pitchFamily="18" charset="0"/>
                  </a:rPr>
                  <a:t>/unit </a:t>
                </a:r>
                <a:r>
                  <a:rPr lang="fr-FR" dirty="0" err="1">
                    <a:latin typeface="Times New Roman" panose="02020603050405020304" pitchFamily="18" charset="0"/>
                    <a:cs typeface="Times New Roman" panose="02020603050405020304" pitchFamily="18" charset="0"/>
                  </a:rPr>
                  <a:t>cell</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en-US" dirty="0"/>
              </a:p>
              <a:p>
                <a:r>
                  <a:rPr lang="en-US" dirty="0">
                    <a:latin typeface="Times New Roman" panose="02020603050405020304" pitchFamily="18" charset="0"/>
                    <a:cs typeface="Times New Roman" panose="02020603050405020304" pitchFamily="18" charset="0"/>
                  </a:rPr>
                  <a:t>APF for a body-centered cubic structure = 0.68</a:t>
                </a:r>
                <a:endParaRPr lang="fr-FR"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8E44D4E5-E79B-4E5D-AE8D-7E8E73E5DAA8}"/>
                  </a:ext>
                </a:extLst>
              </p:cNvPr>
              <p:cNvSpPr>
                <a:spLocks noGrp="1" noRot="1" noChangeAspect="1" noMove="1" noResize="1" noEditPoints="1" noAdjustHandles="1" noChangeArrowheads="1" noChangeShapeType="1" noTextEdit="1"/>
              </p:cNvSpPr>
              <p:nvPr>
                <p:ph idx="1"/>
              </p:nvPr>
            </p:nvSpPr>
            <p:spPr>
              <a:xfrm>
                <a:off x="543951" y="1150375"/>
                <a:ext cx="11231880" cy="5320763"/>
              </a:xfrm>
              <a:blipFill>
                <a:blip r:embed="rId2"/>
                <a:stretch>
                  <a:fillRect l="-814" t="-3207" b="-160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3168636-1DA6-4988-80EA-275FEF997345}"/>
              </a:ext>
            </a:extLst>
          </p:cNvPr>
          <p:cNvPicPr>
            <a:picLocks noChangeAspect="1"/>
          </p:cNvPicPr>
          <p:nvPr/>
        </p:nvPicPr>
        <p:blipFill>
          <a:blip r:embed="rId3"/>
          <a:stretch>
            <a:fillRect/>
          </a:stretch>
        </p:blipFill>
        <p:spPr>
          <a:xfrm>
            <a:off x="288387" y="2879078"/>
            <a:ext cx="3288564" cy="2965833"/>
          </a:xfrm>
          <a:prstGeom prst="rect">
            <a:avLst/>
          </a:prstGeom>
        </p:spPr>
      </p:pic>
      <p:pic>
        <p:nvPicPr>
          <p:cNvPr id="7" name="Picture 6">
            <a:extLst>
              <a:ext uri="{FF2B5EF4-FFF2-40B4-BE49-F238E27FC236}">
                <a16:creationId xmlns:a16="http://schemas.microsoft.com/office/drawing/2014/main" id="{458503A6-FE37-4CF8-B038-A3B5CFCFFE78}"/>
              </a:ext>
            </a:extLst>
          </p:cNvPr>
          <p:cNvPicPr>
            <a:picLocks noChangeAspect="1"/>
          </p:cNvPicPr>
          <p:nvPr/>
        </p:nvPicPr>
        <p:blipFill>
          <a:blip r:embed="rId4"/>
          <a:stretch>
            <a:fillRect/>
          </a:stretch>
        </p:blipFill>
        <p:spPr>
          <a:xfrm>
            <a:off x="7126020" y="3101889"/>
            <a:ext cx="4905375" cy="2511083"/>
          </a:xfrm>
          <a:prstGeom prst="rect">
            <a:avLst/>
          </a:prstGeom>
        </p:spPr>
      </p:pic>
      <p:pic>
        <p:nvPicPr>
          <p:cNvPr id="10" name="Picture 9">
            <a:extLst>
              <a:ext uri="{FF2B5EF4-FFF2-40B4-BE49-F238E27FC236}">
                <a16:creationId xmlns:a16="http://schemas.microsoft.com/office/drawing/2014/main" id="{E47B4654-CC40-4260-80A1-441342C98EB6}"/>
              </a:ext>
            </a:extLst>
          </p:cNvPr>
          <p:cNvPicPr>
            <a:picLocks noChangeAspect="1"/>
          </p:cNvPicPr>
          <p:nvPr/>
        </p:nvPicPr>
        <p:blipFill>
          <a:blip r:embed="rId5"/>
          <a:stretch>
            <a:fillRect/>
          </a:stretch>
        </p:blipFill>
        <p:spPr>
          <a:xfrm>
            <a:off x="3704732" y="3101890"/>
            <a:ext cx="3165723" cy="2643034"/>
          </a:xfrm>
          <a:prstGeom prst="rect">
            <a:avLst/>
          </a:prstGeom>
        </p:spPr>
      </p:pic>
      <p:sp>
        <p:nvSpPr>
          <p:cNvPr id="4" name="Date Placeholder 3">
            <a:extLst>
              <a:ext uri="{FF2B5EF4-FFF2-40B4-BE49-F238E27FC236}">
                <a16:creationId xmlns:a16="http://schemas.microsoft.com/office/drawing/2014/main" id="{334DDC83-2717-F9E7-DEED-4016BCDCE924}"/>
              </a:ext>
            </a:extLst>
          </p:cNvPr>
          <p:cNvSpPr>
            <a:spLocks noGrp="1"/>
          </p:cNvSpPr>
          <p:nvPr>
            <p:ph type="dt" sz="half" idx="10"/>
          </p:nvPr>
        </p:nvSpPr>
        <p:spPr/>
        <p:txBody>
          <a:bodyPr/>
          <a:lstStyle/>
          <a:p>
            <a:fld id="{64E36B91-C612-48CC-814E-638FE954EAD0}" type="datetime1">
              <a:rPr lang="en-IN" smtClean="0"/>
              <a:t>06-05-2022</a:t>
            </a:fld>
            <a:endParaRPr lang="en-IN"/>
          </a:p>
        </p:txBody>
      </p:sp>
      <p:sp>
        <p:nvSpPr>
          <p:cNvPr id="6" name="Footer Placeholder 5">
            <a:extLst>
              <a:ext uri="{FF2B5EF4-FFF2-40B4-BE49-F238E27FC236}">
                <a16:creationId xmlns:a16="http://schemas.microsoft.com/office/drawing/2014/main" id="{185B7842-9E79-6D93-F7E4-2DC6F180636A}"/>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AF0E2705-401D-3529-837B-5BDDD0CA44D9}"/>
              </a:ext>
            </a:extLst>
          </p:cNvPr>
          <p:cNvSpPr>
            <a:spLocks noGrp="1"/>
          </p:cNvSpPr>
          <p:nvPr>
            <p:ph type="sldNum" sz="quarter" idx="12"/>
          </p:nvPr>
        </p:nvSpPr>
        <p:spPr/>
        <p:txBody>
          <a:bodyPr/>
          <a:lstStyle/>
          <a:p>
            <a:fld id="{B4C741FC-B631-43BD-AE5A-BB1DB7C08C0E}" type="slidenum">
              <a:rPr lang="en-IN" smtClean="0"/>
              <a:t>25</a:t>
            </a:fld>
            <a:endParaRPr lang="en-IN"/>
          </a:p>
        </p:txBody>
      </p:sp>
    </p:spTree>
    <p:extLst>
      <p:ext uri="{BB962C8B-B14F-4D97-AF65-F5344CB8AC3E}">
        <p14:creationId xmlns:p14="http://schemas.microsoft.com/office/powerpoint/2010/main" val="1159517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66EC-3A55-4754-837A-CC2F30189188}"/>
              </a:ext>
            </a:extLst>
          </p:cNvPr>
          <p:cNvSpPr>
            <a:spLocks noGrp="1"/>
          </p:cNvSpPr>
          <p:nvPr>
            <p:ph type="title"/>
          </p:nvPr>
        </p:nvSpPr>
        <p:spPr>
          <a:xfrm>
            <a:off x="405617" y="0"/>
            <a:ext cx="10515600" cy="1325563"/>
          </a:xfrm>
        </p:spPr>
        <p:txBody>
          <a:bodyPr/>
          <a:lstStyle/>
          <a:p>
            <a:r>
              <a:rPr lang="en-US" b="1" dirty="0">
                <a:latin typeface="Times New Roman" panose="02020603050405020304" pitchFamily="18" charset="0"/>
                <a:cs typeface="Times New Roman" panose="02020603050405020304" pitchFamily="18" charset="0"/>
              </a:rPr>
              <a:t>Face Centered Cubic Structure (FCC)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68EA82-ECE9-450A-9A44-7516ECC0D049}"/>
                  </a:ext>
                </a:extLst>
              </p:cNvPr>
              <p:cNvSpPr>
                <a:spLocks noGrp="1"/>
              </p:cNvSpPr>
              <p:nvPr>
                <p:ph idx="1"/>
              </p:nvPr>
            </p:nvSpPr>
            <p:spPr>
              <a:xfrm>
                <a:off x="327073" y="1065968"/>
                <a:ext cx="11537853" cy="5792031"/>
              </a:xfrm>
            </p:spPr>
            <p:txBody>
              <a:bodyPr/>
              <a:lstStyle/>
              <a:p>
                <a:r>
                  <a:rPr lang="en-US" dirty="0">
                    <a:latin typeface="Times New Roman" panose="02020603050405020304" pitchFamily="18" charset="0"/>
                    <a:cs typeface="Times New Roman" panose="02020603050405020304" pitchFamily="18" charset="0"/>
                  </a:rPr>
                  <a:t>Close packed directions are face diagonals.</a:t>
                </a:r>
              </a:p>
              <a:p>
                <a:r>
                  <a:rPr lang="en-US" dirty="0">
                    <a:latin typeface="Times New Roman" panose="02020603050405020304" pitchFamily="18" charset="0"/>
                    <a:cs typeface="Times New Roman" panose="02020603050405020304" pitchFamily="18" charset="0"/>
                  </a:rPr>
                  <a:t>Coordination number = 12</a:t>
                </a:r>
              </a:p>
              <a:p>
                <a:r>
                  <a:rPr lang="en-US" dirty="0">
                    <a:latin typeface="Times New Roman" panose="02020603050405020304" pitchFamily="18" charset="0"/>
                    <a:cs typeface="Times New Roman" panose="02020603050405020304" pitchFamily="18" charset="0"/>
                  </a:rPr>
                  <a:t>Close-packed direction length = 4R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e>
                    </m:rad>
                  </m:oMath>
                </a14:m>
                <a:r>
                  <a:rPr lang="en-US" dirty="0">
                    <a:latin typeface="Times New Roman" panose="02020603050405020304" pitchFamily="18" charset="0"/>
                    <a:cs typeface="Times New Roman" panose="02020603050405020304" pitchFamily="18" charset="0"/>
                  </a:rPr>
                  <a:t>a </a:t>
                </a:r>
              </a:p>
              <a:p>
                <a:r>
                  <a:rPr lang="fr-FR" dirty="0">
                    <a:latin typeface="Times New Roman" panose="02020603050405020304" pitchFamily="18" charset="0"/>
                    <a:cs typeface="Times New Roman" panose="02020603050405020304" pitchFamily="18" charset="0"/>
                  </a:rPr>
                  <a:t>Unit </a:t>
                </a:r>
                <a:r>
                  <a:rPr lang="fr-FR" dirty="0" err="1">
                    <a:latin typeface="Times New Roman" panose="02020603050405020304" pitchFamily="18" charset="0"/>
                    <a:cs typeface="Times New Roman" panose="02020603050405020304" pitchFamily="18" charset="0"/>
                  </a:rPr>
                  <a:t>cell</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contains</a:t>
                </a:r>
                <a:r>
                  <a:rPr lang="fr-FR" dirty="0">
                    <a:latin typeface="Times New Roman" panose="02020603050405020304" pitchFamily="18" charset="0"/>
                    <a:cs typeface="Times New Roman" panose="02020603050405020304" pitchFamily="18" charset="0"/>
                  </a:rPr>
                  <a:t>: 6 x 1/2 + 8 x 1/8 = 4 </a:t>
                </a:r>
                <a:r>
                  <a:rPr lang="fr-FR" dirty="0" err="1">
                    <a:latin typeface="Times New Roman" panose="02020603050405020304" pitchFamily="18" charset="0"/>
                    <a:cs typeface="Times New Roman" panose="02020603050405020304" pitchFamily="18" charset="0"/>
                  </a:rPr>
                  <a:t>atoms</a:t>
                </a:r>
                <a:r>
                  <a:rPr lang="fr-FR" dirty="0">
                    <a:latin typeface="Times New Roman" panose="02020603050405020304" pitchFamily="18" charset="0"/>
                    <a:cs typeface="Times New Roman" panose="02020603050405020304" pitchFamily="18" charset="0"/>
                  </a:rPr>
                  <a:t>/unit </a:t>
                </a:r>
                <a:r>
                  <a:rPr lang="fr-FR" dirty="0" err="1">
                    <a:latin typeface="Times New Roman" panose="02020603050405020304" pitchFamily="18" charset="0"/>
                    <a:cs typeface="Times New Roman" panose="02020603050405020304" pitchFamily="18" charset="0"/>
                  </a:rPr>
                  <a:t>cell</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pPr marL="0" indent="0">
                  <a:buNone/>
                </a:pP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APF for a face-centered cubic structure = 0.74</a:t>
                </a:r>
              </a:p>
              <a:p>
                <a:pPr marL="0" indent="0">
                  <a:buNone/>
                </a:pP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E68EA82-ECE9-450A-9A44-7516ECC0D049}"/>
                  </a:ext>
                </a:extLst>
              </p:cNvPr>
              <p:cNvSpPr>
                <a:spLocks noGrp="1" noRot="1" noChangeAspect="1" noMove="1" noResize="1" noEditPoints="1" noAdjustHandles="1" noChangeArrowheads="1" noChangeShapeType="1" noTextEdit="1"/>
              </p:cNvSpPr>
              <p:nvPr>
                <p:ph idx="1"/>
              </p:nvPr>
            </p:nvSpPr>
            <p:spPr>
              <a:xfrm>
                <a:off x="327073" y="1065968"/>
                <a:ext cx="11537853" cy="5792031"/>
              </a:xfrm>
              <a:blipFill>
                <a:blip r:embed="rId2"/>
                <a:stretch>
                  <a:fillRect l="-951" t="-1895" b="-1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829716-7537-461C-B706-82426A248903}"/>
              </a:ext>
            </a:extLst>
          </p:cNvPr>
          <p:cNvPicPr>
            <a:picLocks noChangeAspect="1"/>
          </p:cNvPicPr>
          <p:nvPr/>
        </p:nvPicPr>
        <p:blipFill>
          <a:blip r:embed="rId3"/>
          <a:stretch>
            <a:fillRect/>
          </a:stretch>
        </p:blipFill>
        <p:spPr>
          <a:xfrm>
            <a:off x="919089" y="3119511"/>
            <a:ext cx="3216813" cy="2928827"/>
          </a:xfrm>
          <a:prstGeom prst="rect">
            <a:avLst/>
          </a:prstGeom>
        </p:spPr>
      </p:pic>
      <p:pic>
        <p:nvPicPr>
          <p:cNvPr id="7" name="Picture 6">
            <a:extLst>
              <a:ext uri="{FF2B5EF4-FFF2-40B4-BE49-F238E27FC236}">
                <a16:creationId xmlns:a16="http://schemas.microsoft.com/office/drawing/2014/main" id="{B3502643-19D2-420F-9C23-E4276E85D4E5}"/>
              </a:ext>
            </a:extLst>
          </p:cNvPr>
          <p:cNvPicPr>
            <a:picLocks noChangeAspect="1"/>
          </p:cNvPicPr>
          <p:nvPr/>
        </p:nvPicPr>
        <p:blipFill>
          <a:blip r:embed="rId4"/>
          <a:stretch>
            <a:fillRect/>
          </a:stretch>
        </p:blipFill>
        <p:spPr>
          <a:xfrm>
            <a:off x="4727918" y="3402408"/>
            <a:ext cx="5956482" cy="2363032"/>
          </a:xfrm>
          <a:prstGeom prst="rect">
            <a:avLst/>
          </a:prstGeom>
        </p:spPr>
      </p:pic>
      <p:pic>
        <p:nvPicPr>
          <p:cNvPr id="9" name="Picture 8">
            <a:extLst>
              <a:ext uri="{FF2B5EF4-FFF2-40B4-BE49-F238E27FC236}">
                <a16:creationId xmlns:a16="http://schemas.microsoft.com/office/drawing/2014/main" id="{3253F1EB-58C9-409C-9B21-65469D9F25C3}"/>
              </a:ext>
            </a:extLst>
          </p:cNvPr>
          <p:cNvPicPr>
            <a:picLocks noChangeAspect="1"/>
          </p:cNvPicPr>
          <p:nvPr/>
        </p:nvPicPr>
        <p:blipFill>
          <a:blip r:embed="rId5"/>
          <a:stretch>
            <a:fillRect/>
          </a:stretch>
        </p:blipFill>
        <p:spPr>
          <a:xfrm>
            <a:off x="9209869" y="947811"/>
            <a:ext cx="2409825" cy="2171700"/>
          </a:xfrm>
          <a:prstGeom prst="rect">
            <a:avLst/>
          </a:prstGeom>
        </p:spPr>
      </p:pic>
      <p:sp>
        <p:nvSpPr>
          <p:cNvPr id="4" name="Date Placeholder 3">
            <a:extLst>
              <a:ext uri="{FF2B5EF4-FFF2-40B4-BE49-F238E27FC236}">
                <a16:creationId xmlns:a16="http://schemas.microsoft.com/office/drawing/2014/main" id="{D904F14B-1C2F-C96A-91EF-0FFCD70842DD}"/>
              </a:ext>
            </a:extLst>
          </p:cNvPr>
          <p:cNvSpPr>
            <a:spLocks noGrp="1"/>
          </p:cNvSpPr>
          <p:nvPr>
            <p:ph type="dt" sz="half" idx="10"/>
          </p:nvPr>
        </p:nvSpPr>
        <p:spPr/>
        <p:txBody>
          <a:bodyPr/>
          <a:lstStyle/>
          <a:p>
            <a:fld id="{AE0C8160-D420-4316-AE95-80756AD046AB}" type="datetime1">
              <a:rPr lang="en-IN" smtClean="0"/>
              <a:t>06-05-2022</a:t>
            </a:fld>
            <a:endParaRPr lang="en-IN"/>
          </a:p>
        </p:txBody>
      </p:sp>
      <p:sp>
        <p:nvSpPr>
          <p:cNvPr id="6" name="Footer Placeholder 5">
            <a:extLst>
              <a:ext uri="{FF2B5EF4-FFF2-40B4-BE49-F238E27FC236}">
                <a16:creationId xmlns:a16="http://schemas.microsoft.com/office/drawing/2014/main" id="{5B12A828-2776-B5C6-886E-2F7B059EAE5E}"/>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189F9BE9-6A09-DE4D-9667-94F325468614}"/>
              </a:ext>
            </a:extLst>
          </p:cNvPr>
          <p:cNvSpPr>
            <a:spLocks noGrp="1"/>
          </p:cNvSpPr>
          <p:nvPr>
            <p:ph type="sldNum" sz="quarter" idx="12"/>
          </p:nvPr>
        </p:nvSpPr>
        <p:spPr/>
        <p:txBody>
          <a:bodyPr/>
          <a:lstStyle/>
          <a:p>
            <a:fld id="{B4C741FC-B631-43BD-AE5A-BB1DB7C08C0E}" type="slidenum">
              <a:rPr lang="en-IN" smtClean="0"/>
              <a:t>26</a:t>
            </a:fld>
            <a:endParaRPr lang="en-IN"/>
          </a:p>
        </p:txBody>
      </p:sp>
    </p:spTree>
    <p:extLst>
      <p:ext uri="{BB962C8B-B14F-4D97-AF65-F5344CB8AC3E}">
        <p14:creationId xmlns:p14="http://schemas.microsoft.com/office/powerpoint/2010/main" val="1329268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362E-84F0-44F8-A823-A799F4F89F9D}"/>
              </a:ext>
            </a:extLst>
          </p:cNvPr>
          <p:cNvSpPr>
            <a:spLocks noGrp="1"/>
          </p:cNvSpPr>
          <p:nvPr>
            <p:ph type="title"/>
          </p:nvPr>
        </p:nvSpPr>
        <p:spPr>
          <a:xfrm>
            <a:off x="599049" y="44816"/>
            <a:ext cx="10515600" cy="1325563"/>
          </a:xfrm>
        </p:spPr>
        <p:txBody>
          <a:bodyPr/>
          <a:lstStyle/>
          <a:p>
            <a:r>
              <a:rPr lang="en-US" b="1" i="1" dirty="0">
                <a:latin typeface="Times New Roman" panose="02020603050405020304" pitchFamily="18" charset="0"/>
                <a:cs typeface="Times New Roman" panose="02020603050405020304" pitchFamily="18" charset="0"/>
              </a:rPr>
              <a:t>Hexagonal Close-Packed (HCP) Structure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AB1AA4-1EF8-415C-BB00-3127DA859799}"/>
              </a:ext>
            </a:extLst>
          </p:cNvPr>
          <p:cNvSpPr>
            <a:spLocks noGrp="1"/>
          </p:cNvSpPr>
          <p:nvPr>
            <p:ph idx="1"/>
          </p:nvPr>
        </p:nvSpPr>
        <p:spPr>
          <a:xfrm>
            <a:off x="599049" y="1112154"/>
            <a:ext cx="10515600" cy="4351338"/>
          </a:xfrm>
        </p:spPr>
        <p:txBody>
          <a:bodyPr/>
          <a:lstStyle/>
          <a:p>
            <a:r>
              <a:rPr lang="en-US" dirty="0">
                <a:latin typeface="Times New Roman" panose="02020603050405020304" pitchFamily="18" charset="0"/>
                <a:cs typeface="Times New Roman" panose="02020603050405020304" pitchFamily="18" charset="0"/>
              </a:rPr>
              <a:t>Coordination number = 12</a:t>
            </a:r>
          </a:p>
          <a:p>
            <a:r>
              <a:rPr lang="en-US" dirty="0">
                <a:latin typeface="Times New Roman" panose="02020603050405020304" pitchFamily="18" charset="0"/>
                <a:cs typeface="Times New Roman" panose="02020603050405020304" pitchFamily="18" charset="0"/>
              </a:rPr>
              <a:t>Close-packed direction length = 2R = a</a:t>
            </a:r>
          </a:p>
          <a:p>
            <a:r>
              <a:rPr lang="fr-FR" dirty="0">
                <a:latin typeface="Times New Roman" panose="02020603050405020304" pitchFamily="18" charset="0"/>
                <a:cs typeface="Times New Roman" panose="02020603050405020304" pitchFamily="18" charset="0"/>
              </a:rPr>
              <a:t>Unit </a:t>
            </a:r>
            <a:r>
              <a:rPr lang="fr-FR" dirty="0" err="1">
                <a:latin typeface="Times New Roman" panose="02020603050405020304" pitchFamily="18" charset="0"/>
                <a:cs typeface="Times New Roman" panose="02020603050405020304" pitchFamily="18" charset="0"/>
              </a:rPr>
              <a:t>cell</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contains</a:t>
            </a:r>
            <a:r>
              <a:rPr lang="fr-FR" dirty="0">
                <a:latin typeface="Times New Roman" panose="02020603050405020304" pitchFamily="18" charset="0"/>
                <a:cs typeface="Times New Roman" panose="02020603050405020304" pitchFamily="18" charset="0"/>
              </a:rPr>
              <a:t>: 2 x 1/2 + 3 + (6 x 2) x 1/6 = 6 </a:t>
            </a:r>
            <a:r>
              <a:rPr lang="fr-FR" dirty="0" err="1">
                <a:latin typeface="Times New Roman" panose="02020603050405020304" pitchFamily="18" charset="0"/>
                <a:cs typeface="Times New Roman" panose="02020603050405020304" pitchFamily="18" charset="0"/>
              </a:rPr>
              <a:t>atoms</a:t>
            </a:r>
            <a:r>
              <a:rPr lang="fr-FR" dirty="0">
                <a:latin typeface="Times New Roman" panose="02020603050405020304" pitchFamily="18" charset="0"/>
                <a:cs typeface="Times New Roman" panose="02020603050405020304" pitchFamily="18" charset="0"/>
              </a:rPr>
              <a:t>/unit </a:t>
            </a:r>
            <a:r>
              <a:rPr lang="fr-FR" dirty="0" err="1">
                <a:latin typeface="Times New Roman" panose="02020603050405020304" pitchFamily="18" charset="0"/>
                <a:cs typeface="Times New Roman" panose="02020603050405020304" pitchFamily="18" charset="0"/>
              </a:rPr>
              <a:t>cell</a:t>
            </a:r>
            <a:endParaRPr lang="en-US" dirty="0"/>
          </a:p>
          <a:p>
            <a:r>
              <a:rPr lang="en-US" dirty="0"/>
              <a:t>ABAB... Stacking Sequence</a:t>
            </a:r>
          </a:p>
        </p:txBody>
      </p:sp>
      <p:pic>
        <p:nvPicPr>
          <p:cNvPr id="5" name="Picture 4">
            <a:extLst>
              <a:ext uri="{FF2B5EF4-FFF2-40B4-BE49-F238E27FC236}">
                <a16:creationId xmlns:a16="http://schemas.microsoft.com/office/drawing/2014/main" id="{9DA04737-E310-4D43-875F-61646E4A3424}"/>
              </a:ext>
            </a:extLst>
          </p:cNvPr>
          <p:cNvPicPr>
            <a:picLocks noChangeAspect="1"/>
          </p:cNvPicPr>
          <p:nvPr/>
        </p:nvPicPr>
        <p:blipFill>
          <a:blip r:embed="rId2"/>
          <a:stretch>
            <a:fillRect/>
          </a:stretch>
        </p:blipFill>
        <p:spPr>
          <a:xfrm>
            <a:off x="1263747" y="3287823"/>
            <a:ext cx="9664505" cy="3367405"/>
          </a:xfrm>
          <a:prstGeom prst="rect">
            <a:avLst/>
          </a:prstGeom>
        </p:spPr>
      </p:pic>
      <p:sp>
        <p:nvSpPr>
          <p:cNvPr id="4" name="Date Placeholder 3">
            <a:extLst>
              <a:ext uri="{FF2B5EF4-FFF2-40B4-BE49-F238E27FC236}">
                <a16:creationId xmlns:a16="http://schemas.microsoft.com/office/drawing/2014/main" id="{ADE43950-DE42-AFDC-4034-A4401BBFD8E2}"/>
              </a:ext>
            </a:extLst>
          </p:cNvPr>
          <p:cNvSpPr>
            <a:spLocks noGrp="1"/>
          </p:cNvSpPr>
          <p:nvPr>
            <p:ph type="dt" sz="half" idx="10"/>
          </p:nvPr>
        </p:nvSpPr>
        <p:spPr/>
        <p:txBody>
          <a:bodyPr/>
          <a:lstStyle/>
          <a:p>
            <a:fld id="{FE46C7E2-0EEA-40DF-9D2C-F770EFCFB5DB}" type="datetime1">
              <a:rPr lang="en-IN" smtClean="0"/>
              <a:t>06-05-2022</a:t>
            </a:fld>
            <a:endParaRPr lang="en-IN"/>
          </a:p>
        </p:txBody>
      </p:sp>
      <p:sp>
        <p:nvSpPr>
          <p:cNvPr id="6" name="Footer Placeholder 5">
            <a:extLst>
              <a:ext uri="{FF2B5EF4-FFF2-40B4-BE49-F238E27FC236}">
                <a16:creationId xmlns:a16="http://schemas.microsoft.com/office/drawing/2014/main" id="{5F7AF601-3932-E57E-D9B9-DD874FE7E956}"/>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C9424609-17AE-83AC-4EE5-32F0E1CCAEE3}"/>
              </a:ext>
            </a:extLst>
          </p:cNvPr>
          <p:cNvSpPr>
            <a:spLocks noGrp="1"/>
          </p:cNvSpPr>
          <p:nvPr>
            <p:ph type="sldNum" sz="quarter" idx="12"/>
          </p:nvPr>
        </p:nvSpPr>
        <p:spPr/>
        <p:txBody>
          <a:bodyPr/>
          <a:lstStyle/>
          <a:p>
            <a:fld id="{B4C741FC-B631-43BD-AE5A-BB1DB7C08C0E}" type="slidenum">
              <a:rPr lang="en-IN" smtClean="0"/>
              <a:t>27</a:t>
            </a:fld>
            <a:endParaRPr lang="en-IN"/>
          </a:p>
        </p:txBody>
      </p:sp>
    </p:spTree>
    <p:extLst>
      <p:ext uri="{BB962C8B-B14F-4D97-AF65-F5344CB8AC3E}">
        <p14:creationId xmlns:p14="http://schemas.microsoft.com/office/powerpoint/2010/main" val="1422047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5EC3C-B893-4000-810B-C3FB5712915B}"/>
              </a:ext>
            </a:extLst>
          </p:cNvPr>
          <p:cNvSpPr/>
          <p:nvPr/>
        </p:nvSpPr>
        <p:spPr>
          <a:xfrm>
            <a:off x="583480" y="566678"/>
            <a:ext cx="7294427" cy="6001643"/>
          </a:xfrm>
          <a:prstGeom prst="rect">
            <a:avLst/>
          </a:prstGeom>
        </p:spPr>
        <p:txBody>
          <a:bodyPr wrap="square">
            <a:spAutoFit/>
          </a:bodyPr>
          <a:lstStyle/>
          <a:p>
            <a:pPr marL="285750" indent="-285750">
              <a:buFont typeface="Arial" panose="020B0604020202020204" pitchFamily="34" charset="0"/>
              <a:buChar char="•"/>
            </a:pPr>
            <a:r>
              <a:rPr lang="fr-FR" sz="2400" dirty="0">
                <a:latin typeface="Times New Roman" panose="02020603050405020304" pitchFamily="18" charset="0"/>
                <a:cs typeface="Times New Roman" panose="02020603050405020304" pitchFamily="18" charset="0"/>
              </a:rPr>
              <a:t>HCP </a:t>
            </a:r>
            <a:r>
              <a:rPr lang="fr-FR" sz="2400" dirty="0" err="1">
                <a:latin typeface="Times New Roman" panose="02020603050405020304" pitchFamily="18" charset="0"/>
                <a:cs typeface="Times New Roman" panose="02020603050405020304" pitchFamily="18" charset="0"/>
              </a:rPr>
              <a:t>crystal</a:t>
            </a:r>
            <a:r>
              <a:rPr lang="fr-FR" sz="2400" dirty="0">
                <a:latin typeface="Times New Roman" panose="02020603050405020304" pitchFamily="18" charset="0"/>
                <a:cs typeface="Times New Roman" panose="02020603050405020304" pitchFamily="18" charset="0"/>
              </a:rPr>
              <a:t> structure </a:t>
            </a:r>
            <a:r>
              <a:rPr lang="fr-FR" sz="2400" dirty="0" err="1">
                <a:latin typeface="Times New Roman" panose="02020603050405020304" pitchFamily="18" charset="0"/>
                <a:cs typeface="Times New Roman" panose="02020603050405020304" pitchFamily="18" charset="0"/>
              </a:rPr>
              <a:t>contains</a:t>
            </a:r>
            <a:r>
              <a:rPr lang="fr-FR" sz="2400" dirty="0">
                <a:latin typeface="Times New Roman" panose="02020603050405020304" pitchFamily="18" charset="0"/>
                <a:cs typeface="Times New Roman" panose="02020603050405020304" pitchFamily="18" charset="0"/>
              </a:rPr>
              <a:t> 6 </a:t>
            </a:r>
            <a:r>
              <a:rPr lang="fr-FR" sz="2400" dirty="0" err="1">
                <a:latin typeface="Times New Roman" panose="02020603050405020304" pitchFamily="18" charset="0"/>
                <a:cs typeface="Times New Roman" panose="02020603050405020304" pitchFamily="18" charset="0"/>
              </a:rPr>
              <a:t>atoms</a:t>
            </a:r>
            <a:r>
              <a:rPr lang="fr-FR" sz="2400" dirty="0">
                <a:latin typeface="Times New Roman" panose="02020603050405020304" pitchFamily="18" charset="0"/>
                <a:cs typeface="Times New Roman" panose="02020603050405020304" pitchFamily="18" charset="0"/>
              </a:rPr>
              <a:t> per unit </a:t>
            </a:r>
            <a:r>
              <a:rPr lang="fr-FR" sz="2400" dirty="0" err="1">
                <a:latin typeface="Times New Roman" panose="02020603050405020304" pitchFamily="18" charset="0"/>
                <a:cs typeface="Times New Roman" panose="02020603050405020304" pitchFamily="18" charset="0"/>
              </a:rPr>
              <a:t>cell</a:t>
            </a:r>
            <a:r>
              <a:rPr lang="fr-FR"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 1.633 a</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A=2r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Volume of HCP unit cell = Area of the hexagonal face </a:t>
            </a:r>
            <a:r>
              <a:rPr lang="fr-FR" sz="2400" dirty="0">
                <a:latin typeface="Times New Roman" panose="02020603050405020304" pitchFamily="18" charset="0"/>
                <a:cs typeface="Times New Roman" panose="02020603050405020304" pitchFamily="18" charset="0"/>
              </a:rPr>
              <a:t>x </a:t>
            </a:r>
            <a:r>
              <a:rPr lang="fr-FR" sz="2400" dirty="0" err="1">
                <a:latin typeface="Times New Roman" panose="02020603050405020304" pitchFamily="18" charset="0"/>
                <a:cs typeface="Times New Roman" panose="02020603050405020304" pitchFamily="18" charset="0"/>
              </a:rPr>
              <a:t>height</a:t>
            </a:r>
            <a:r>
              <a:rPr lang="fr-FR" sz="2400" dirty="0">
                <a:latin typeface="Times New Roman" panose="02020603050405020304" pitchFamily="18" charset="0"/>
                <a:cs typeface="Times New Roman" panose="02020603050405020304" pitchFamily="18" charset="0"/>
              </a:rPr>
              <a:t> of the </a:t>
            </a:r>
            <a:r>
              <a:rPr lang="fr-FR" sz="2400" dirty="0" err="1">
                <a:latin typeface="Times New Roman" panose="02020603050405020304" pitchFamily="18" charset="0"/>
                <a:cs typeface="Times New Roman" panose="02020603050405020304" pitchFamily="18" charset="0"/>
              </a:rPr>
              <a:t>hexagon</a:t>
            </a:r>
            <a:r>
              <a:rPr lang="fr-FR"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Area of the hexagonal face= area of each triangle </a:t>
            </a:r>
            <a:r>
              <a:rPr lang="fr-FR" sz="2400" dirty="0">
                <a:latin typeface="Times New Roman" panose="02020603050405020304" pitchFamily="18" charset="0"/>
                <a:cs typeface="Times New Roman" panose="02020603050405020304" pitchFamily="18" charset="0"/>
              </a:rPr>
              <a:t>x 6</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APF for a </a:t>
            </a:r>
            <a:r>
              <a:rPr lang="en-US" sz="2400" b="1" i="1" dirty="0">
                <a:latin typeface="Times New Roman" panose="02020603050405020304" pitchFamily="18" charset="0"/>
                <a:cs typeface="Times New Roman" panose="02020603050405020304" pitchFamily="18" charset="0"/>
              </a:rPr>
              <a:t>HCP crystal </a:t>
            </a:r>
            <a:r>
              <a:rPr lang="en-US" sz="2400" dirty="0">
                <a:latin typeface="Times New Roman" panose="02020603050405020304" pitchFamily="18" charset="0"/>
                <a:cs typeface="Times New Roman" panose="02020603050405020304" pitchFamily="18" charset="0"/>
              </a:rPr>
              <a:t>structure = 0.74</a:t>
            </a:r>
          </a:p>
        </p:txBody>
      </p:sp>
      <p:pic>
        <p:nvPicPr>
          <p:cNvPr id="4" name="Picture 3">
            <a:extLst>
              <a:ext uri="{FF2B5EF4-FFF2-40B4-BE49-F238E27FC236}">
                <a16:creationId xmlns:a16="http://schemas.microsoft.com/office/drawing/2014/main" id="{E4F1A4E4-9416-4B80-A42B-8F737E061B84}"/>
              </a:ext>
            </a:extLst>
          </p:cNvPr>
          <p:cNvPicPr>
            <a:picLocks noChangeAspect="1"/>
          </p:cNvPicPr>
          <p:nvPr/>
        </p:nvPicPr>
        <p:blipFill>
          <a:blip r:embed="rId2"/>
          <a:stretch>
            <a:fillRect/>
          </a:stretch>
        </p:blipFill>
        <p:spPr>
          <a:xfrm>
            <a:off x="8116176" y="810539"/>
            <a:ext cx="2824681" cy="2869949"/>
          </a:xfrm>
          <a:prstGeom prst="rect">
            <a:avLst/>
          </a:prstGeom>
        </p:spPr>
      </p:pic>
      <p:pic>
        <p:nvPicPr>
          <p:cNvPr id="6" name="Picture 5">
            <a:extLst>
              <a:ext uri="{FF2B5EF4-FFF2-40B4-BE49-F238E27FC236}">
                <a16:creationId xmlns:a16="http://schemas.microsoft.com/office/drawing/2014/main" id="{949AE7BD-E796-4A1E-9274-26967B5811B7}"/>
              </a:ext>
            </a:extLst>
          </p:cNvPr>
          <p:cNvPicPr>
            <a:picLocks noChangeAspect="1"/>
          </p:cNvPicPr>
          <p:nvPr/>
        </p:nvPicPr>
        <p:blipFill>
          <a:blip r:embed="rId3"/>
          <a:stretch>
            <a:fillRect/>
          </a:stretch>
        </p:blipFill>
        <p:spPr>
          <a:xfrm>
            <a:off x="8360202" y="3801972"/>
            <a:ext cx="2336627" cy="2245489"/>
          </a:xfrm>
          <a:prstGeom prst="rect">
            <a:avLst/>
          </a:prstGeom>
        </p:spPr>
      </p:pic>
      <p:pic>
        <p:nvPicPr>
          <p:cNvPr id="10" name="Picture 9">
            <a:extLst>
              <a:ext uri="{FF2B5EF4-FFF2-40B4-BE49-F238E27FC236}">
                <a16:creationId xmlns:a16="http://schemas.microsoft.com/office/drawing/2014/main" id="{C6D7E90C-10A3-47F6-9298-F996BC605B92}"/>
              </a:ext>
            </a:extLst>
          </p:cNvPr>
          <p:cNvPicPr>
            <a:picLocks noChangeAspect="1"/>
          </p:cNvPicPr>
          <p:nvPr/>
        </p:nvPicPr>
        <p:blipFill>
          <a:blip r:embed="rId4"/>
          <a:stretch>
            <a:fillRect/>
          </a:stretch>
        </p:blipFill>
        <p:spPr>
          <a:xfrm>
            <a:off x="1495171" y="3395810"/>
            <a:ext cx="4991390" cy="2583693"/>
          </a:xfrm>
          <a:prstGeom prst="rect">
            <a:avLst/>
          </a:prstGeom>
        </p:spPr>
      </p:pic>
      <p:sp>
        <p:nvSpPr>
          <p:cNvPr id="3" name="Date Placeholder 2">
            <a:extLst>
              <a:ext uri="{FF2B5EF4-FFF2-40B4-BE49-F238E27FC236}">
                <a16:creationId xmlns:a16="http://schemas.microsoft.com/office/drawing/2014/main" id="{F13A3F7C-56C5-59C2-42F9-AC699E791480}"/>
              </a:ext>
            </a:extLst>
          </p:cNvPr>
          <p:cNvSpPr>
            <a:spLocks noGrp="1"/>
          </p:cNvSpPr>
          <p:nvPr>
            <p:ph type="dt" sz="half" idx="10"/>
          </p:nvPr>
        </p:nvSpPr>
        <p:spPr/>
        <p:txBody>
          <a:bodyPr/>
          <a:lstStyle/>
          <a:p>
            <a:fld id="{211E521C-847C-4410-A90B-6B2E67E7C6B6}" type="datetime1">
              <a:rPr lang="en-IN" smtClean="0"/>
              <a:t>06-05-2022</a:t>
            </a:fld>
            <a:endParaRPr lang="en-IN"/>
          </a:p>
        </p:txBody>
      </p:sp>
      <p:sp>
        <p:nvSpPr>
          <p:cNvPr id="5" name="Footer Placeholder 4">
            <a:extLst>
              <a:ext uri="{FF2B5EF4-FFF2-40B4-BE49-F238E27FC236}">
                <a16:creationId xmlns:a16="http://schemas.microsoft.com/office/drawing/2014/main" id="{A106EEF8-7E63-367C-FB24-3202A82F69EC}"/>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8D4D89F2-15AD-499F-2220-C3F079B9B8D5}"/>
              </a:ext>
            </a:extLst>
          </p:cNvPr>
          <p:cNvSpPr>
            <a:spLocks noGrp="1"/>
          </p:cNvSpPr>
          <p:nvPr>
            <p:ph type="sldNum" sz="quarter" idx="12"/>
          </p:nvPr>
        </p:nvSpPr>
        <p:spPr/>
        <p:txBody>
          <a:bodyPr/>
          <a:lstStyle/>
          <a:p>
            <a:fld id="{B4C741FC-B631-43BD-AE5A-BB1DB7C08C0E}" type="slidenum">
              <a:rPr lang="en-IN" smtClean="0"/>
              <a:t>28</a:t>
            </a:fld>
            <a:endParaRPr lang="en-IN"/>
          </a:p>
        </p:txBody>
      </p:sp>
    </p:spTree>
    <p:extLst>
      <p:ext uri="{BB962C8B-B14F-4D97-AF65-F5344CB8AC3E}">
        <p14:creationId xmlns:p14="http://schemas.microsoft.com/office/powerpoint/2010/main" val="943121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D7189-0AF4-4F1F-867C-F2C42A291DE4}"/>
              </a:ext>
            </a:extLst>
          </p:cNvPr>
          <p:cNvSpPr>
            <a:spLocks noGrp="1"/>
          </p:cNvSpPr>
          <p:nvPr>
            <p:ph type="title"/>
          </p:nvPr>
        </p:nvSpPr>
        <p:spPr>
          <a:xfrm>
            <a:off x="556846" y="182245"/>
            <a:ext cx="10515600" cy="1325563"/>
          </a:xfrm>
        </p:spPr>
        <p:txBody>
          <a:bodyPr/>
          <a:lstStyle/>
          <a:p>
            <a:r>
              <a:rPr lang="en-US" b="1" i="1" dirty="0">
                <a:latin typeface="Times New Roman" panose="02020603050405020304" pitchFamily="18" charset="0"/>
                <a:cs typeface="Times New Roman" panose="02020603050405020304" pitchFamily="18" charset="0"/>
              </a:rPr>
              <a:t>Theoretical Density (</a:t>
            </a:r>
            <a:r>
              <a:rPr lang="el-GR" b="1" i="1" dirty="0">
                <a:latin typeface="Times New Roman" panose="02020603050405020304" pitchFamily="18" charset="0"/>
                <a:cs typeface="Times New Roman" panose="02020603050405020304" pitchFamily="18" charset="0"/>
              </a:rPr>
              <a:t>ρ</a:t>
            </a:r>
            <a:r>
              <a:rPr lang="en-US" b="1" i="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4F6719A-9190-4468-BEFB-3F651769E51D}"/>
              </a:ext>
            </a:extLst>
          </p:cNvPr>
          <p:cNvPicPr>
            <a:picLocks noGrp="1" noChangeAspect="1"/>
          </p:cNvPicPr>
          <p:nvPr>
            <p:ph idx="1"/>
          </p:nvPr>
        </p:nvPicPr>
        <p:blipFill>
          <a:blip r:embed="rId2"/>
          <a:stretch>
            <a:fillRect/>
          </a:stretch>
        </p:blipFill>
        <p:spPr>
          <a:xfrm>
            <a:off x="1786454" y="1619072"/>
            <a:ext cx="8619092" cy="3923599"/>
          </a:xfrm>
        </p:spPr>
      </p:pic>
      <p:sp>
        <p:nvSpPr>
          <p:cNvPr id="3" name="Date Placeholder 2">
            <a:extLst>
              <a:ext uri="{FF2B5EF4-FFF2-40B4-BE49-F238E27FC236}">
                <a16:creationId xmlns:a16="http://schemas.microsoft.com/office/drawing/2014/main" id="{68A338AF-0338-B589-FF35-27054202D35E}"/>
              </a:ext>
            </a:extLst>
          </p:cNvPr>
          <p:cNvSpPr>
            <a:spLocks noGrp="1"/>
          </p:cNvSpPr>
          <p:nvPr>
            <p:ph type="dt" sz="half" idx="10"/>
          </p:nvPr>
        </p:nvSpPr>
        <p:spPr/>
        <p:txBody>
          <a:bodyPr/>
          <a:lstStyle/>
          <a:p>
            <a:fld id="{18CFD467-BC8F-480A-BA4C-DFCE5500BD92}" type="datetime1">
              <a:rPr lang="en-IN" smtClean="0"/>
              <a:t>06-05-2022</a:t>
            </a:fld>
            <a:endParaRPr lang="en-IN"/>
          </a:p>
        </p:txBody>
      </p:sp>
      <p:sp>
        <p:nvSpPr>
          <p:cNvPr id="4" name="Footer Placeholder 3">
            <a:extLst>
              <a:ext uri="{FF2B5EF4-FFF2-40B4-BE49-F238E27FC236}">
                <a16:creationId xmlns:a16="http://schemas.microsoft.com/office/drawing/2014/main" id="{0A0D942A-3697-CD28-DA3B-27621F77AA77}"/>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D85BBFDE-2E1D-C710-43AF-D7165539D4C1}"/>
              </a:ext>
            </a:extLst>
          </p:cNvPr>
          <p:cNvSpPr>
            <a:spLocks noGrp="1"/>
          </p:cNvSpPr>
          <p:nvPr>
            <p:ph type="sldNum" sz="quarter" idx="12"/>
          </p:nvPr>
        </p:nvSpPr>
        <p:spPr/>
        <p:txBody>
          <a:bodyPr/>
          <a:lstStyle/>
          <a:p>
            <a:fld id="{B4C741FC-B631-43BD-AE5A-BB1DB7C08C0E}" type="slidenum">
              <a:rPr lang="en-IN" smtClean="0"/>
              <a:t>29</a:t>
            </a:fld>
            <a:endParaRPr lang="en-IN"/>
          </a:p>
        </p:txBody>
      </p:sp>
    </p:spTree>
    <p:extLst>
      <p:ext uri="{BB962C8B-B14F-4D97-AF65-F5344CB8AC3E}">
        <p14:creationId xmlns:p14="http://schemas.microsoft.com/office/powerpoint/2010/main" val="272985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C8F22-23D8-4465-A2CD-14A4398586E8}"/>
              </a:ext>
            </a:extLst>
          </p:cNvPr>
          <p:cNvSpPr>
            <a:spLocks noGrp="1"/>
          </p:cNvSpPr>
          <p:nvPr>
            <p:ph idx="1"/>
          </p:nvPr>
        </p:nvSpPr>
        <p:spPr>
          <a:xfrm>
            <a:off x="838200" y="1214203"/>
            <a:ext cx="10866120" cy="4723609"/>
          </a:xfrm>
        </p:spPr>
        <p:txBody>
          <a:bodyPr>
            <a:normAutofit/>
          </a:bodyPr>
          <a:lstStyle/>
          <a:p>
            <a:r>
              <a:rPr lang="en-US" b="1" dirty="0">
                <a:latin typeface="Times New Roman" panose="02020603050405020304" pitchFamily="18" charset="0"/>
                <a:cs typeface="Times New Roman" panose="02020603050405020304" pitchFamily="18" charset="0"/>
              </a:rPr>
              <a:t>Crystallography</a:t>
            </a:r>
            <a:r>
              <a:rPr lang="en-US" dirty="0">
                <a:latin typeface="Times New Roman" panose="02020603050405020304" pitchFamily="18" charset="0"/>
                <a:cs typeface="Times New Roman" panose="02020603050405020304" pitchFamily="18" charset="0"/>
              </a:rPr>
              <a:t> describes and characterize the structure of crystals.</a:t>
            </a:r>
          </a:p>
          <a:p>
            <a:r>
              <a:rPr lang="en-US" dirty="0">
                <a:latin typeface="Times New Roman" panose="02020603050405020304" pitchFamily="18" charset="0"/>
                <a:cs typeface="Times New Roman" panose="02020603050405020304" pitchFamily="18" charset="0"/>
              </a:rPr>
              <a:t>Basic concept is symmetry</a:t>
            </a:r>
          </a:p>
          <a:p>
            <a:pPr algn="just"/>
            <a:r>
              <a:rPr lang="en-US" i="1" dirty="0">
                <a:latin typeface="Times New Roman" panose="02020603050405020304" pitchFamily="18" charset="0"/>
                <a:cs typeface="Times New Roman" panose="02020603050405020304" pitchFamily="18" charset="0"/>
              </a:rPr>
              <a:t>Translational symmetry: </a:t>
            </a:r>
            <a:r>
              <a:rPr lang="en-US" dirty="0">
                <a:latin typeface="Times New Roman" panose="02020603050405020304" pitchFamily="18" charset="0"/>
                <a:cs typeface="Times New Roman" panose="02020603050405020304" pitchFamily="18" charset="0"/>
              </a:rPr>
              <a:t>if you are standing at one point in a crystal, and move a distance (vector) </a:t>
            </a:r>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the crystal will look exactly the same as where you started.</a:t>
            </a:r>
          </a:p>
        </p:txBody>
      </p:sp>
      <p:sp>
        <p:nvSpPr>
          <p:cNvPr id="4" name="Title 3">
            <a:extLst>
              <a:ext uri="{FF2B5EF4-FFF2-40B4-BE49-F238E27FC236}">
                <a16:creationId xmlns:a16="http://schemas.microsoft.com/office/drawing/2014/main" id="{F8C040E0-F85C-4E65-96FC-B317F2C9496F}"/>
              </a:ext>
            </a:extLst>
          </p:cNvPr>
          <p:cNvSpPr>
            <a:spLocks noGrp="1"/>
          </p:cNvSpPr>
          <p:nvPr>
            <p:ph type="title"/>
          </p:nvPr>
        </p:nvSpPr>
        <p:spPr>
          <a:xfrm>
            <a:off x="298555" y="148538"/>
            <a:ext cx="7460697" cy="701731"/>
          </a:xfrm>
          <a:prstGeom prst="rect">
            <a:avLst/>
          </a:prstGeom>
        </p:spPr>
        <p:txBody>
          <a:bodyPr wrap="none">
            <a:spAutoFit/>
          </a:bodyPr>
          <a:lstStyle/>
          <a:p>
            <a:r>
              <a:rPr lang="en-US" b="1" i="1" u="sng" dirty="0">
                <a:latin typeface="Times New Roman" panose="02020603050405020304" pitchFamily="18" charset="0"/>
                <a:cs typeface="Times New Roman" panose="02020603050405020304" pitchFamily="18" charset="0"/>
              </a:rPr>
              <a:t>Introduction to crystallography</a:t>
            </a:r>
          </a:p>
        </p:txBody>
      </p:sp>
      <p:pic>
        <p:nvPicPr>
          <p:cNvPr id="6" name="Picture 5">
            <a:extLst>
              <a:ext uri="{FF2B5EF4-FFF2-40B4-BE49-F238E27FC236}">
                <a16:creationId xmlns:a16="http://schemas.microsoft.com/office/drawing/2014/main" id="{5DEBD9E4-41E3-48B2-8C36-2D586A61CD7B}"/>
              </a:ext>
            </a:extLst>
          </p:cNvPr>
          <p:cNvPicPr>
            <a:picLocks noChangeAspect="1"/>
          </p:cNvPicPr>
          <p:nvPr/>
        </p:nvPicPr>
        <p:blipFill>
          <a:blip r:embed="rId2"/>
          <a:stretch>
            <a:fillRect/>
          </a:stretch>
        </p:blipFill>
        <p:spPr>
          <a:xfrm>
            <a:off x="1969477" y="4048417"/>
            <a:ext cx="7807569" cy="2310179"/>
          </a:xfrm>
          <a:prstGeom prst="rect">
            <a:avLst/>
          </a:prstGeom>
        </p:spPr>
      </p:pic>
      <p:sp>
        <p:nvSpPr>
          <p:cNvPr id="5" name="Footer Placeholder 7">
            <a:extLst>
              <a:ext uri="{FF2B5EF4-FFF2-40B4-BE49-F238E27FC236}">
                <a16:creationId xmlns:a16="http://schemas.microsoft.com/office/drawing/2014/main" id="{CE5BF0C6-37C9-4291-B143-A271BCE8F575}"/>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F966817-C264-7EC0-432B-490EA6AE6C4C}"/>
              </a:ext>
            </a:extLst>
          </p:cNvPr>
          <p:cNvSpPr>
            <a:spLocks noGrp="1"/>
          </p:cNvSpPr>
          <p:nvPr>
            <p:ph type="dt" sz="half" idx="10"/>
          </p:nvPr>
        </p:nvSpPr>
        <p:spPr/>
        <p:txBody>
          <a:bodyPr/>
          <a:lstStyle/>
          <a:p>
            <a:fld id="{392807C7-3CE5-46AD-92AA-FB107E7EFBE9}" type="datetime1">
              <a:rPr lang="en-IN" smtClean="0"/>
              <a:t>06-05-2022</a:t>
            </a:fld>
            <a:endParaRPr lang="en-IN"/>
          </a:p>
        </p:txBody>
      </p:sp>
      <p:sp>
        <p:nvSpPr>
          <p:cNvPr id="7" name="Slide Number Placeholder 6">
            <a:extLst>
              <a:ext uri="{FF2B5EF4-FFF2-40B4-BE49-F238E27FC236}">
                <a16:creationId xmlns:a16="http://schemas.microsoft.com/office/drawing/2014/main" id="{C699EEC8-3926-9E26-0B19-916C8DAB8EBD}"/>
              </a:ext>
            </a:extLst>
          </p:cNvPr>
          <p:cNvSpPr>
            <a:spLocks noGrp="1"/>
          </p:cNvSpPr>
          <p:nvPr>
            <p:ph type="sldNum" sz="quarter" idx="12"/>
          </p:nvPr>
        </p:nvSpPr>
        <p:spPr/>
        <p:txBody>
          <a:bodyPr/>
          <a:lstStyle/>
          <a:p>
            <a:fld id="{B4C741FC-B631-43BD-AE5A-BB1DB7C08C0E}" type="slidenum">
              <a:rPr lang="en-IN" smtClean="0"/>
              <a:t>3</a:t>
            </a:fld>
            <a:endParaRPr lang="en-IN"/>
          </a:p>
        </p:txBody>
      </p:sp>
    </p:spTree>
    <p:extLst>
      <p:ext uri="{BB962C8B-B14F-4D97-AF65-F5344CB8AC3E}">
        <p14:creationId xmlns:p14="http://schemas.microsoft.com/office/powerpoint/2010/main" val="2087628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139730-CB1D-4796-8C79-00149F58E8F6}"/>
              </a:ext>
            </a:extLst>
          </p:cNvPr>
          <p:cNvPicPr>
            <a:picLocks noChangeAspect="1"/>
          </p:cNvPicPr>
          <p:nvPr/>
        </p:nvPicPr>
        <p:blipFill>
          <a:blip r:embed="rId2"/>
          <a:stretch>
            <a:fillRect/>
          </a:stretch>
        </p:blipFill>
        <p:spPr>
          <a:xfrm>
            <a:off x="792480" y="262710"/>
            <a:ext cx="10607040" cy="6332579"/>
          </a:xfrm>
          <a:prstGeom prst="rect">
            <a:avLst/>
          </a:prstGeom>
        </p:spPr>
      </p:pic>
      <p:sp>
        <p:nvSpPr>
          <p:cNvPr id="2" name="Date Placeholder 1">
            <a:extLst>
              <a:ext uri="{FF2B5EF4-FFF2-40B4-BE49-F238E27FC236}">
                <a16:creationId xmlns:a16="http://schemas.microsoft.com/office/drawing/2014/main" id="{4C0A8B9A-602D-CFCB-95D3-86C70E8604E4}"/>
              </a:ext>
            </a:extLst>
          </p:cNvPr>
          <p:cNvSpPr>
            <a:spLocks noGrp="1"/>
          </p:cNvSpPr>
          <p:nvPr>
            <p:ph type="dt" sz="half" idx="10"/>
          </p:nvPr>
        </p:nvSpPr>
        <p:spPr/>
        <p:txBody>
          <a:bodyPr/>
          <a:lstStyle/>
          <a:p>
            <a:fld id="{4445E760-17CB-42CC-B446-029B4B42FB76}" type="datetime1">
              <a:rPr lang="en-IN" smtClean="0"/>
              <a:t>06-05-2022</a:t>
            </a:fld>
            <a:endParaRPr lang="en-IN"/>
          </a:p>
        </p:txBody>
      </p:sp>
      <p:sp>
        <p:nvSpPr>
          <p:cNvPr id="4" name="Footer Placeholder 3">
            <a:extLst>
              <a:ext uri="{FF2B5EF4-FFF2-40B4-BE49-F238E27FC236}">
                <a16:creationId xmlns:a16="http://schemas.microsoft.com/office/drawing/2014/main" id="{60705711-253E-C5FD-AAC3-17A49E33AF17}"/>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27E7EEEE-5C49-8CB8-2019-AB5D6AFFB837}"/>
              </a:ext>
            </a:extLst>
          </p:cNvPr>
          <p:cNvSpPr>
            <a:spLocks noGrp="1"/>
          </p:cNvSpPr>
          <p:nvPr>
            <p:ph type="sldNum" sz="quarter" idx="12"/>
          </p:nvPr>
        </p:nvSpPr>
        <p:spPr/>
        <p:txBody>
          <a:bodyPr/>
          <a:lstStyle/>
          <a:p>
            <a:fld id="{B4C741FC-B631-43BD-AE5A-BB1DB7C08C0E}" type="slidenum">
              <a:rPr lang="en-IN" smtClean="0"/>
              <a:t>30</a:t>
            </a:fld>
            <a:endParaRPr lang="en-IN"/>
          </a:p>
        </p:txBody>
      </p:sp>
    </p:spTree>
    <p:extLst>
      <p:ext uri="{BB962C8B-B14F-4D97-AF65-F5344CB8AC3E}">
        <p14:creationId xmlns:p14="http://schemas.microsoft.com/office/powerpoint/2010/main" val="281214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537A8D-48B5-4489-96FB-1CF04B38E431}"/>
              </a:ext>
            </a:extLst>
          </p:cNvPr>
          <p:cNvSpPr/>
          <p:nvPr/>
        </p:nvSpPr>
        <p:spPr>
          <a:xfrm>
            <a:off x="1262555" y="282936"/>
            <a:ext cx="6419461" cy="1046440"/>
          </a:xfrm>
          <a:prstGeom prst="rect">
            <a:avLst/>
          </a:prstGeom>
        </p:spPr>
        <p:txBody>
          <a:bodyPr wrap="square">
            <a:spAutoFit/>
          </a:bodyPr>
          <a:lstStyle/>
          <a:p>
            <a:endParaRPr lang="en-US" sz="800" b="0" i="0" u="none" strike="noStrike" baseline="0" dirty="0">
              <a:solidFill>
                <a:srgbClr val="000000"/>
              </a:solidFill>
              <a:latin typeface="Calibri" panose="020F0502020204030204" pitchFamily="34" charset="0"/>
            </a:endParaRPr>
          </a:p>
          <a:p>
            <a:r>
              <a:rPr lang="en-US" sz="3600" b="1" dirty="0">
                <a:latin typeface="Times New Roman" panose="02020603050405020304" pitchFamily="18" charset="0"/>
                <a:cs typeface="Times New Roman" panose="02020603050405020304" pitchFamily="18" charset="0"/>
              </a:rPr>
              <a:t>Problem 1</a:t>
            </a:r>
            <a:endParaRPr lang="en-US" dirty="0">
              <a:latin typeface="Calibri" panose="020F0502020204030204" pitchFamily="34" charset="0"/>
            </a:endParaRPr>
          </a:p>
          <a:p>
            <a:r>
              <a:rPr lang="en-US" dirty="0">
                <a:latin typeface="Calibri" panose="020F0502020204030204" pitchFamily="34" charset="0"/>
              </a:rPr>
              <a:t> </a:t>
            </a:r>
            <a:endParaRPr lang="en-US" dirty="0"/>
          </a:p>
        </p:txBody>
      </p:sp>
      <p:pic>
        <p:nvPicPr>
          <p:cNvPr id="4" name="Picture 3">
            <a:extLst>
              <a:ext uri="{FF2B5EF4-FFF2-40B4-BE49-F238E27FC236}">
                <a16:creationId xmlns:a16="http://schemas.microsoft.com/office/drawing/2014/main" id="{DCDDA043-6382-48B2-A1DC-C68D017C7B1B}"/>
              </a:ext>
            </a:extLst>
          </p:cNvPr>
          <p:cNvPicPr>
            <a:picLocks noChangeAspect="1"/>
          </p:cNvPicPr>
          <p:nvPr/>
        </p:nvPicPr>
        <p:blipFill>
          <a:blip r:embed="rId2"/>
          <a:stretch>
            <a:fillRect/>
          </a:stretch>
        </p:blipFill>
        <p:spPr>
          <a:xfrm>
            <a:off x="1262556" y="1182640"/>
            <a:ext cx="8765864" cy="4492720"/>
          </a:xfrm>
          <a:prstGeom prst="rect">
            <a:avLst/>
          </a:prstGeom>
        </p:spPr>
      </p:pic>
      <p:sp>
        <p:nvSpPr>
          <p:cNvPr id="3" name="Date Placeholder 2">
            <a:extLst>
              <a:ext uri="{FF2B5EF4-FFF2-40B4-BE49-F238E27FC236}">
                <a16:creationId xmlns:a16="http://schemas.microsoft.com/office/drawing/2014/main" id="{BCF3CD9C-55A8-6E76-2D72-29BE73CA9747}"/>
              </a:ext>
            </a:extLst>
          </p:cNvPr>
          <p:cNvSpPr>
            <a:spLocks noGrp="1"/>
          </p:cNvSpPr>
          <p:nvPr>
            <p:ph type="dt" sz="half" idx="10"/>
          </p:nvPr>
        </p:nvSpPr>
        <p:spPr/>
        <p:txBody>
          <a:bodyPr/>
          <a:lstStyle/>
          <a:p>
            <a:fld id="{79AE0BC3-F97A-4234-ADDB-0E7AB80F1A33}" type="datetime1">
              <a:rPr lang="en-IN" smtClean="0"/>
              <a:t>06-05-2022</a:t>
            </a:fld>
            <a:endParaRPr lang="en-IN"/>
          </a:p>
        </p:txBody>
      </p:sp>
      <p:sp>
        <p:nvSpPr>
          <p:cNvPr id="5" name="Footer Placeholder 4">
            <a:extLst>
              <a:ext uri="{FF2B5EF4-FFF2-40B4-BE49-F238E27FC236}">
                <a16:creationId xmlns:a16="http://schemas.microsoft.com/office/drawing/2014/main" id="{5E2C98E4-5447-470F-9EA1-33BADC49D2B5}"/>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05F8E940-0209-BFEA-1272-479580858FCC}"/>
              </a:ext>
            </a:extLst>
          </p:cNvPr>
          <p:cNvSpPr>
            <a:spLocks noGrp="1"/>
          </p:cNvSpPr>
          <p:nvPr>
            <p:ph type="sldNum" sz="quarter" idx="12"/>
          </p:nvPr>
        </p:nvSpPr>
        <p:spPr/>
        <p:txBody>
          <a:bodyPr/>
          <a:lstStyle/>
          <a:p>
            <a:fld id="{B4C741FC-B631-43BD-AE5A-BB1DB7C08C0E}" type="slidenum">
              <a:rPr lang="en-IN" smtClean="0"/>
              <a:t>31</a:t>
            </a:fld>
            <a:endParaRPr lang="en-IN"/>
          </a:p>
        </p:txBody>
      </p:sp>
    </p:spTree>
    <p:extLst>
      <p:ext uri="{BB962C8B-B14F-4D97-AF65-F5344CB8AC3E}">
        <p14:creationId xmlns:p14="http://schemas.microsoft.com/office/powerpoint/2010/main" val="672090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89589F-0D91-4296-AF43-E80D40328C10}"/>
              </a:ext>
            </a:extLst>
          </p:cNvPr>
          <p:cNvSpPr/>
          <p:nvPr/>
        </p:nvSpPr>
        <p:spPr>
          <a:xfrm>
            <a:off x="513047" y="0"/>
            <a:ext cx="6096000" cy="1046440"/>
          </a:xfrm>
          <a:prstGeom prst="rect">
            <a:avLst/>
          </a:prstGeom>
        </p:spPr>
        <p:txBody>
          <a:bodyPr>
            <a:spAutoFit/>
          </a:bodyPr>
          <a:lstStyle/>
          <a:p>
            <a:endParaRPr lang="en-US" sz="800" b="0" i="0" u="none" strike="noStrike" baseline="0" dirty="0">
              <a:solidFill>
                <a:srgbClr val="000000"/>
              </a:solidFill>
              <a:latin typeface="Calibri" panose="020F0502020204030204" pitchFamily="34" charset="0"/>
            </a:endParaRPr>
          </a:p>
          <a:p>
            <a:r>
              <a:rPr lang="en-US" sz="3600" b="1" dirty="0">
                <a:latin typeface="Times New Roman" panose="02020603050405020304" pitchFamily="18" charset="0"/>
                <a:cs typeface="Times New Roman" panose="02020603050405020304" pitchFamily="18" charset="0"/>
              </a:rPr>
              <a:t>Problem 2</a:t>
            </a:r>
            <a:endParaRPr lang="en-US" dirty="0">
              <a:latin typeface="Calibri" panose="020F0502020204030204" pitchFamily="34" charset="0"/>
            </a:endParaRPr>
          </a:p>
          <a:p>
            <a:r>
              <a:rPr lang="en-US" dirty="0">
                <a:latin typeface="Calibri" panose="020F0502020204030204" pitchFamily="34" charset="0"/>
              </a:rPr>
              <a:t> </a:t>
            </a:r>
            <a:endParaRPr lang="en-US" dirty="0"/>
          </a:p>
        </p:txBody>
      </p:sp>
      <p:pic>
        <p:nvPicPr>
          <p:cNvPr id="4" name="Picture 3">
            <a:extLst>
              <a:ext uri="{FF2B5EF4-FFF2-40B4-BE49-F238E27FC236}">
                <a16:creationId xmlns:a16="http://schemas.microsoft.com/office/drawing/2014/main" id="{62FF40CF-D261-4914-9BAC-5BB121ECE0B3}"/>
              </a:ext>
            </a:extLst>
          </p:cNvPr>
          <p:cNvPicPr>
            <a:picLocks noChangeAspect="1"/>
          </p:cNvPicPr>
          <p:nvPr/>
        </p:nvPicPr>
        <p:blipFill>
          <a:blip r:embed="rId2"/>
          <a:stretch>
            <a:fillRect/>
          </a:stretch>
        </p:blipFill>
        <p:spPr>
          <a:xfrm>
            <a:off x="872810" y="1210379"/>
            <a:ext cx="8301169" cy="4437241"/>
          </a:xfrm>
          <a:prstGeom prst="rect">
            <a:avLst/>
          </a:prstGeom>
        </p:spPr>
      </p:pic>
      <p:sp>
        <p:nvSpPr>
          <p:cNvPr id="3" name="Date Placeholder 2">
            <a:extLst>
              <a:ext uri="{FF2B5EF4-FFF2-40B4-BE49-F238E27FC236}">
                <a16:creationId xmlns:a16="http://schemas.microsoft.com/office/drawing/2014/main" id="{25C15B92-C964-EC27-1D7A-0E224C240A96}"/>
              </a:ext>
            </a:extLst>
          </p:cNvPr>
          <p:cNvSpPr>
            <a:spLocks noGrp="1"/>
          </p:cNvSpPr>
          <p:nvPr>
            <p:ph type="dt" sz="half" idx="10"/>
          </p:nvPr>
        </p:nvSpPr>
        <p:spPr/>
        <p:txBody>
          <a:bodyPr/>
          <a:lstStyle/>
          <a:p>
            <a:fld id="{A7B2A849-0D70-4435-9F3B-51EF1BF41E1E}" type="datetime1">
              <a:rPr lang="en-IN" smtClean="0"/>
              <a:t>06-05-2022</a:t>
            </a:fld>
            <a:endParaRPr lang="en-IN"/>
          </a:p>
        </p:txBody>
      </p:sp>
      <p:sp>
        <p:nvSpPr>
          <p:cNvPr id="5" name="Footer Placeholder 4">
            <a:extLst>
              <a:ext uri="{FF2B5EF4-FFF2-40B4-BE49-F238E27FC236}">
                <a16:creationId xmlns:a16="http://schemas.microsoft.com/office/drawing/2014/main" id="{9953961B-8382-D95B-76DF-DCAF2E39CADF}"/>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04F4765A-BD0C-2C5D-0F76-E0CBD1850F29}"/>
              </a:ext>
            </a:extLst>
          </p:cNvPr>
          <p:cNvSpPr>
            <a:spLocks noGrp="1"/>
          </p:cNvSpPr>
          <p:nvPr>
            <p:ph type="sldNum" sz="quarter" idx="12"/>
          </p:nvPr>
        </p:nvSpPr>
        <p:spPr/>
        <p:txBody>
          <a:bodyPr/>
          <a:lstStyle/>
          <a:p>
            <a:fld id="{B4C741FC-B631-43BD-AE5A-BB1DB7C08C0E}" type="slidenum">
              <a:rPr lang="en-IN" smtClean="0"/>
              <a:t>32</a:t>
            </a:fld>
            <a:endParaRPr lang="en-IN"/>
          </a:p>
        </p:txBody>
      </p:sp>
    </p:spTree>
    <p:extLst>
      <p:ext uri="{BB962C8B-B14F-4D97-AF65-F5344CB8AC3E}">
        <p14:creationId xmlns:p14="http://schemas.microsoft.com/office/powerpoint/2010/main" val="1763176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29B3-4A97-405E-A44D-D1B33AA5B137}"/>
              </a:ext>
            </a:extLst>
          </p:cNvPr>
          <p:cNvSpPr>
            <a:spLocks noGrp="1"/>
          </p:cNvSpPr>
          <p:nvPr>
            <p:ph type="title"/>
          </p:nvPr>
        </p:nvSpPr>
        <p:spPr>
          <a:xfrm>
            <a:off x="125070" y="27500"/>
            <a:ext cx="10515600" cy="1325563"/>
          </a:xfrm>
        </p:spPr>
        <p:txBody>
          <a:bodyPr/>
          <a:lstStyle/>
          <a:p>
            <a:r>
              <a:rPr lang="en-US" b="1" dirty="0">
                <a:latin typeface="Times New Roman" panose="02020603050405020304" pitchFamily="18" charset="0"/>
                <a:cs typeface="Times New Roman" panose="02020603050405020304" pitchFamily="18" charset="0"/>
              </a:rPr>
              <a:t>Crystal</a:t>
            </a:r>
            <a:r>
              <a:rPr lang="en-US" b="1" dirty="0"/>
              <a:t> </a:t>
            </a:r>
            <a:r>
              <a:rPr lang="en-US" b="1" dirty="0">
                <a:latin typeface="Times New Roman" panose="02020603050405020304" pitchFamily="18" charset="0"/>
                <a:cs typeface="Times New Roman" panose="02020603050405020304" pitchFamily="18" charset="0"/>
              </a:rPr>
              <a:t>Imperfection or defects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06072-C3D5-46E7-9EC7-ED7A7E5EABB4}"/>
              </a:ext>
            </a:extLst>
          </p:cNvPr>
          <p:cNvSpPr>
            <a:spLocks noGrp="1"/>
          </p:cNvSpPr>
          <p:nvPr>
            <p:ph idx="1"/>
          </p:nvPr>
        </p:nvSpPr>
        <p:spPr>
          <a:xfrm>
            <a:off x="125070" y="1353063"/>
            <a:ext cx="11941859" cy="5174346"/>
          </a:xfrm>
        </p:spPr>
        <p:txBody>
          <a:bodyPr>
            <a:normAutofit fontScale="92500" lnSpcReduction="10000"/>
          </a:bodyPr>
          <a:lstStyle/>
          <a:p>
            <a:pPr algn="just">
              <a:lnSpc>
                <a:spcPct val="120000"/>
              </a:lnSpc>
            </a:pPr>
            <a:r>
              <a:rPr lang="en-US" sz="2400" dirty="0">
                <a:latin typeface="Times New Roman" panose="02020603050405020304" pitchFamily="18" charset="0"/>
                <a:cs typeface="Times New Roman" panose="02020603050405020304" pitchFamily="18" charset="0"/>
              </a:rPr>
              <a:t>Any deviation from the perfect atomic arrangement in a crystal is said to contain imperfections or defects. </a:t>
            </a:r>
          </a:p>
          <a:p>
            <a:pPr algn="just">
              <a:lnSpc>
                <a:spcPct val="110000"/>
              </a:lnSpc>
            </a:pPr>
            <a:r>
              <a:rPr lang="en-US" sz="2400"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crystalline defect </a:t>
            </a:r>
            <a:r>
              <a:rPr lang="en-US" sz="2400" dirty="0">
                <a:latin typeface="Times New Roman" panose="02020603050405020304" pitchFamily="18" charset="0"/>
                <a:cs typeface="Times New Roman" panose="02020603050405020304" pitchFamily="18" charset="0"/>
              </a:rPr>
              <a:t>is a lattice irregularity having one or more of its dimensions on the order of an atomic dimension.</a:t>
            </a:r>
          </a:p>
          <a:p>
            <a:pPr algn="just">
              <a:lnSpc>
                <a:spcPct val="110000"/>
              </a:lnSpc>
            </a:pPr>
            <a:r>
              <a:rPr lang="en-US" sz="2400" dirty="0">
                <a:latin typeface="Times New Roman" panose="02020603050405020304" pitchFamily="18" charset="0"/>
                <a:cs typeface="Times New Roman" panose="02020603050405020304" pitchFamily="18" charset="0"/>
              </a:rPr>
              <a:t>A perfect crystal, with every atom of the same type in the correct position, does not exist. There always exist crystalline </a:t>
            </a:r>
            <a:r>
              <a:rPr lang="en-US" sz="2400" b="1" i="1" dirty="0">
                <a:latin typeface="Times New Roman" panose="02020603050405020304" pitchFamily="18" charset="0"/>
                <a:cs typeface="Times New Roman" panose="02020603050405020304" pitchFamily="18" charset="0"/>
              </a:rPr>
              <a:t>defects.</a:t>
            </a:r>
            <a:r>
              <a:rPr lang="en-US" sz="2400" dirty="0">
                <a:latin typeface="Times New Roman" panose="02020603050405020304" pitchFamily="18" charset="0"/>
                <a:cs typeface="Times New Roman" panose="02020603050405020304" pitchFamily="18" charset="0"/>
              </a:rPr>
              <a:t> There are 4 major categories of crystalline defects:</a:t>
            </a:r>
          </a:p>
          <a:p>
            <a:pPr>
              <a:lnSpc>
                <a:spcPct val="16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Zero dimensional: Point defects </a:t>
            </a:r>
            <a:r>
              <a:rPr lang="en-US" sz="2400" dirty="0">
                <a:latin typeface="Times New Roman" panose="02020603050405020304" pitchFamily="18" charset="0"/>
                <a:cs typeface="Times New Roman" panose="02020603050405020304" pitchFamily="18" charset="0"/>
              </a:rPr>
              <a:t>occurring at a single lattice point.</a:t>
            </a:r>
          </a:p>
          <a:p>
            <a:pPr>
              <a:lnSpc>
                <a:spcPct val="16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One dimensional: Linear defects (dislocations) </a:t>
            </a:r>
            <a:r>
              <a:rPr lang="en-US" sz="2400" dirty="0">
                <a:latin typeface="Times New Roman" panose="02020603050405020304" pitchFamily="18" charset="0"/>
                <a:cs typeface="Times New Roman" panose="02020603050405020304" pitchFamily="18" charset="0"/>
              </a:rPr>
              <a:t>occurring along a row of atoms.</a:t>
            </a:r>
          </a:p>
          <a:p>
            <a:pPr>
              <a:lnSpc>
                <a:spcPct val="16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Two dimensional: Planar (surface) defects </a:t>
            </a:r>
            <a:r>
              <a:rPr lang="en-US" sz="2400" dirty="0">
                <a:latin typeface="Times New Roman" panose="02020603050405020304" pitchFamily="18" charset="0"/>
                <a:cs typeface="Times New Roman" panose="02020603050405020304" pitchFamily="18" charset="0"/>
              </a:rPr>
              <a:t>occurring over a two-dimensional surface in the crystal.</a:t>
            </a:r>
          </a:p>
          <a:p>
            <a:pPr>
              <a:lnSpc>
                <a:spcPct val="16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Three dimensional: Volume (bulk or void) defects</a:t>
            </a: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B62D919-1B71-ABF2-B413-D59162B3D411}"/>
              </a:ext>
            </a:extLst>
          </p:cNvPr>
          <p:cNvSpPr>
            <a:spLocks noGrp="1"/>
          </p:cNvSpPr>
          <p:nvPr>
            <p:ph type="dt" sz="half" idx="10"/>
          </p:nvPr>
        </p:nvSpPr>
        <p:spPr/>
        <p:txBody>
          <a:bodyPr/>
          <a:lstStyle/>
          <a:p>
            <a:fld id="{0857202E-F43B-4DA2-AE14-05EE4D909F66}" type="datetime1">
              <a:rPr lang="en-IN" smtClean="0"/>
              <a:t>06-05-2022</a:t>
            </a:fld>
            <a:endParaRPr lang="en-IN"/>
          </a:p>
        </p:txBody>
      </p:sp>
      <p:sp>
        <p:nvSpPr>
          <p:cNvPr id="5" name="Footer Placeholder 4">
            <a:extLst>
              <a:ext uri="{FF2B5EF4-FFF2-40B4-BE49-F238E27FC236}">
                <a16:creationId xmlns:a16="http://schemas.microsoft.com/office/drawing/2014/main" id="{E70484FB-42C6-0C4C-8E49-9BBF614BC6F5}"/>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2650B5A6-6AAC-3B26-CE26-1FB8A5AC87DF}"/>
              </a:ext>
            </a:extLst>
          </p:cNvPr>
          <p:cNvSpPr>
            <a:spLocks noGrp="1"/>
          </p:cNvSpPr>
          <p:nvPr>
            <p:ph type="sldNum" sz="quarter" idx="12"/>
          </p:nvPr>
        </p:nvSpPr>
        <p:spPr/>
        <p:txBody>
          <a:bodyPr/>
          <a:lstStyle/>
          <a:p>
            <a:fld id="{B4C741FC-B631-43BD-AE5A-BB1DB7C08C0E}" type="slidenum">
              <a:rPr lang="en-IN" smtClean="0"/>
              <a:t>33</a:t>
            </a:fld>
            <a:endParaRPr lang="en-IN"/>
          </a:p>
        </p:txBody>
      </p:sp>
    </p:spTree>
    <p:extLst>
      <p:ext uri="{BB962C8B-B14F-4D97-AF65-F5344CB8AC3E}">
        <p14:creationId xmlns:p14="http://schemas.microsoft.com/office/powerpoint/2010/main" val="3426310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AE8811-91A9-4C23-A474-3F7B3536FB3B}"/>
              </a:ext>
            </a:extLst>
          </p:cNvPr>
          <p:cNvSpPr/>
          <p:nvPr/>
        </p:nvSpPr>
        <p:spPr>
          <a:xfrm>
            <a:off x="412652" y="780482"/>
            <a:ext cx="11366695" cy="4602029"/>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Crystal imperfections have strong influence upon many properties of crystals, such as strength, electrical conductivity and hysteresis loss of ferromagnetism.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Adding alloying elements to a metal is one way of introducing a crystal defect. Thus some important properties of crystals are controlled by as much as by imperfections and by the nature of the host crystals.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conductivity of some semiconductors is due to entirely trace amount of chemical impurities.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Color, luminescence of many crystals arise from impurities and imperfections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Atomic diffusion may be accelerated enormously by impurities or imperfections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Mechanical and plastic properties are usually controlled by  imperfections.</a:t>
            </a:r>
          </a:p>
        </p:txBody>
      </p:sp>
      <p:sp>
        <p:nvSpPr>
          <p:cNvPr id="3" name="Date Placeholder 2">
            <a:extLst>
              <a:ext uri="{FF2B5EF4-FFF2-40B4-BE49-F238E27FC236}">
                <a16:creationId xmlns:a16="http://schemas.microsoft.com/office/drawing/2014/main" id="{EFC584A1-AC73-AF4E-1B93-1F4B15C16BE3}"/>
              </a:ext>
            </a:extLst>
          </p:cNvPr>
          <p:cNvSpPr>
            <a:spLocks noGrp="1"/>
          </p:cNvSpPr>
          <p:nvPr>
            <p:ph type="dt" sz="half" idx="10"/>
          </p:nvPr>
        </p:nvSpPr>
        <p:spPr/>
        <p:txBody>
          <a:bodyPr/>
          <a:lstStyle/>
          <a:p>
            <a:fld id="{A37EC167-ADA2-4C0C-BE02-0E60963EC3EC}" type="datetime1">
              <a:rPr lang="en-IN" smtClean="0"/>
              <a:t>06-05-2022</a:t>
            </a:fld>
            <a:endParaRPr lang="en-IN"/>
          </a:p>
        </p:txBody>
      </p:sp>
      <p:sp>
        <p:nvSpPr>
          <p:cNvPr id="4" name="Footer Placeholder 3">
            <a:extLst>
              <a:ext uri="{FF2B5EF4-FFF2-40B4-BE49-F238E27FC236}">
                <a16:creationId xmlns:a16="http://schemas.microsoft.com/office/drawing/2014/main" id="{6C2F99A4-C262-69DC-1C02-3EC7FC19C6C1}"/>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1C84FD47-A62F-FC41-E588-07FCEFE2636E}"/>
              </a:ext>
            </a:extLst>
          </p:cNvPr>
          <p:cNvSpPr>
            <a:spLocks noGrp="1"/>
          </p:cNvSpPr>
          <p:nvPr>
            <p:ph type="sldNum" sz="quarter" idx="12"/>
          </p:nvPr>
        </p:nvSpPr>
        <p:spPr/>
        <p:txBody>
          <a:bodyPr/>
          <a:lstStyle/>
          <a:p>
            <a:fld id="{B4C741FC-B631-43BD-AE5A-BB1DB7C08C0E}" type="slidenum">
              <a:rPr lang="en-IN" smtClean="0"/>
              <a:t>34</a:t>
            </a:fld>
            <a:endParaRPr lang="en-IN"/>
          </a:p>
        </p:txBody>
      </p:sp>
    </p:spTree>
    <p:extLst>
      <p:ext uri="{BB962C8B-B14F-4D97-AF65-F5344CB8AC3E}">
        <p14:creationId xmlns:p14="http://schemas.microsoft.com/office/powerpoint/2010/main" val="3651974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E754-1B73-483F-80E1-6D4366B52EEA}"/>
              </a:ext>
            </a:extLst>
          </p:cNvPr>
          <p:cNvSpPr>
            <a:spLocks noGrp="1"/>
          </p:cNvSpPr>
          <p:nvPr>
            <p:ph type="title"/>
          </p:nvPr>
        </p:nvSpPr>
        <p:spPr>
          <a:xfrm>
            <a:off x="472440" y="0"/>
            <a:ext cx="10515600" cy="1325563"/>
          </a:xfrm>
        </p:spPr>
        <p:txBody>
          <a:bodyPr/>
          <a:lstStyle/>
          <a:p>
            <a:r>
              <a:rPr lang="en-US" b="1" dirty="0">
                <a:latin typeface="Times New Roman" panose="02020603050405020304" pitchFamily="18" charset="0"/>
                <a:cs typeface="Times New Roman" panose="02020603050405020304" pitchFamily="18" charset="0"/>
              </a:rPr>
              <a:t>Crystal Defects Classification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48E243-77AB-4965-868D-9921C620B8F6}"/>
              </a:ext>
            </a:extLst>
          </p:cNvPr>
          <p:cNvSpPr>
            <a:spLocks noGrp="1"/>
          </p:cNvSpPr>
          <p:nvPr>
            <p:ph sz="half" idx="1"/>
          </p:nvPr>
        </p:nvSpPr>
        <p:spPr>
          <a:xfrm>
            <a:off x="624839" y="2287290"/>
            <a:ext cx="5621215"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Point defects:</a:t>
            </a:r>
          </a:p>
          <a:p>
            <a:pPr marL="0" indent="0">
              <a:buNone/>
            </a:pPr>
            <a:r>
              <a:rPr lang="en-US" dirty="0">
                <a:latin typeface="Times New Roman" panose="02020603050405020304" pitchFamily="18" charset="0"/>
                <a:cs typeface="Times New Roman" panose="02020603050405020304" pitchFamily="18" charset="0"/>
              </a:rPr>
              <a:t>    a. Vacancy</a:t>
            </a:r>
          </a:p>
          <a:p>
            <a:pPr marL="0" indent="0">
              <a:buNone/>
            </a:pPr>
            <a:r>
              <a:rPr lang="en-US" dirty="0">
                <a:latin typeface="Times New Roman" panose="02020603050405020304" pitchFamily="18" charset="0"/>
                <a:cs typeface="Times New Roman" panose="02020603050405020304" pitchFamily="18" charset="0"/>
              </a:rPr>
              <a:t>    b. </a:t>
            </a:r>
            <a:r>
              <a:rPr lang="en-US" i="1" dirty="0">
                <a:latin typeface="Times New Roman" panose="02020603050405020304" pitchFamily="18" charset="0"/>
                <a:cs typeface="Times New Roman" panose="02020603050405020304" pitchFamily="18" charset="0"/>
              </a:rPr>
              <a:t>I</a:t>
            </a:r>
            <a:r>
              <a:rPr lang="en-US" i="1" dirty="0"/>
              <a:t>nterstitial atom </a:t>
            </a:r>
            <a:r>
              <a:rPr lang="en-US" dirty="0"/>
              <a:t>or </a:t>
            </a:r>
            <a:r>
              <a:rPr lang="en-US" i="1" dirty="0"/>
              <a:t>interstitialcy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c. Schottky</a:t>
            </a:r>
          </a:p>
          <a:p>
            <a:pPr marL="0" indent="0">
              <a:buNone/>
            </a:pPr>
            <a:r>
              <a:rPr lang="en-US" dirty="0">
                <a:latin typeface="Times New Roman" panose="02020603050405020304" pitchFamily="18" charset="0"/>
                <a:cs typeface="Times New Roman" panose="02020603050405020304" pitchFamily="18" charset="0"/>
              </a:rPr>
              <a:t>    d. Frenkel</a:t>
            </a:r>
          </a:p>
          <a:p>
            <a:pPr marL="0" indent="0">
              <a:buNone/>
            </a:pPr>
            <a:r>
              <a:rPr lang="en-US" b="1" dirty="0">
                <a:latin typeface="Times New Roman" panose="02020603050405020304" pitchFamily="18" charset="0"/>
                <a:cs typeface="Times New Roman" panose="02020603050405020304" pitchFamily="18" charset="0"/>
              </a:rPr>
              <a:t>2. Line defects</a:t>
            </a:r>
          </a:p>
          <a:p>
            <a:pPr marL="0" indent="0">
              <a:buNone/>
            </a:pPr>
            <a:r>
              <a:rPr lang="en-US" dirty="0">
                <a:latin typeface="Times New Roman" panose="02020603050405020304" pitchFamily="18" charset="0"/>
                <a:cs typeface="Times New Roman" panose="02020603050405020304" pitchFamily="18" charset="0"/>
              </a:rPr>
              <a:t>    a. Edge dislocation</a:t>
            </a:r>
          </a:p>
          <a:p>
            <a:pPr marL="0" indent="0">
              <a:buNone/>
            </a:pPr>
            <a:r>
              <a:rPr lang="en-US" dirty="0">
                <a:latin typeface="Times New Roman" panose="02020603050405020304" pitchFamily="18" charset="0"/>
                <a:cs typeface="Times New Roman" panose="02020603050405020304" pitchFamily="18" charset="0"/>
              </a:rPr>
              <a:t>    b. Screw dislocation</a:t>
            </a:r>
          </a:p>
          <a:p>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2C34407-AB82-4A6A-A8A4-53590E42A77E}"/>
              </a:ext>
            </a:extLst>
          </p:cNvPr>
          <p:cNvSpPr>
            <a:spLocks noGrp="1"/>
          </p:cNvSpPr>
          <p:nvPr>
            <p:ph sz="half" idx="2"/>
          </p:nvPr>
        </p:nvSpPr>
        <p:spPr>
          <a:xfrm>
            <a:off x="6385562" y="2287290"/>
            <a:ext cx="5181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Surface defects</a:t>
            </a:r>
          </a:p>
          <a:p>
            <a:pPr marL="0" indent="0">
              <a:buNone/>
            </a:pPr>
            <a:r>
              <a:rPr lang="en-US" dirty="0">
                <a:latin typeface="Times New Roman" panose="02020603050405020304" pitchFamily="18" charset="0"/>
                <a:cs typeface="Times New Roman" panose="02020603050405020304" pitchFamily="18" charset="0"/>
              </a:rPr>
              <a:t>     a. Grain boundaries</a:t>
            </a:r>
          </a:p>
          <a:p>
            <a:pPr marL="0" indent="0">
              <a:buNone/>
            </a:pPr>
            <a:r>
              <a:rPr lang="en-US" dirty="0">
                <a:latin typeface="Times New Roman" panose="02020603050405020304" pitchFamily="18" charset="0"/>
                <a:cs typeface="Times New Roman" panose="02020603050405020304" pitchFamily="18" charset="0"/>
              </a:rPr>
              <a:t>     b. Tilt boundaries</a:t>
            </a:r>
          </a:p>
          <a:p>
            <a:pPr marL="0" indent="0">
              <a:buNone/>
            </a:pPr>
            <a:r>
              <a:rPr lang="en-US" dirty="0">
                <a:latin typeface="Times New Roman" panose="02020603050405020304" pitchFamily="18" charset="0"/>
                <a:cs typeface="Times New Roman" panose="02020603050405020304" pitchFamily="18" charset="0"/>
              </a:rPr>
              <a:t>     c. Twin boundaries</a:t>
            </a:r>
          </a:p>
          <a:p>
            <a:pPr marL="0" indent="0">
              <a:buNone/>
            </a:pPr>
            <a:r>
              <a:rPr lang="en-US" dirty="0">
                <a:latin typeface="Times New Roman" panose="02020603050405020304" pitchFamily="18" charset="0"/>
                <a:cs typeface="Times New Roman" panose="02020603050405020304" pitchFamily="18" charset="0"/>
              </a:rPr>
              <a:t>     d. Stacking faults</a:t>
            </a:r>
          </a:p>
          <a:p>
            <a:pPr marL="0" indent="0">
              <a:buNone/>
            </a:pPr>
            <a:r>
              <a:rPr lang="en-US" dirty="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Volume defects</a:t>
            </a:r>
          </a:p>
          <a:p>
            <a:pPr marL="0" indent="0">
              <a:buNone/>
            </a:pPr>
            <a:r>
              <a:rPr lang="en-US" dirty="0">
                <a:latin typeface="Times New Roman" panose="02020603050405020304" pitchFamily="18" charset="0"/>
                <a:cs typeface="Times New Roman" panose="02020603050405020304" pitchFamily="18" charset="0"/>
              </a:rPr>
              <a:t>     a. Inclusions</a:t>
            </a:r>
          </a:p>
          <a:p>
            <a:pPr marL="0" indent="0">
              <a:buNone/>
            </a:pPr>
            <a:r>
              <a:rPr lang="en-US" dirty="0">
                <a:latin typeface="Times New Roman" panose="02020603050405020304" pitchFamily="18" charset="0"/>
                <a:cs typeface="Times New Roman" panose="02020603050405020304" pitchFamily="18" charset="0"/>
              </a:rPr>
              <a:t>     b. Voids</a:t>
            </a:r>
          </a:p>
        </p:txBody>
      </p:sp>
      <p:sp>
        <p:nvSpPr>
          <p:cNvPr id="5" name="Rectangle 4">
            <a:extLst>
              <a:ext uri="{FF2B5EF4-FFF2-40B4-BE49-F238E27FC236}">
                <a16:creationId xmlns:a16="http://schemas.microsoft.com/office/drawing/2014/main" id="{8C32B184-7C9B-4FCA-903D-656D2D8BE956}"/>
              </a:ext>
            </a:extLst>
          </p:cNvPr>
          <p:cNvSpPr/>
          <p:nvPr/>
        </p:nvSpPr>
        <p:spPr>
          <a:xfrm>
            <a:off x="472440" y="1086961"/>
            <a:ext cx="11485097" cy="830997"/>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ease of their characterization, defects are classified on the basis of their geometry, which is realistic as defects are disrupted region in a volume of a solid.</a:t>
            </a:r>
          </a:p>
        </p:txBody>
      </p:sp>
      <p:sp>
        <p:nvSpPr>
          <p:cNvPr id="6" name="Date Placeholder 5">
            <a:extLst>
              <a:ext uri="{FF2B5EF4-FFF2-40B4-BE49-F238E27FC236}">
                <a16:creationId xmlns:a16="http://schemas.microsoft.com/office/drawing/2014/main" id="{42E38391-36E0-D59F-BE83-8B01113E370F}"/>
              </a:ext>
            </a:extLst>
          </p:cNvPr>
          <p:cNvSpPr>
            <a:spLocks noGrp="1"/>
          </p:cNvSpPr>
          <p:nvPr>
            <p:ph type="dt" sz="half" idx="10"/>
          </p:nvPr>
        </p:nvSpPr>
        <p:spPr/>
        <p:txBody>
          <a:bodyPr/>
          <a:lstStyle/>
          <a:p>
            <a:fld id="{4EF71664-AA84-49AF-9A1C-ADBB6B3D6401}" type="datetime1">
              <a:rPr lang="en-IN" smtClean="0"/>
              <a:t>06-05-2022</a:t>
            </a:fld>
            <a:endParaRPr lang="en-IN"/>
          </a:p>
        </p:txBody>
      </p:sp>
      <p:sp>
        <p:nvSpPr>
          <p:cNvPr id="7" name="Footer Placeholder 6">
            <a:extLst>
              <a:ext uri="{FF2B5EF4-FFF2-40B4-BE49-F238E27FC236}">
                <a16:creationId xmlns:a16="http://schemas.microsoft.com/office/drawing/2014/main" id="{D9259CA6-CDCB-5A51-82D1-34F9C9D0DE96}"/>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37D60377-1467-BC44-EF9A-8B379C41C096}"/>
              </a:ext>
            </a:extLst>
          </p:cNvPr>
          <p:cNvSpPr>
            <a:spLocks noGrp="1"/>
          </p:cNvSpPr>
          <p:nvPr>
            <p:ph type="sldNum" sz="quarter" idx="12"/>
          </p:nvPr>
        </p:nvSpPr>
        <p:spPr/>
        <p:txBody>
          <a:bodyPr/>
          <a:lstStyle/>
          <a:p>
            <a:fld id="{B4C741FC-B631-43BD-AE5A-BB1DB7C08C0E}" type="slidenum">
              <a:rPr lang="en-IN" smtClean="0"/>
              <a:t>35</a:t>
            </a:fld>
            <a:endParaRPr lang="en-IN"/>
          </a:p>
        </p:txBody>
      </p:sp>
    </p:spTree>
    <p:extLst>
      <p:ext uri="{BB962C8B-B14F-4D97-AF65-F5344CB8AC3E}">
        <p14:creationId xmlns:p14="http://schemas.microsoft.com/office/powerpoint/2010/main" val="530917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CC79-0160-48FF-B437-9085A71CD474}"/>
              </a:ext>
            </a:extLst>
          </p:cNvPr>
          <p:cNvSpPr>
            <a:spLocks noGrp="1"/>
          </p:cNvSpPr>
          <p:nvPr>
            <p:ph type="title"/>
          </p:nvPr>
        </p:nvSpPr>
        <p:spPr>
          <a:xfrm>
            <a:off x="261425" y="88593"/>
            <a:ext cx="10515600" cy="1325563"/>
          </a:xfrm>
        </p:spPr>
        <p:txBody>
          <a:bodyPr>
            <a:normAutofit/>
          </a:bodyPr>
          <a:lstStyle/>
          <a:p>
            <a:r>
              <a:rPr lang="en-US" sz="3600" b="1" i="1" dirty="0">
                <a:latin typeface="Times New Roman" panose="02020603050405020304" pitchFamily="18" charset="0"/>
                <a:cs typeface="Times New Roman" panose="02020603050405020304" pitchFamily="18" charset="0"/>
              </a:rPr>
              <a:t>1. Point defects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F82CA3-7D3F-41FD-AD26-6A27C51A5285}"/>
              </a:ext>
            </a:extLst>
          </p:cNvPr>
          <p:cNvSpPr>
            <a:spLocks noGrp="1"/>
          </p:cNvSpPr>
          <p:nvPr>
            <p:ph idx="1"/>
          </p:nvPr>
        </p:nvSpPr>
        <p:spPr>
          <a:xfrm>
            <a:off x="261425" y="1414156"/>
            <a:ext cx="11669150" cy="4710420"/>
          </a:xfrm>
        </p:spPr>
        <p:txBody>
          <a:bodyPr>
            <a:normAutofit/>
          </a:bodyPr>
          <a:lstStyle/>
          <a:p>
            <a:pPr algn="just"/>
            <a:r>
              <a:rPr lang="en-US" sz="2400" dirty="0">
                <a:latin typeface="Times New Roman" panose="02020603050405020304" pitchFamily="18" charset="0"/>
                <a:cs typeface="Times New Roman" panose="02020603050405020304" pitchFamily="18" charset="0"/>
              </a:rPr>
              <a:t>Point defects, are imperfect point-like regions in the crystal, where an atom is missing or is in an irregular place in the lattice structure.</a:t>
            </a:r>
          </a:p>
          <a:p>
            <a:pPr algn="just"/>
            <a:r>
              <a:rPr lang="en-US" sz="2400" dirty="0">
                <a:latin typeface="Times New Roman" panose="02020603050405020304" pitchFamily="18" charset="0"/>
                <a:cs typeface="Times New Roman" panose="02020603050405020304" pitchFamily="18" charset="0"/>
              </a:rPr>
              <a:t> Typical size of a point defect is about 1-2 atomic diameters.</a:t>
            </a:r>
          </a:p>
          <a:p>
            <a:pPr marL="0" indent="0" algn="just">
              <a:buNone/>
            </a:pPr>
            <a:endParaRPr lang="en-US" sz="2400" dirty="0">
              <a:latin typeface="Times New Roman" panose="02020603050405020304" pitchFamily="18" charset="0"/>
              <a:cs typeface="Times New Roman" panose="02020603050405020304" pitchFamily="18" charset="0"/>
            </a:endParaRPr>
          </a:p>
          <a:p>
            <a:pPr marL="514350" indent="-514350" algn="just">
              <a:buAutoNum type="alphaLcPeriod"/>
            </a:pPr>
            <a:r>
              <a:rPr lang="en-US" sz="2400" b="1" dirty="0">
                <a:latin typeface="Times New Roman" panose="02020603050405020304" pitchFamily="18" charset="0"/>
                <a:cs typeface="Times New Roman" panose="02020603050405020304" pitchFamily="18" charset="0"/>
              </a:rPr>
              <a:t>Vacancy</a:t>
            </a:r>
          </a:p>
          <a:p>
            <a:pPr algn="just"/>
            <a:r>
              <a:rPr lang="en-US" sz="2400" dirty="0">
                <a:latin typeface="Times New Roman" panose="02020603050405020304" pitchFamily="18" charset="0"/>
                <a:cs typeface="Times New Roman" panose="02020603050405020304" pitchFamily="18" charset="0"/>
              </a:rPr>
              <a:t>A </a:t>
            </a:r>
            <a:r>
              <a:rPr lang="en-US" sz="2400" i="1" dirty="0">
                <a:latin typeface="Times New Roman" panose="02020603050405020304" pitchFamily="18" charset="0"/>
                <a:cs typeface="Times New Roman" panose="02020603050405020304" pitchFamily="18" charset="0"/>
              </a:rPr>
              <a:t>vacancy </a:t>
            </a:r>
            <a:r>
              <a:rPr lang="en-US" sz="2400" dirty="0">
                <a:latin typeface="Times New Roman" panose="02020603050405020304" pitchFamily="18" charset="0"/>
                <a:cs typeface="Times New Roman" panose="02020603050405020304" pitchFamily="18" charset="0"/>
              </a:rPr>
              <a:t>is a vacant lattice position from where the atom is missing. It is usually</a:t>
            </a:r>
          </a:p>
          <a:p>
            <a:pPr marL="0" indent="0" algn="just">
              <a:buNone/>
            </a:pPr>
            <a:r>
              <a:rPr lang="en-US" sz="2400" dirty="0">
                <a:latin typeface="Times New Roman" panose="02020603050405020304" pitchFamily="18" charset="0"/>
                <a:cs typeface="Times New Roman" panose="02020603050405020304" pitchFamily="18" charset="0"/>
              </a:rPr>
              <a:t>   created when the solid is formed by cooling the liquid. </a:t>
            </a:r>
          </a:p>
          <a:p>
            <a:pPr algn="just"/>
            <a:r>
              <a:rPr lang="en-US" sz="2400" dirty="0">
                <a:latin typeface="Times New Roman" panose="02020603050405020304" pitchFamily="18" charset="0"/>
                <a:cs typeface="Times New Roman" panose="02020603050405020304" pitchFamily="18" charset="0"/>
              </a:rPr>
              <a:t>There are other ways of making a vacancy, but they also occur </a:t>
            </a:r>
            <a:r>
              <a:rPr lang="en-US" sz="2400" b="1" dirty="0">
                <a:latin typeface="Times New Roman" panose="02020603050405020304" pitchFamily="18" charset="0"/>
                <a:cs typeface="Times New Roman" panose="02020603050405020304" pitchFamily="18" charset="0"/>
              </a:rPr>
              <a:t>naturally as a result of thermal excitation</a:t>
            </a:r>
            <a:r>
              <a:rPr lang="en-US" sz="2400" dirty="0">
                <a:latin typeface="Times New Roman" panose="02020603050405020304" pitchFamily="18" charset="0"/>
                <a:cs typeface="Times New Roman" panose="02020603050405020304" pitchFamily="18" charset="0"/>
              </a:rPr>
              <a:t>, and these are thermodynamically stable at temperatures greater than zero. </a:t>
            </a:r>
          </a:p>
          <a:p>
            <a:pPr algn="just"/>
            <a:endParaRPr lang="en-US"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5BA8B8A-BD85-E708-8F46-F79380D0E6CC}"/>
              </a:ext>
            </a:extLst>
          </p:cNvPr>
          <p:cNvSpPr>
            <a:spLocks noGrp="1"/>
          </p:cNvSpPr>
          <p:nvPr>
            <p:ph type="dt" sz="half" idx="10"/>
          </p:nvPr>
        </p:nvSpPr>
        <p:spPr/>
        <p:txBody>
          <a:bodyPr/>
          <a:lstStyle/>
          <a:p>
            <a:fld id="{0A6C394C-7CBE-4833-A729-ED764CD13626}" type="datetime1">
              <a:rPr lang="en-IN" smtClean="0"/>
              <a:t>06-05-2022</a:t>
            </a:fld>
            <a:endParaRPr lang="en-IN"/>
          </a:p>
        </p:txBody>
      </p:sp>
      <p:sp>
        <p:nvSpPr>
          <p:cNvPr id="5" name="Footer Placeholder 4">
            <a:extLst>
              <a:ext uri="{FF2B5EF4-FFF2-40B4-BE49-F238E27FC236}">
                <a16:creationId xmlns:a16="http://schemas.microsoft.com/office/drawing/2014/main" id="{75E8DEE4-30F4-FFDD-9348-1A1A91F1F4E5}"/>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D0542A34-4DFA-5B2B-29D7-EC066512A02B}"/>
              </a:ext>
            </a:extLst>
          </p:cNvPr>
          <p:cNvSpPr>
            <a:spLocks noGrp="1"/>
          </p:cNvSpPr>
          <p:nvPr>
            <p:ph type="sldNum" sz="quarter" idx="12"/>
          </p:nvPr>
        </p:nvSpPr>
        <p:spPr/>
        <p:txBody>
          <a:bodyPr/>
          <a:lstStyle/>
          <a:p>
            <a:fld id="{B4C741FC-B631-43BD-AE5A-BB1DB7C08C0E}" type="slidenum">
              <a:rPr lang="en-IN" smtClean="0"/>
              <a:t>36</a:t>
            </a:fld>
            <a:endParaRPr lang="en-IN"/>
          </a:p>
        </p:txBody>
      </p:sp>
    </p:spTree>
    <p:extLst>
      <p:ext uri="{BB962C8B-B14F-4D97-AF65-F5344CB8AC3E}">
        <p14:creationId xmlns:p14="http://schemas.microsoft.com/office/powerpoint/2010/main" val="3101851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163A70-DBAC-4C68-BFEF-2C8EFA34A627}"/>
              </a:ext>
            </a:extLst>
          </p:cNvPr>
          <p:cNvSpPr/>
          <p:nvPr/>
        </p:nvSpPr>
        <p:spPr>
          <a:xfrm>
            <a:off x="328246" y="700260"/>
            <a:ext cx="11535508" cy="6001643"/>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 equilibrium, the fraction of lattice sites that are vacant at a given temperature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 are:</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where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is the number of vacant sites in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lattice positions, </a:t>
            </a:r>
          </a:p>
          <a:p>
            <a:pPr algn="just"/>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is gas or Boltzmann’s constant, </a:t>
            </a:r>
          </a:p>
          <a:p>
            <a:pPr algn="just"/>
            <a:r>
              <a:rPr lang="en-US" sz="2400" i="1" dirty="0">
                <a:latin typeface="Times New Roman" panose="02020603050405020304" pitchFamily="18" charset="0"/>
                <a:cs typeface="Times New Roman" panose="02020603050405020304" pitchFamily="18" charset="0"/>
              </a:rPr>
              <a:t>T </a:t>
            </a:r>
            <a:r>
              <a:rPr lang="en-US" sz="2400" dirty="0">
                <a:latin typeface="Times New Roman" panose="02020603050405020304" pitchFamily="18" charset="0"/>
                <a:cs typeface="Times New Roman" panose="02020603050405020304" pitchFamily="18" charset="0"/>
              </a:rPr>
              <a:t>is absolute temperature in kelvins, and </a:t>
            </a:r>
          </a:p>
          <a:p>
            <a:pPr algn="just"/>
            <a:r>
              <a:rPr lang="en-US" sz="2400" i="1" dirty="0">
                <a:latin typeface="Times New Roman" panose="02020603050405020304" pitchFamily="18" charset="0"/>
                <a:cs typeface="Times New Roman" panose="02020603050405020304" pitchFamily="18" charset="0"/>
              </a:rPr>
              <a:t>Q </a:t>
            </a:r>
            <a:r>
              <a:rPr lang="en-US" sz="2400" dirty="0">
                <a:latin typeface="Times New Roman" panose="02020603050405020304" pitchFamily="18" charset="0"/>
                <a:cs typeface="Times New Roman" panose="02020603050405020304" pitchFamily="18" charset="0"/>
              </a:rPr>
              <a:t>is the energy required to move an atom from the interior of a crystal to its surface.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clear from the equation that there is an exponential increase in number of vacancies with temperature.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the density of vacancies becomes relatively large, there is a possibility for them to cluster together and form voids.</a:t>
            </a:r>
          </a:p>
          <a:p>
            <a:pPr algn="just"/>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EC655B8-C6F2-4913-844A-C0FD21374B27}"/>
              </a:ext>
            </a:extLst>
          </p:cNvPr>
          <p:cNvPicPr>
            <a:picLocks noChangeAspect="1"/>
          </p:cNvPicPr>
          <p:nvPr/>
        </p:nvPicPr>
        <p:blipFill>
          <a:blip r:embed="rId2"/>
          <a:stretch>
            <a:fillRect/>
          </a:stretch>
        </p:blipFill>
        <p:spPr>
          <a:xfrm>
            <a:off x="4781549" y="1234429"/>
            <a:ext cx="2426695" cy="1354025"/>
          </a:xfrm>
          <a:prstGeom prst="rect">
            <a:avLst/>
          </a:prstGeom>
        </p:spPr>
      </p:pic>
      <p:pic>
        <p:nvPicPr>
          <p:cNvPr id="5" name="Picture 4">
            <a:extLst>
              <a:ext uri="{FF2B5EF4-FFF2-40B4-BE49-F238E27FC236}">
                <a16:creationId xmlns:a16="http://schemas.microsoft.com/office/drawing/2014/main" id="{AA907165-C502-4589-9F0B-FAE17781040F}"/>
              </a:ext>
            </a:extLst>
          </p:cNvPr>
          <p:cNvPicPr>
            <a:picLocks noChangeAspect="1"/>
          </p:cNvPicPr>
          <p:nvPr/>
        </p:nvPicPr>
        <p:blipFill>
          <a:blip r:embed="rId3"/>
          <a:stretch>
            <a:fillRect/>
          </a:stretch>
        </p:blipFill>
        <p:spPr>
          <a:xfrm>
            <a:off x="8935265" y="1348733"/>
            <a:ext cx="2426695" cy="2479442"/>
          </a:xfrm>
          <a:prstGeom prst="rect">
            <a:avLst/>
          </a:prstGeom>
        </p:spPr>
      </p:pic>
      <p:sp>
        <p:nvSpPr>
          <p:cNvPr id="4" name="Date Placeholder 3">
            <a:extLst>
              <a:ext uri="{FF2B5EF4-FFF2-40B4-BE49-F238E27FC236}">
                <a16:creationId xmlns:a16="http://schemas.microsoft.com/office/drawing/2014/main" id="{D158D606-928A-31AA-3171-C88BA310249E}"/>
              </a:ext>
            </a:extLst>
          </p:cNvPr>
          <p:cNvSpPr>
            <a:spLocks noGrp="1"/>
          </p:cNvSpPr>
          <p:nvPr>
            <p:ph type="dt" sz="half" idx="10"/>
          </p:nvPr>
        </p:nvSpPr>
        <p:spPr/>
        <p:txBody>
          <a:bodyPr/>
          <a:lstStyle/>
          <a:p>
            <a:fld id="{994759F5-21DB-48A5-A3B3-AB998A880688}" type="datetime1">
              <a:rPr lang="en-IN" smtClean="0"/>
              <a:t>06-05-2022</a:t>
            </a:fld>
            <a:endParaRPr lang="en-IN"/>
          </a:p>
        </p:txBody>
      </p:sp>
      <p:sp>
        <p:nvSpPr>
          <p:cNvPr id="6" name="Footer Placeholder 5">
            <a:extLst>
              <a:ext uri="{FF2B5EF4-FFF2-40B4-BE49-F238E27FC236}">
                <a16:creationId xmlns:a16="http://schemas.microsoft.com/office/drawing/2014/main" id="{01D1BA4B-E12D-65E4-541F-BDA588D34479}"/>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9277F280-EB1A-88BD-538D-8DEFF091C4FE}"/>
              </a:ext>
            </a:extLst>
          </p:cNvPr>
          <p:cNvSpPr>
            <a:spLocks noGrp="1"/>
          </p:cNvSpPr>
          <p:nvPr>
            <p:ph type="sldNum" sz="quarter" idx="12"/>
          </p:nvPr>
        </p:nvSpPr>
        <p:spPr/>
        <p:txBody>
          <a:bodyPr/>
          <a:lstStyle/>
          <a:p>
            <a:fld id="{B4C741FC-B631-43BD-AE5A-BB1DB7C08C0E}" type="slidenum">
              <a:rPr lang="en-IN" smtClean="0"/>
              <a:t>37</a:t>
            </a:fld>
            <a:endParaRPr lang="en-IN"/>
          </a:p>
        </p:txBody>
      </p:sp>
    </p:spTree>
    <p:extLst>
      <p:ext uri="{BB962C8B-B14F-4D97-AF65-F5344CB8AC3E}">
        <p14:creationId xmlns:p14="http://schemas.microsoft.com/office/powerpoint/2010/main" val="3595687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5B307-579B-47C1-863C-5BD09DD10E48}"/>
              </a:ext>
            </a:extLst>
          </p:cNvPr>
          <p:cNvSpPr>
            <a:spLocks noGrp="1"/>
          </p:cNvSpPr>
          <p:nvPr>
            <p:ph type="title"/>
          </p:nvPr>
        </p:nvSpPr>
        <p:spPr>
          <a:xfrm>
            <a:off x="388034" y="55636"/>
            <a:ext cx="10515600" cy="1325563"/>
          </a:xfrm>
        </p:spPr>
        <p:txBody>
          <a:bodyPr>
            <a:normAutofit/>
          </a:bodyPr>
          <a:lstStyle/>
          <a:p>
            <a:r>
              <a:rPr lang="en-US" sz="3200" b="1" i="1" dirty="0">
                <a:latin typeface="Times New Roman" panose="02020603050405020304" pitchFamily="18" charset="0"/>
                <a:cs typeface="Times New Roman" panose="02020603050405020304" pitchFamily="18" charset="0"/>
              </a:rPr>
              <a:t>b. Interstitialcy</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4AE4AC-8A6C-4DD5-BFE1-78EFB088400B}"/>
              </a:ext>
            </a:extLst>
          </p:cNvPr>
          <p:cNvSpPr>
            <a:spLocks noGrp="1"/>
          </p:cNvSpPr>
          <p:nvPr>
            <p:ph idx="1"/>
          </p:nvPr>
        </p:nvSpPr>
        <p:spPr>
          <a:xfrm>
            <a:off x="388034" y="1107514"/>
            <a:ext cx="7025640" cy="4963330"/>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An </a:t>
            </a:r>
            <a:r>
              <a:rPr lang="en-US" sz="2400" b="1" i="1" dirty="0">
                <a:latin typeface="Times New Roman" panose="02020603050405020304" pitchFamily="18" charset="0"/>
                <a:cs typeface="Times New Roman" panose="02020603050405020304" pitchFamily="18" charset="0"/>
              </a:rPr>
              <a:t>interstitial atom </a:t>
            </a:r>
            <a:r>
              <a:rPr lang="en-US" sz="2400" b="1" dirty="0">
                <a:latin typeface="Times New Roman" panose="02020603050405020304" pitchFamily="18" charset="0"/>
                <a:cs typeface="Times New Roman" panose="02020603050405020304" pitchFamily="18" charset="0"/>
              </a:rPr>
              <a:t>or </a:t>
            </a:r>
            <a:r>
              <a:rPr lang="en-US" sz="2400" b="1" i="1" dirty="0">
                <a:latin typeface="Times New Roman" panose="02020603050405020304" pitchFamily="18" charset="0"/>
                <a:cs typeface="Times New Roman" panose="02020603050405020304" pitchFamily="18" charset="0"/>
              </a:rPr>
              <a:t>interstitialcy </a:t>
            </a:r>
            <a:r>
              <a:rPr lang="en-US" sz="2400" dirty="0">
                <a:latin typeface="Times New Roman" panose="02020603050405020304" pitchFamily="18" charset="0"/>
                <a:cs typeface="Times New Roman" panose="02020603050405020304" pitchFamily="18" charset="0"/>
              </a:rPr>
              <a:t>is an atom that occupies a place outside the normal lattice position. </a:t>
            </a:r>
          </a:p>
          <a:p>
            <a:pPr algn="just"/>
            <a:r>
              <a:rPr lang="en-US" sz="2400" dirty="0">
                <a:latin typeface="Times New Roman" panose="02020603050405020304" pitchFamily="18" charset="0"/>
                <a:cs typeface="Times New Roman" panose="02020603050405020304" pitchFamily="18" charset="0"/>
              </a:rPr>
              <a:t>It may be the same type of atom as the rest surrounding it (self interstitial) </a:t>
            </a:r>
            <a:r>
              <a:rPr lang="en-US" sz="2400" i="1" dirty="0">
                <a:latin typeface="Times New Roman" panose="02020603050405020304" pitchFamily="18" charset="0"/>
                <a:cs typeface="Times New Roman" panose="02020603050405020304" pitchFamily="18" charset="0"/>
              </a:rPr>
              <a:t>or </a:t>
            </a:r>
            <a:r>
              <a:rPr lang="en-US" sz="2400" dirty="0">
                <a:latin typeface="Times New Roman" panose="02020603050405020304" pitchFamily="18" charset="0"/>
                <a:cs typeface="Times New Roman" panose="02020603050405020304" pitchFamily="18" charset="0"/>
              </a:rPr>
              <a:t>a foreign impurity atom. Interstitialcy is most probable if the atomic packing factor is low.</a:t>
            </a:r>
          </a:p>
          <a:p>
            <a:pPr algn="just"/>
            <a:r>
              <a:rPr lang="en-US" sz="2400" dirty="0">
                <a:latin typeface="Times New Roman" panose="02020603050405020304" pitchFamily="18" charset="0"/>
                <a:cs typeface="Times New Roman" panose="02020603050405020304" pitchFamily="18" charset="0"/>
              </a:rPr>
              <a:t>Another way an impurity atom can be fitted into a crystal lattice is by substitution. A </a:t>
            </a:r>
            <a:r>
              <a:rPr lang="en-US" sz="2400" b="1" i="1" dirty="0">
                <a:latin typeface="Times New Roman" panose="02020603050405020304" pitchFamily="18" charset="0"/>
                <a:cs typeface="Times New Roman" panose="02020603050405020304" pitchFamily="18" charset="0"/>
              </a:rPr>
              <a:t>substitutional atom </a:t>
            </a:r>
            <a:r>
              <a:rPr lang="en-US" sz="2400" dirty="0">
                <a:latin typeface="Times New Roman" panose="02020603050405020304" pitchFamily="18" charset="0"/>
                <a:cs typeface="Times New Roman" panose="02020603050405020304" pitchFamily="18" charset="0"/>
              </a:rPr>
              <a:t>is a foreign atom occupying original lattice position by displacing the parent atom.</a:t>
            </a:r>
          </a:p>
          <a:p>
            <a:pPr algn="just"/>
            <a:r>
              <a:rPr lang="en-US" sz="2400" dirty="0">
                <a:latin typeface="Times New Roman" panose="02020603050405020304" pitchFamily="18" charset="0"/>
                <a:cs typeface="Times New Roman" panose="02020603050405020304" pitchFamily="18" charset="0"/>
              </a:rPr>
              <a:t>In the case of vacancies and foreign atoms (both interstitial and substitutional), there is a change in the coordination of atoms around the defect. This means that the forces are not balanced in the same way as for other atoms in the solid, which results in lattice distortion around the defect.</a:t>
            </a:r>
          </a:p>
        </p:txBody>
      </p:sp>
      <p:pic>
        <p:nvPicPr>
          <p:cNvPr id="7" name="Picture 6">
            <a:extLst>
              <a:ext uri="{FF2B5EF4-FFF2-40B4-BE49-F238E27FC236}">
                <a16:creationId xmlns:a16="http://schemas.microsoft.com/office/drawing/2014/main" id="{D0671D14-CF12-4200-B6AE-E25F5E310E89}"/>
              </a:ext>
            </a:extLst>
          </p:cNvPr>
          <p:cNvPicPr>
            <a:picLocks noChangeAspect="1"/>
          </p:cNvPicPr>
          <p:nvPr/>
        </p:nvPicPr>
        <p:blipFill>
          <a:blip r:embed="rId2"/>
          <a:stretch>
            <a:fillRect/>
          </a:stretch>
        </p:blipFill>
        <p:spPr>
          <a:xfrm>
            <a:off x="7757819" y="1690688"/>
            <a:ext cx="4046147" cy="3291781"/>
          </a:xfrm>
          <a:prstGeom prst="rect">
            <a:avLst/>
          </a:prstGeom>
        </p:spPr>
      </p:pic>
      <p:sp>
        <p:nvSpPr>
          <p:cNvPr id="4" name="Date Placeholder 3">
            <a:extLst>
              <a:ext uri="{FF2B5EF4-FFF2-40B4-BE49-F238E27FC236}">
                <a16:creationId xmlns:a16="http://schemas.microsoft.com/office/drawing/2014/main" id="{3513EC7D-C6E6-022C-A93E-54DFCA7676D0}"/>
              </a:ext>
            </a:extLst>
          </p:cNvPr>
          <p:cNvSpPr>
            <a:spLocks noGrp="1"/>
          </p:cNvSpPr>
          <p:nvPr>
            <p:ph type="dt" sz="half" idx="10"/>
          </p:nvPr>
        </p:nvSpPr>
        <p:spPr/>
        <p:txBody>
          <a:bodyPr/>
          <a:lstStyle/>
          <a:p>
            <a:fld id="{9CE28AFB-DA84-4CC3-8783-290F55B30B6A}" type="datetime1">
              <a:rPr lang="en-IN" smtClean="0"/>
              <a:t>06-05-2022</a:t>
            </a:fld>
            <a:endParaRPr lang="en-IN"/>
          </a:p>
        </p:txBody>
      </p:sp>
      <p:sp>
        <p:nvSpPr>
          <p:cNvPr id="5" name="Footer Placeholder 4">
            <a:extLst>
              <a:ext uri="{FF2B5EF4-FFF2-40B4-BE49-F238E27FC236}">
                <a16:creationId xmlns:a16="http://schemas.microsoft.com/office/drawing/2014/main" id="{BFFBE6CD-D5D2-EE2A-1C82-31F6D6B8FCFB}"/>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D2CB199B-9F55-9E7D-ED0A-F83920422994}"/>
              </a:ext>
            </a:extLst>
          </p:cNvPr>
          <p:cNvSpPr>
            <a:spLocks noGrp="1"/>
          </p:cNvSpPr>
          <p:nvPr>
            <p:ph type="sldNum" sz="quarter" idx="12"/>
          </p:nvPr>
        </p:nvSpPr>
        <p:spPr/>
        <p:txBody>
          <a:bodyPr/>
          <a:lstStyle/>
          <a:p>
            <a:fld id="{B4C741FC-B631-43BD-AE5A-BB1DB7C08C0E}" type="slidenum">
              <a:rPr lang="en-IN" smtClean="0"/>
              <a:t>38</a:t>
            </a:fld>
            <a:endParaRPr lang="en-IN"/>
          </a:p>
        </p:txBody>
      </p:sp>
    </p:spTree>
    <p:extLst>
      <p:ext uri="{BB962C8B-B14F-4D97-AF65-F5344CB8AC3E}">
        <p14:creationId xmlns:p14="http://schemas.microsoft.com/office/powerpoint/2010/main" val="3217377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2621-DBB4-47DF-A89C-159A55B8D933}"/>
              </a:ext>
            </a:extLst>
          </p:cNvPr>
          <p:cNvSpPr>
            <a:spLocks noGrp="1"/>
          </p:cNvSpPr>
          <p:nvPr>
            <p:ph type="title"/>
          </p:nvPr>
        </p:nvSpPr>
        <p:spPr>
          <a:xfrm>
            <a:off x="556846" y="308855"/>
            <a:ext cx="10515600" cy="1325563"/>
          </a:xfrm>
        </p:spPr>
        <p:txBody>
          <a:bodyPr>
            <a:normAutofit/>
          </a:bodyPr>
          <a:lstStyle/>
          <a:p>
            <a:pPr marL="0" indent="0"/>
            <a:r>
              <a:rPr lang="en-US" sz="3200" b="1" dirty="0">
                <a:latin typeface="Times New Roman" panose="02020603050405020304" pitchFamily="18" charset="0"/>
                <a:cs typeface="Times New Roman" panose="02020603050405020304" pitchFamily="18" charset="0"/>
              </a:rPr>
              <a:t>Frenkel and Schottky defects</a:t>
            </a:r>
            <a:endParaRPr lang="en-US" sz="3200" b="1" dirty="0"/>
          </a:p>
        </p:txBody>
      </p:sp>
      <p:sp>
        <p:nvSpPr>
          <p:cNvPr id="5" name="Content Placeholder 4">
            <a:extLst>
              <a:ext uri="{FF2B5EF4-FFF2-40B4-BE49-F238E27FC236}">
                <a16:creationId xmlns:a16="http://schemas.microsoft.com/office/drawing/2014/main" id="{5E9B3CA0-33F8-4C0D-8BC6-0F5FA27DB713}"/>
              </a:ext>
            </a:extLst>
          </p:cNvPr>
          <p:cNvSpPr>
            <a:spLocks noGrp="1"/>
          </p:cNvSpPr>
          <p:nvPr>
            <p:ph idx="1"/>
          </p:nvPr>
        </p:nvSpPr>
        <p:spPr>
          <a:xfrm>
            <a:off x="451924" y="1634418"/>
            <a:ext cx="11288151" cy="1325563"/>
          </a:xfrm>
        </p:spPr>
        <p:txBody>
          <a:bodyPr/>
          <a:lstStyle/>
          <a:p>
            <a:pPr algn="just"/>
            <a:r>
              <a:rPr lang="en-US" dirty="0">
                <a:latin typeface="Times New Roman" panose="02020603050405020304" pitchFamily="18" charset="0"/>
                <a:cs typeface="Times New Roman" panose="02020603050405020304" pitchFamily="18" charset="0"/>
              </a:rPr>
              <a:t>In ionic crystals, existence of point defects is subjected to the condition of charge neutrality. There are two possibilities for point defects in ionic solids.</a:t>
            </a:r>
            <a:endParaRPr lang="en-US" dirty="0"/>
          </a:p>
        </p:txBody>
      </p:sp>
      <p:pic>
        <p:nvPicPr>
          <p:cNvPr id="7" name="Picture 6">
            <a:extLst>
              <a:ext uri="{FF2B5EF4-FFF2-40B4-BE49-F238E27FC236}">
                <a16:creationId xmlns:a16="http://schemas.microsoft.com/office/drawing/2014/main" id="{ED14C50E-14E0-41EA-9355-E6C49B4520D4}"/>
              </a:ext>
            </a:extLst>
          </p:cNvPr>
          <p:cNvPicPr>
            <a:picLocks noChangeAspect="1"/>
          </p:cNvPicPr>
          <p:nvPr/>
        </p:nvPicPr>
        <p:blipFill>
          <a:blip r:embed="rId2"/>
          <a:stretch>
            <a:fillRect/>
          </a:stretch>
        </p:blipFill>
        <p:spPr>
          <a:xfrm>
            <a:off x="2912012" y="2644726"/>
            <a:ext cx="6414868" cy="3904419"/>
          </a:xfrm>
          <a:prstGeom prst="rect">
            <a:avLst/>
          </a:prstGeom>
        </p:spPr>
      </p:pic>
      <p:sp>
        <p:nvSpPr>
          <p:cNvPr id="3" name="Date Placeholder 2">
            <a:extLst>
              <a:ext uri="{FF2B5EF4-FFF2-40B4-BE49-F238E27FC236}">
                <a16:creationId xmlns:a16="http://schemas.microsoft.com/office/drawing/2014/main" id="{E8C7D30A-5527-712F-7663-B589BB0B542A}"/>
              </a:ext>
            </a:extLst>
          </p:cNvPr>
          <p:cNvSpPr>
            <a:spLocks noGrp="1"/>
          </p:cNvSpPr>
          <p:nvPr>
            <p:ph type="dt" sz="half" idx="10"/>
          </p:nvPr>
        </p:nvSpPr>
        <p:spPr/>
        <p:txBody>
          <a:bodyPr/>
          <a:lstStyle/>
          <a:p>
            <a:fld id="{CCEA0BD9-0AC3-4265-9F8A-3609504D5837}" type="datetime1">
              <a:rPr lang="en-IN" smtClean="0"/>
              <a:t>06-05-2022</a:t>
            </a:fld>
            <a:endParaRPr lang="en-IN"/>
          </a:p>
        </p:txBody>
      </p:sp>
      <p:sp>
        <p:nvSpPr>
          <p:cNvPr id="4" name="Footer Placeholder 3">
            <a:extLst>
              <a:ext uri="{FF2B5EF4-FFF2-40B4-BE49-F238E27FC236}">
                <a16:creationId xmlns:a16="http://schemas.microsoft.com/office/drawing/2014/main" id="{07B15A28-CF77-EFDA-1F2F-75748E399D52}"/>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4C8CF592-56A0-E7D5-92BD-6461A880AD54}"/>
              </a:ext>
            </a:extLst>
          </p:cNvPr>
          <p:cNvSpPr>
            <a:spLocks noGrp="1"/>
          </p:cNvSpPr>
          <p:nvPr>
            <p:ph type="sldNum" sz="quarter" idx="12"/>
          </p:nvPr>
        </p:nvSpPr>
        <p:spPr/>
        <p:txBody>
          <a:bodyPr/>
          <a:lstStyle/>
          <a:p>
            <a:fld id="{B4C741FC-B631-43BD-AE5A-BB1DB7C08C0E}" type="slidenum">
              <a:rPr lang="en-IN" smtClean="0"/>
              <a:t>39</a:t>
            </a:fld>
            <a:endParaRPr lang="en-IN"/>
          </a:p>
        </p:txBody>
      </p:sp>
    </p:spTree>
    <p:extLst>
      <p:ext uri="{BB962C8B-B14F-4D97-AF65-F5344CB8AC3E}">
        <p14:creationId xmlns:p14="http://schemas.microsoft.com/office/powerpoint/2010/main" val="123146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8F5A-E5B3-4BBC-A28F-88FFCE48B5CB}"/>
              </a:ext>
            </a:extLst>
          </p:cNvPr>
          <p:cNvSpPr>
            <a:spLocks noGrp="1"/>
          </p:cNvSpPr>
          <p:nvPr>
            <p:ph type="title"/>
          </p:nvPr>
        </p:nvSpPr>
        <p:spPr>
          <a:xfrm>
            <a:off x="427623" y="214709"/>
            <a:ext cx="10515600" cy="662781"/>
          </a:xfrm>
        </p:spPr>
        <p:txBody>
          <a:bodyPr>
            <a:normAutofit fontScale="90000"/>
          </a:bodyPr>
          <a:lstStyle/>
          <a:p>
            <a:r>
              <a:rPr lang="en-US" b="1" u="sng" dirty="0">
                <a:latin typeface="Times New Roman" panose="02020603050405020304" pitchFamily="18" charset="0"/>
                <a:cs typeface="Times New Roman" panose="02020603050405020304" pitchFamily="18" charset="0"/>
              </a:rPr>
              <a:t>The lattice</a:t>
            </a:r>
          </a:p>
        </p:txBody>
      </p:sp>
      <p:sp>
        <p:nvSpPr>
          <p:cNvPr id="3" name="Content Placeholder 2">
            <a:extLst>
              <a:ext uri="{FF2B5EF4-FFF2-40B4-BE49-F238E27FC236}">
                <a16:creationId xmlns:a16="http://schemas.microsoft.com/office/drawing/2014/main" id="{FDDFAB7B-DE45-4ACE-BC08-79EB9C1EFC0F}"/>
              </a:ext>
            </a:extLst>
          </p:cNvPr>
          <p:cNvSpPr>
            <a:spLocks noGrp="1"/>
          </p:cNvSpPr>
          <p:nvPr>
            <p:ph idx="1"/>
          </p:nvPr>
        </p:nvSpPr>
        <p:spPr>
          <a:xfrm>
            <a:off x="838200" y="1046137"/>
            <a:ext cx="10515600" cy="4351338"/>
          </a:xfrm>
        </p:spPr>
        <p:txBody>
          <a:bodyPr/>
          <a:lstStyle/>
          <a:p>
            <a:r>
              <a:rPr lang="en-US" dirty="0"/>
              <a:t>A periodic pattern of points in space, such that each lattice point has identical surroundings.</a:t>
            </a:r>
          </a:p>
          <a:p>
            <a:r>
              <a:rPr lang="en-US" dirty="0"/>
              <a:t>Each of these points represents one or a group of atoms, basis.</a:t>
            </a:r>
          </a:p>
          <a:p>
            <a:endParaRPr lang="en-US" dirty="0"/>
          </a:p>
        </p:txBody>
      </p:sp>
      <p:pic>
        <p:nvPicPr>
          <p:cNvPr id="5" name="Picture 4">
            <a:extLst>
              <a:ext uri="{FF2B5EF4-FFF2-40B4-BE49-F238E27FC236}">
                <a16:creationId xmlns:a16="http://schemas.microsoft.com/office/drawing/2014/main" id="{63F9123F-96DE-4DC5-B942-3BEF0488CD26}"/>
              </a:ext>
            </a:extLst>
          </p:cNvPr>
          <p:cNvPicPr>
            <a:picLocks noChangeAspect="1"/>
          </p:cNvPicPr>
          <p:nvPr/>
        </p:nvPicPr>
        <p:blipFill>
          <a:blip r:embed="rId2"/>
          <a:stretch>
            <a:fillRect/>
          </a:stretch>
        </p:blipFill>
        <p:spPr>
          <a:xfrm>
            <a:off x="1746238" y="2833216"/>
            <a:ext cx="8328074" cy="3238842"/>
          </a:xfrm>
          <a:prstGeom prst="rect">
            <a:avLst/>
          </a:prstGeom>
        </p:spPr>
      </p:pic>
      <p:sp>
        <p:nvSpPr>
          <p:cNvPr id="6" name="Footer Placeholder 7">
            <a:extLst>
              <a:ext uri="{FF2B5EF4-FFF2-40B4-BE49-F238E27FC236}">
                <a16:creationId xmlns:a16="http://schemas.microsoft.com/office/drawing/2014/main" id="{89E347B6-209A-4666-9744-50E84546AEB8}"/>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677A507-D9BD-B5B8-01CB-AD1D70F2D9ED}"/>
              </a:ext>
            </a:extLst>
          </p:cNvPr>
          <p:cNvSpPr>
            <a:spLocks noGrp="1"/>
          </p:cNvSpPr>
          <p:nvPr>
            <p:ph type="dt" sz="half" idx="10"/>
          </p:nvPr>
        </p:nvSpPr>
        <p:spPr/>
        <p:txBody>
          <a:bodyPr/>
          <a:lstStyle/>
          <a:p>
            <a:fld id="{44C87E02-B150-4C2D-8C49-21A157E357F9}" type="datetime1">
              <a:rPr lang="en-IN" smtClean="0"/>
              <a:t>06-05-2022</a:t>
            </a:fld>
            <a:endParaRPr lang="en-IN"/>
          </a:p>
        </p:txBody>
      </p:sp>
      <p:sp>
        <p:nvSpPr>
          <p:cNvPr id="7" name="Slide Number Placeholder 6">
            <a:extLst>
              <a:ext uri="{FF2B5EF4-FFF2-40B4-BE49-F238E27FC236}">
                <a16:creationId xmlns:a16="http://schemas.microsoft.com/office/drawing/2014/main" id="{3953871C-A0DE-AE86-CCAD-74310E21AE62}"/>
              </a:ext>
            </a:extLst>
          </p:cNvPr>
          <p:cNvSpPr>
            <a:spLocks noGrp="1"/>
          </p:cNvSpPr>
          <p:nvPr>
            <p:ph type="sldNum" sz="quarter" idx="12"/>
          </p:nvPr>
        </p:nvSpPr>
        <p:spPr/>
        <p:txBody>
          <a:bodyPr/>
          <a:lstStyle/>
          <a:p>
            <a:fld id="{B4C741FC-B631-43BD-AE5A-BB1DB7C08C0E}" type="slidenum">
              <a:rPr lang="en-IN" smtClean="0"/>
              <a:t>4</a:t>
            </a:fld>
            <a:endParaRPr lang="en-IN"/>
          </a:p>
        </p:txBody>
      </p:sp>
    </p:spTree>
    <p:extLst>
      <p:ext uri="{BB962C8B-B14F-4D97-AF65-F5344CB8AC3E}">
        <p14:creationId xmlns:p14="http://schemas.microsoft.com/office/powerpoint/2010/main" val="3977816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C3A64E-DF88-4653-A439-57E071043D78}"/>
              </a:ext>
            </a:extLst>
          </p:cNvPr>
          <p:cNvSpPr txBox="1">
            <a:spLocks/>
          </p:cNvSpPr>
          <p:nvPr/>
        </p:nvSpPr>
        <p:spPr>
          <a:xfrm>
            <a:off x="290146" y="1000735"/>
            <a:ext cx="11330354" cy="485653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Tx/>
              <a:buChar char="-"/>
            </a:pPr>
            <a:r>
              <a:rPr lang="en-US" sz="2400" dirty="0">
                <a:latin typeface="Times New Roman" panose="02020603050405020304" pitchFamily="18" charset="0"/>
                <a:cs typeface="Times New Roman" panose="02020603050405020304" pitchFamily="18" charset="0"/>
              </a:rPr>
              <a:t>when an ion displaced from a regular position to </a:t>
            </a:r>
            <a:r>
              <a:rPr lang="en-US" sz="2400" b="1" dirty="0">
                <a:latin typeface="Times New Roman" panose="02020603050405020304" pitchFamily="18" charset="0"/>
                <a:cs typeface="Times New Roman" panose="02020603050405020304" pitchFamily="18" charset="0"/>
              </a:rPr>
              <a:t>an interstitial position creating a vacancy</a:t>
            </a:r>
            <a:r>
              <a:rPr lang="en-US" sz="2400" dirty="0">
                <a:latin typeface="Times New Roman" panose="02020603050405020304" pitchFamily="18" charset="0"/>
                <a:cs typeface="Times New Roman" panose="02020603050405020304" pitchFamily="18" charset="0"/>
              </a:rPr>
              <a:t>, the pair of vacancy-interstitial is called </a:t>
            </a:r>
            <a:r>
              <a:rPr lang="en-US" sz="2400" b="1" i="1" dirty="0">
                <a:latin typeface="Times New Roman" panose="02020603050405020304" pitchFamily="18" charset="0"/>
                <a:cs typeface="Times New Roman" panose="02020603050405020304" pitchFamily="18" charset="0"/>
              </a:rPr>
              <a:t>Frenkel defect</a:t>
            </a:r>
            <a:r>
              <a:rPr lang="en-US" sz="2400" dirty="0">
                <a:latin typeface="Times New Roman" panose="02020603050405020304" pitchFamily="18" charset="0"/>
                <a:cs typeface="Times New Roman" panose="02020603050405020304" pitchFamily="18" charset="0"/>
              </a:rPr>
              <a:t>. Cations are usually smaller and thus displaced easily than anions. Closed packed structures have fewer interstitials and displaced ions than vacancies because additional energy is required to force the atoms into the interstitial positions.</a:t>
            </a:r>
          </a:p>
          <a:p>
            <a:pPr algn="just">
              <a:buFontTx/>
              <a:buChar char="-"/>
            </a:pPr>
            <a:endParaRPr lang="en-US" sz="2400" b="1" dirty="0">
              <a:latin typeface="Times New Roman" panose="02020603050405020304" pitchFamily="18" charset="0"/>
              <a:cs typeface="Times New Roman" panose="02020603050405020304" pitchFamily="18" charset="0"/>
            </a:endParaRPr>
          </a:p>
          <a:p>
            <a:pPr algn="just">
              <a:buFontTx/>
              <a:buChar char="-"/>
            </a:pPr>
            <a:r>
              <a:rPr lang="en-US" sz="2400" b="1" dirty="0">
                <a:latin typeface="Times New Roman" panose="02020603050405020304" pitchFamily="18" charset="0"/>
                <a:cs typeface="Times New Roman" panose="02020603050405020304" pitchFamily="18" charset="0"/>
              </a:rPr>
              <a:t>A pair of one cation and one anion can be missing </a:t>
            </a:r>
            <a:r>
              <a:rPr lang="en-US" sz="2400" dirty="0">
                <a:latin typeface="Times New Roman" panose="02020603050405020304" pitchFamily="18" charset="0"/>
                <a:cs typeface="Times New Roman" panose="02020603050405020304" pitchFamily="18" charset="0"/>
              </a:rPr>
              <a:t>from an ionic crystal, without violating the condition of charge neutrality when the valency of ions is equal. The pair of vacant sites, thus formed, is called </a:t>
            </a:r>
            <a:r>
              <a:rPr lang="en-US" sz="2400" b="1" i="1" dirty="0">
                <a:latin typeface="Times New Roman" panose="02020603050405020304" pitchFamily="18" charset="0"/>
                <a:cs typeface="Times New Roman" panose="02020603050405020304" pitchFamily="18" charset="0"/>
              </a:rPr>
              <a:t>Schottky defect</a:t>
            </a:r>
            <a:r>
              <a:rPr lang="en-US" sz="2400" dirty="0">
                <a:latin typeface="Times New Roman" panose="02020603050405020304" pitchFamily="18" charset="0"/>
                <a:cs typeface="Times New Roman" panose="02020603050405020304" pitchFamily="18" charset="0"/>
              </a:rPr>
              <a:t>. This type of point defect is dominant in alkali halides. These </a:t>
            </a:r>
            <a:r>
              <a:rPr lang="en-US" sz="2400" i="1" dirty="0">
                <a:latin typeface="Times New Roman" panose="02020603050405020304" pitchFamily="18" charset="0"/>
                <a:cs typeface="Times New Roman" panose="02020603050405020304" pitchFamily="18" charset="0"/>
              </a:rPr>
              <a:t>ion-pair vacancies</a:t>
            </a:r>
            <a:r>
              <a:rPr lang="en-US" sz="2400" dirty="0">
                <a:latin typeface="Times New Roman" panose="02020603050405020304" pitchFamily="18" charset="0"/>
                <a:cs typeface="Times New Roman" panose="02020603050405020304" pitchFamily="18" charset="0"/>
              </a:rPr>
              <a:t>, like single vacancies, facilitate atomic diffusion.</a:t>
            </a:r>
          </a:p>
        </p:txBody>
      </p:sp>
      <p:sp>
        <p:nvSpPr>
          <p:cNvPr id="3" name="Date Placeholder 2">
            <a:extLst>
              <a:ext uri="{FF2B5EF4-FFF2-40B4-BE49-F238E27FC236}">
                <a16:creationId xmlns:a16="http://schemas.microsoft.com/office/drawing/2014/main" id="{A950BC89-0F99-892E-4078-60F4BBCAEDD1}"/>
              </a:ext>
            </a:extLst>
          </p:cNvPr>
          <p:cNvSpPr>
            <a:spLocks noGrp="1"/>
          </p:cNvSpPr>
          <p:nvPr>
            <p:ph type="dt" sz="half" idx="10"/>
          </p:nvPr>
        </p:nvSpPr>
        <p:spPr/>
        <p:txBody>
          <a:bodyPr/>
          <a:lstStyle/>
          <a:p>
            <a:fld id="{540690B1-1EA8-4911-92B7-C98FC29004AF}" type="datetime1">
              <a:rPr lang="en-IN" smtClean="0"/>
              <a:t>06-05-2022</a:t>
            </a:fld>
            <a:endParaRPr lang="en-IN"/>
          </a:p>
        </p:txBody>
      </p:sp>
      <p:sp>
        <p:nvSpPr>
          <p:cNvPr id="4" name="Footer Placeholder 3">
            <a:extLst>
              <a:ext uri="{FF2B5EF4-FFF2-40B4-BE49-F238E27FC236}">
                <a16:creationId xmlns:a16="http://schemas.microsoft.com/office/drawing/2014/main" id="{02FE8DEB-A19E-9418-3F9F-B55BB4BE2622}"/>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3B708142-398C-3DC7-D70B-615ADE25F711}"/>
              </a:ext>
            </a:extLst>
          </p:cNvPr>
          <p:cNvSpPr>
            <a:spLocks noGrp="1"/>
          </p:cNvSpPr>
          <p:nvPr>
            <p:ph type="sldNum" sz="quarter" idx="12"/>
          </p:nvPr>
        </p:nvSpPr>
        <p:spPr/>
        <p:txBody>
          <a:bodyPr/>
          <a:lstStyle/>
          <a:p>
            <a:fld id="{B4C741FC-B631-43BD-AE5A-BB1DB7C08C0E}" type="slidenum">
              <a:rPr lang="en-IN" smtClean="0"/>
              <a:t>40</a:t>
            </a:fld>
            <a:endParaRPr lang="en-IN"/>
          </a:p>
        </p:txBody>
      </p:sp>
    </p:spTree>
    <p:extLst>
      <p:ext uri="{BB962C8B-B14F-4D97-AF65-F5344CB8AC3E}">
        <p14:creationId xmlns:p14="http://schemas.microsoft.com/office/powerpoint/2010/main" val="4101974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A6FF-6283-41A0-B6C6-D5C3998022CB}"/>
              </a:ext>
            </a:extLst>
          </p:cNvPr>
          <p:cNvSpPr>
            <a:spLocks noGrp="1"/>
          </p:cNvSpPr>
          <p:nvPr>
            <p:ph type="title"/>
          </p:nvPr>
        </p:nvSpPr>
        <p:spPr>
          <a:xfrm>
            <a:off x="233289" y="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2. Line defects or Dislocations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0BA213-CBCA-4AF1-B3A4-28F46BABA4F9}"/>
              </a:ext>
            </a:extLst>
          </p:cNvPr>
          <p:cNvSpPr>
            <a:spLocks noGrp="1"/>
          </p:cNvSpPr>
          <p:nvPr>
            <p:ph idx="1"/>
          </p:nvPr>
        </p:nvSpPr>
        <p:spPr>
          <a:xfrm>
            <a:off x="233289" y="1505241"/>
            <a:ext cx="11555438" cy="4515731"/>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linear defects </a:t>
            </a:r>
            <a:r>
              <a:rPr lang="en-US" sz="2000" dirty="0">
                <a:latin typeface="Times New Roman" panose="02020603050405020304" pitchFamily="18" charset="0"/>
                <a:cs typeface="Times New Roman" panose="02020603050405020304" pitchFamily="18" charset="0"/>
              </a:rPr>
              <a:t>groups of atoms are in irregular positions. Linear defects are commonly called dislocations. Any deviation from perfectly periodic arrangement of atoms along a line is called the line imperfection.</a:t>
            </a:r>
          </a:p>
          <a:p>
            <a:pPr algn="just">
              <a:lnSpc>
                <a:spcPct val="150000"/>
              </a:lnSpc>
            </a:pPr>
            <a:r>
              <a:rPr lang="en-US" sz="2000" dirty="0">
                <a:latin typeface="Times New Roman" panose="02020603050405020304" pitchFamily="18" charset="0"/>
                <a:cs typeface="Times New Roman" panose="02020603050405020304" pitchFamily="18" charset="0"/>
              </a:rPr>
              <a:t>A line defect is a lattice distortion created about a line formed by the solidification process, plastic deformation, vacancy condensation or atomic mismatch in solid solutions.</a:t>
            </a:r>
          </a:p>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line imperfection acting as boundary between the slipped and un-slipped region</a:t>
            </a:r>
            <a:r>
              <a:rPr lang="en-US" sz="2000" dirty="0">
                <a:latin typeface="Times New Roman" panose="02020603050405020304" pitchFamily="18" charset="0"/>
                <a:cs typeface="Times New Roman" panose="02020603050405020304" pitchFamily="18" charset="0"/>
              </a:rPr>
              <a:t>, lies in the slip plane and is called a dislocation.</a:t>
            </a:r>
          </a:p>
          <a:p>
            <a:pPr algn="just"/>
            <a:r>
              <a:rPr lang="en-US" sz="2000" dirty="0">
                <a:latin typeface="Times New Roman" panose="02020603050405020304" pitchFamily="18" charset="0"/>
                <a:cs typeface="Times New Roman" panose="02020603050405020304" pitchFamily="18" charset="0"/>
              </a:rPr>
              <a:t>Dislocations are generated and move when a stress is applied. The strength and ductility of metals are controlled by dislocations. They are </a:t>
            </a:r>
            <a:r>
              <a:rPr lang="en-US" sz="2000" b="1" dirty="0">
                <a:latin typeface="Times New Roman" panose="02020603050405020304" pitchFamily="18" charset="0"/>
                <a:cs typeface="Times New Roman" panose="02020603050405020304" pitchFamily="18" charset="0"/>
              </a:rPr>
              <a:t>characterized by the Burgers vector (</a:t>
            </a:r>
            <a:r>
              <a:rPr lang="en-US" sz="2000" b="1" i="1" dirty="0">
                <a:latin typeface="Times New Roman" panose="02020603050405020304" pitchFamily="18" charset="0"/>
                <a:cs typeface="Times New Roman" panose="02020603050405020304" pitchFamily="18" charset="0"/>
              </a:rPr>
              <a:t>b</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whose direction and magnitude can be determined by constructing a loop around the disrupted region and noticing the extra inter-atomic spacing needed to close the loop.</a:t>
            </a:r>
          </a:p>
        </p:txBody>
      </p:sp>
      <p:sp>
        <p:nvSpPr>
          <p:cNvPr id="4" name="Date Placeholder 3">
            <a:extLst>
              <a:ext uri="{FF2B5EF4-FFF2-40B4-BE49-F238E27FC236}">
                <a16:creationId xmlns:a16="http://schemas.microsoft.com/office/drawing/2014/main" id="{BEBFD67D-1D3A-DDB7-E453-3CFCECC2830A}"/>
              </a:ext>
            </a:extLst>
          </p:cNvPr>
          <p:cNvSpPr>
            <a:spLocks noGrp="1"/>
          </p:cNvSpPr>
          <p:nvPr>
            <p:ph type="dt" sz="half" idx="10"/>
          </p:nvPr>
        </p:nvSpPr>
        <p:spPr/>
        <p:txBody>
          <a:bodyPr/>
          <a:lstStyle/>
          <a:p>
            <a:fld id="{B3674E68-407E-4DC1-BA95-8D663558443F}" type="datetime1">
              <a:rPr lang="en-IN" smtClean="0"/>
              <a:t>06-05-2022</a:t>
            </a:fld>
            <a:endParaRPr lang="en-IN"/>
          </a:p>
        </p:txBody>
      </p:sp>
      <p:sp>
        <p:nvSpPr>
          <p:cNvPr id="5" name="Footer Placeholder 4">
            <a:extLst>
              <a:ext uri="{FF2B5EF4-FFF2-40B4-BE49-F238E27FC236}">
                <a16:creationId xmlns:a16="http://schemas.microsoft.com/office/drawing/2014/main" id="{79589E24-637F-3939-8A73-6F448F064E7E}"/>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1F3B4425-1DEC-4BA5-7454-6559DB6AA840}"/>
              </a:ext>
            </a:extLst>
          </p:cNvPr>
          <p:cNvSpPr>
            <a:spLocks noGrp="1"/>
          </p:cNvSpPr>
          <p:nvPr>
            <p:ph type="sldNum" sz="quarter" idx="12"/>
          </p:nvPr>
        </p:nvSpPr>
        <p:spPr/>
        <p:txBody>
          <a:bodyPr/>
          <a:lstStyle/>
          <a:p>
            <a:fld id="{B4C741FC-B631-43BD-AE5A-BB1DB7C08C0E}" type="slidenum">
              <a:rPr lang="en-IN" smtClean="0"/>
              <a:t>41</a:t>
            </a:fld>
            <a:endParaRPr lang="en-IN"/>
          </a:p>
        </p:txBody>
      </p:sp>
    </p:spTree>
    <p:extLst>
      <p:ext uri="{BB962C8B-B14F-4D97-AF65-F5344CB8AC3E}">
        <p14:creationId xmlns:p14="http://schemas.microsoft.com/office/powerpoint/2010/main" val="1670245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82A6B0-C977-4030-A1A1-138F414ED42B}"/>
              </a:ext>
            </a:extLst>
          </p:cNvPr>
          <p:cNvSpPr/>
          <p:nvPr/>
        </p:nvSpPr>
        <p:spPr>
          <a:xfrm>
            <a:off x="354037" y="689788"/>
            <a:ext cx="7706752" cy="5478423"/>
          </a:xfrm>
          <a:prstGeom prst="rect">
            <a:avLst/>
          </a:prstGeom>
        </p:spPr>
        <p:txBody>
          <a:bodyPr wrap="square">
            <a:spAutoFit/>
          </a:bodyPr>
          <a:lstStyle/>
          <a:p>
            <a:pPr algn="just">
              <a:lnSpc>
                <a:spcPct val="170000"/>
              </a:lnSpc>
            </a:pPr>
            <a:r>
              <a:rPr lang="en-US" sz="2000" dirty="0">
                <a:latin typeface="Times New Roman" panose="02020603050405020304" pitchFamily="18" charset="0"/>
                <a:cs typeface="Times New Roman" panose="02020603050405020304" pitchFamily="18" charset="0"/>
              </a:rPr>
              <a:t>Two types of dislocations are distinguish as</a:t>
            </a:r>
          </a:p>
          <a:p>
            <a:pPr algn="just"/>
            <a:r>
              <a:rPr lang="en-US" sz="2000" dirty="0">
                <a:latin typeface="Times New Roman" panose="02020603050405020304" pitchFamily="18" charset="0"/>
                <a:cs typeface="Times New Roman" panose="02020603050405020304" pitchFamily="18" charset="0"/>
              </a:rPr>
              <a:t>    1. Edge dislocations and</a:t>
            </a:r>
          </a:p>
          <a:p>
            <a:pPr algn="just"/>
            <a:r>
              <a:rPr lang="en-US" sz="2000" dirty="0">
                <a:latin typeface="Times New Roman" panose="02020603050405020304" pitchFamily="18" charset="0"/>
                <a:cs typeface="Times New Roman" panose="02020603050405020304" pitchFamily="18" charset="0"/>
              </a:rPr>
              <a:t>    2. Screw dislocations.</a:t>
            </a:r>
          </a:p>
          <a:p>
            <a:pPr algn="just"/>
            <a:endParaRPr lang="en-US" sz="2400" dirty="0">
              <a:latin typeface="Times New Roman" panose="02020603050405020304" pitchFamily="18" charset="0"/>
              <a:cs typeface="Times New Roman" panose="02020603050405020304" pitchFamily="18" charset="0"/>
            </a:endParaRPr>
          </a:p>
          <a:p>
            <a:pPr marL="514350" indent="-514350">
              <a:buAutoNum type="arabicPeriod"/>
            </a:pPr>
            <a:r>
              <a:rPr lang="en-US" sz="2800" b="1" i="1" dirty="0">
                <a:latin typeface="Times New Roman" panose="02020603050405020304" pitchFamily="18" charset="0"/>
                <a:cs typeface="Times New Roman" panose="02020603050405020304" pitchFamily="18" charset="0"/>
              </a:rPr>
              <a:t>Edge dislocation </a:t>
            </a:r>
            <a:r>
              <a:rPr lang="en-US" sz="2800" b="1" dirty="0">
                <a:latin typeface="Times New Roman" panose="02020603050405020304" pitchFamily="18" charset="0"/>
                <a:cs typeface="Times New Roman" panose="02020603050405020304" pitchFamily="18" charset="0"/>
              </a:rPr>
              <a:t>or </a:t>
            </a:r>
            <a:r>
              <a:rPr lang="en-US" sz="2800" b="1" i="1" dirty="0">
                <a:latin typeface="Times New Roman" panose="02020603050405020304" pitchFamily="18" charset="0"/>
                <a:cs typeface="Times New Roman" panose="02020603050405020304" pitchFamily="18" charset="0"/>
              </a:rPr>
              <a:t>Taylor-</a:t>
            </a:r>
            <a:r>
              <a:rPr lang="en-US" sz="2800" b="1" i="1" dirty="0" err="1">
                <a:latin typeface="Times New Roman" panose="02020603050405020304" pitchFamily="18" charset="0"/>
                <a:cs typeface="Times New Roman" panose="02020603050405020304" pitchFamily="18" charset="0"/>
              </a:rPr>
              <a:t>Orowan</a:t>
            </a:r>
            <a:r>
              <a:rPr lang="en-US" sz="2800" b="1" i="1" dirty="0">
                <a:latin typeface="Times New Roman" panose="02020603050405020304" pitchFamily="18" charset="0"/>
                <a:cs typeface="Times New Roman" panose="02020603050405020304" pitchFamily="18" charset="0"/>
              </a:rPr>
              <a:t> dislocation </a:t>
            </a:r>
          </a:p>
          <a:p>
            <a:endParaRPr lang="en-US" sz="2400" i="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i="1" dirty="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characterized by a </a:t>
            </a:r>
            <a:r>
              <a:rPr lang="en-US" sz="2000" b="1" dirty="0">
                <a:latin typeface="Times New Roman" panose="02020603050405020304" pitchFamily="18" charset="0"/>
                <a:cs typeface="Times New Roman" panose="02020603050405020304" pitchFamily="18" charset="0"/>
              </a:rPr>
              <a:t>Burger’s vector that is perpendicular to the dislocation line</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may be described as an edge of an extra plane of atoms within a crystal structure. Thus regions of compression and tension are associated with an edge dislocation. Because of extra incomplete plane of atoms, the atoms above the dislocation line are squeezed together and are in state of compression whereas atoms below are pulled apart and experience tensile stresses. </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BC9B1F-9F18-444E-B0B6-A0B8EAF6DF17}"/>
              </a:ext>
            </a:extLst>
          </p:cNvPr>
          <p:cNvPicPr>
            <a:picLocks noChangeAspect="1"/>
          </p:cNvPicPr>
          <p:nvPr/>
        </p:nvPicPr>
        <p:blipFill>
          <a:blip r:embed="rId2"/>
          <a:stretch>
            <a:fillRect/>
          </a:stretch>
        </p:blipFill>
        <p:spPr>
          <a:xfrm>
            <a:off x="8060789" y="1873861"/>
            <a:ext cx="4131211" cy="3471862"/>
          </a:xfrm>
          <a:prstGeom prst="rect">
            <a:avLst/>
          </a:prstGeom>
        </p:spPr>
      </p:pic>
      <p:sp>
        <p:nvSpPr>
          <p:cNvPr id="3" name="Date Placeholder 2">
            <a:extLst>
              <a:ext uri="{FF2B5EF4-FFF2-40B4-BE49-F238E27FC236}">
                <a16:creationId xmlns:a16="http://schemas.microsoft.com/office/drawing/2014/main" id="{0E95658A-8ABA-65BC-6578-BDDF5364AA73}"/>
              </a:ext>
            </a:extLst>
          </p:cNvPr>
          <p:cNvSpPr>
            <a:spLocks noGrp="1"/>
          </p:cNvSpPr>
          <p:nvPr>
            <p:ph type="dt" sz="half" idx="10"/>
          </p:nvPr>
        </p:nvSpPr>
        <p:spPr/>
        <p:txBody>
          <a:bodyPr/>
          <a:lstStyle/>
          <a:p>
            <a:fld id="{7A3DD887-64ED-4F02-B389-2AB7EA260AEF}" type="datetime1">
              <a:rPr lang="en-IN" smtClean="0"/>
              <a:t>06-05-2022</a:t>
            </a:fld>
            <a:endParaRPr lang="en-IN"/>
          </a:p>
        </p:txBody>
      </p:sp>
      <p:sp>
        <p:nvSpPr>
          <p:cNvPr id="4" name="Footer Placeholder 3">
            <a:extLst>
              <a:ext uri="{FF2B5EF4-FFF2-40B4-BE49-F238E27FC236}">
                <a16:creationId xmlns:a16="http://schemas.microsoft.com/office/drawing/2014/main" id="{C0FDB8A4-48F1-072D-5795-F151F47FFF61}"/>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66351DAB-B873-E68A-8EA8-28009C9E2284}"/>
              </a:ext>
            </a:extLst>
          </p:cNvPr>
          <p:cNvSpPr>
            <a:spLocks noGrp="1"/>
          </p:cNvSpPr>
          <p:nvPr>
            <p:ph type="sldNum" sz="quarter" idx="12"/>
          </p:nvPr>
        </p:nvSpPr>
        <p:spPr/>
        <p:txBody>
          <a:bodyPr/>
          <a:lstStyle/>
          <a:p>
            <a:fld id="{B4C741FC-B631-43BD-AE5A-BB1DB7C08C0E}" type="slidenum">
              <a:rPr lang="en-IN" smtClean="0"/>
              <a:t>42</a:t>
            </a:fld>
            <a:endParaRPr lang="en-IN"/>
          </a:p>
        </p:txBody>
      </p:sp>
    </p:spTree>
    <p:extLst>
      <p:ext uri="{BB962C8B-B14F-4D97-AF65-F5344CB8AC3E}">
        <p14:creationId xmlns:p14="http://schemas.microsoft.com/office/powerpoint/2010/main" val="4094225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4B9F3D-FDCE-4163-ABE0-3EBB1B932A6A}"/>
              </a:ext>
            </a:extLst>
          </p:cNvPr>
          <p:cNvPicPr>
            <a:picLocks noChangeAspect="1"/>
          </p:cNvPicPr>
          <p:nvPr/>
        </p:nvPicPr>
        <p:blipFill>
          <a:blip r:embed="rId2"/>
          <a:stretch>
            <a:fillRect/>
          </a:stretch>
        </p:blipFill>
        <p:spPr>
          <a:xfrm>
            <a:off x="5106571" y="2718616"/>
            <a:ext cx="6913721" cy="3124168"/>
          </a:xfrm>
          <a:prstGeom prst="rect">
            <a:avLst/>
          </a:prstGeom>
        </p:spPr>
      </p:pic>
      <p:sp>
        <p:nvSpPr>
          <p:cNvPr id="4" name="Rectangle 3">
            <a:extLst>
              <a:ext uri="{FF2B5EF4-FFF2-40B4-BE49-F238E27FC236}">
                <a16:creationId xmlns:a16="http://schemas.microsoft.com/office/drawing/2014/main" id="{7A77BAF7-36C3-4ED5-8026-C9ED84E15DD3}"/>
              </a:ext>
            </a:extLst>
          </p:cNvPr>
          <p:cNvSpPr/>
          <p:nvPr/>
        </p:nvSpPr>
        <p:spPr>
          <a:xfrm>
            <a:off x="4703630" y="6167330"/>
            <a:ext cx="2784737" cy="523220"/>
          </a:xfrm>
          <a:prstGeom prst="rect">
            <a:avLst/>
          </a:prstGeom>
        </p:spPr>
        <p:txBody>
          <a:bodyPr wrap="none">
            <a:spAutoFit/>
          </a:bodyPr>
          <a:lstStyle/>
          <a:p>
            <a:r>
              <a:rPr lang="en-US" sz="2800" b="1" i="1" dirty="0">
                <a:latin typeface="Times New Roman" panose="02020603050405020304" pitchFamily="18" charset="0"/>
              </a:rPr>
              <a:t>Edge dislocations</a:t>
            </a:r>
            <a:endParaRPr lang="en-US" sz="2800" b="1" dirty="0"/>
          </a:p>
        </p:txBody>
      </p:sp>
      <p:sp>
        <p:nvSpPr>
          <p:cNvPr id="5" name="Rectangle 4">
            <a:extLst>
              <a:ext uri="{FF2B5EF4-FFF2-40B4-BE49-F238E27FC236}">
                <a16:creationId xmlns:a16="http://schemas.microsoft.com/office/drawing/2014/main" id="{9D250825-BB92-4035-8A7E-5917032C3B6B}"/>
              </a:ext>
            </a:extLst>
          </p:cNvPr>
          <p:cNvSpPr/>
          <p:nvPr/>
        </p:nvSpPr>
        <p:spPr>
          <a:xfrm>
            <a:off x="365759" y="648586"/>
            <a:ext cx="11654533" cy="1785104"/>
          </a:xfrm>
          <a:prstGeom prst="rect">
            <a:avLst/>
          </a:prstGeom>
        </p:spPr>
        <p:txBody>
          <a:bodyPr wrap="square">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Edge dislocation is considered </a:t>
            </a:r>
            <a:r>
              <a:rPr lang="en-US" sz="2200" b="1" i="1" dirty="0">
                <a:latin typeface="Times New Roman" panose="02020603050405020304" pitchFamily="18" charset="0"/>
                <a:cs typeface="Times New Roman" panose="02020603050405020304" pitchFamily="18" charset="0"/>
              </a:rPr>
              <a:t>positive </a:t>
            </a:r>
            <a:r>
              <a:rPr lang="en-US" sz="2200" b="1" dirty="0">
                <a:latin typeface="Times New Roman" panose="02020603050405020304" pitchFamily="18" charset="0"/>
                <a:cs typeface="Times New Roman" panose="02020603050405020304" pitchFamily="18" charset="0"/>
              </a:rPr>
              <a:t>when compressive stresses present above the dislocation line</a:t>
            </a:r>
            <a:r>
              <a:rPr lang="en-US" sz="2200" dirty="0">
                <a:latin typeface="Times New Roman" panose="02020603050405020304" pitchFamily="18" charset="0"/>
                <a:cs typeface="Times New Roman" panose="02020603050405020304" pitchFamily="18" charset="0"/>
              </a:rPr>
              <a:t>, and is represented by ┴.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the stress state is opposite </a:t>
            </a:r>
            <a:r>
              <a:rPr lang="en-US" sz="2200" b="1" dirty="0">
                <a:latin typeface="Times New Roman" panose="02020603050405020304" pitchFamily="18" charset="0"/>
                <a:cs typeface="Times New Roman" panose="02020603050405020304" pitchFamily="18" charset="0"/>
              </a:rPr>
              <a:t>i.e. compressive stresses exist below the dislocation line</a:t>
            </a:r>
            <a:r>
              <a:rPr lang="en-US" sz="2200" dirty="0">
                <a:latin typeface="Times New Roman" panose="02020603050405020304" pitchFamily="18" charset="0"/>
                <a:cs typeface="Times New Roman" panose="02020603050405020304" pitchFamily="18" charset="0"/>
              </a:rPr>
              <a:t>, it is considered as </a:t>
            </a:r>
            <a:r>
              <a:rPr lang="en-US" sz="2200" b="1" dirty="0">
                <a:latin typeface="Times New Roman" panose="02020603050405020304" pitchFamily="18" charset="0"/>
                <a:cs typeface="Times New Roman" panose="02020603050405020304" pitchFamily="18" charset="0"/>
              </a:rPr>
              <a:t>negative edge dislocation</a:t>
            </a:r>
            <a:r>
              <a:rPr lang="en-US" sz="2200" dirty="0">
                <a:latin typeface="Times New Roman" panose="02020603050405020304" pitchFamily="18" charset="0"/>
                <a:cs typeface="Times New Roman" panose="02020603050405020304" pitchFamily="18" charset="0"/>
              </a:rPr>
              <a:t>, and represented by ┬. A schematic view of edge dislocations are shown ahead. </a:t>
            </a:r>
          </a:p>
        </p:txBody>
      </p:sp>
      <p:pic>
        <p:nvPicPr>
          <p:cNvPr id="6" name="Picture 5">
            <a:extLst>
              <a:ext uri="{FF2B5EF4-FFF2-40B4-BE49-F238E27FC236}">
                <a16:creationId xmlns:a16="http://schemas.microsoft.com/office/drawing/2014/main" id="{84D3E529-2EE9-4B14-83EE-937CC1EC3A3A}"/>
              </a:ext>
            </a:extLst>
          </p:cNvPr>
          <p:cNvPicPr>
            <a:picLocks noChangeAspect="1"/>
          </p:cNvPicPr>
          <p:nvPr/>
        </p:nvPicPr>
        <p:blipFill>
          <a:blip r:embed="rId3"/>
          <a:stretch>
            <a:fillRect/>
          </a:stretch>
        </p:blipFill>
        <p:spPr>
          <a:xfrm>
            <a:off x="171708" y="2718616"/>
            <a:ext cx="5292716" cy="3009900"/>
          </a:xfrm>
          <a:prstGeom prst="rect">
            <a:avLst/>
          </a:prstGeom>
        </p:spPr>
      </p:pic>
      <p:sp>
        <p:nvSpPr>
          <p:cNvPr id="2" name="Date Placeholder 1">
            <a:extLst>
              <a:ext uri="{FF2B5EF4-FFF2-40B4-BE49-F238E27FC236}">
                <a16:creationId xmlns:a16="http://schemas.microsoft.com/office/drawing/2014/main" id="{0908F72E-E061-A852-5293-2F1A5D89DBDF}"/>
              </a:ext>
            </a:extLst>
          </p:cNvPr>
          <p:cNvSpPr>
            <a:spLocks noGrp="1"/>
          </p:cNvSpPr>
          <p:nvPr>
            <p:ph type="dt" sz="half" idx="10"/>
          </p:nvPr>
        </p:nvSpPr>
        <p:spPr/>
        <p:txBody>
          <a:bodyPr/>
          <a:lstStyle/>
          <a:p>
            <a:fld id="{ECFE970B-E409-4431-8CAE-E52CEEC8C95D}" type="datetime1">
              <a:rPr lang="en-IN" smtClean="0"/>
              <a:t>06-05-2022</a:t>
            </a:fld>
            <a:endParaRPr lang="en-IN"/>
          </a:p>
        </p:txBody>
      </p:sp>
      <p:sp>
        <p:nvSpPr>
          <p:cNvPr id="7" name="Footer Placeholder 6">
            <a:extLst>
              <a:ext uri="{FF2B5EF4-FFF2-40B4-BE49-F238E27FC236}">
                <a16:creationId xmlns:a16="http://schemas.microsoft.com/office/drawing/2014/main" id="{706F9275-C433-8D7F-E81E-E5E85B7C22F5}"/>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FABD9B8C-9A41-DBF1-7DB4-648F13A6A86E}"/>
              </a:ext>
            </a:extLst>
          </p:cNvPr>
          <p:cNvSpPr>
            <a:spLocks noGrp="1"/>
          </p:cNvSpPr>
          <p:nvPr>
            <p:ph type="sldNum" sz="quarter" idx="12"/>
          </p:nvPr>
        </p:nvSpPr>
        <p:spPr/>
        <p:txBody>
          <a:bodyPr/>
          <a:lstStyle/>
          <a:p>
            <a:fld id="{B4C741FC-B631-43BD-AE5A-BB1DB7C08C0E}" type="slidenum">
              <a:rPr lang="en-IN" smtClean="0"/>
              <a:t>43</a:t>
            </a:fld>
            <a:endParaRPr lang="en-IN"/>
          </a:p>
        </p:txBody>
      </p:sp>
    </p:spTree>
    <p:extLst>
      <p:ext uri="{BB962C8B-B14F-4D97-AF65-F5344CB8AC3E}">
        <p14:creationId xmlns:p14="http://schemas.microsoft.com/office/powerpoint/2010/main" val="266654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154D4B-5C59-41EC-A619-DBBA70FECD03}"/>
              </a:ext>
            </a:extLst>
          </p:cNvPr>
          <p:cNvPicPr>
            <a:picLocks noChangeAspect="1"/>
          </p:cNvPicPr>
          <p:nvPr/>
        </p:nvPicPr>
        <p:blipFill>
          <a:blip r:embed="rId3"/>
          <a:stretch>
            <a:fillRect/>
          </a:stretch>
        </p:blipFill>
        <p:spPr>
          <a:xfrm>
            <a:off x="1601373" y="649531"/>
            <a:ext cx="8989254" cy="3711453"/>
          </a:xfrm>
          <a:prstGeom prst="rect">
            <a:avLst/>
          </a:prstGeom>
        </p:spPr>
      </p:pic>
      <p:sp>
        <p:nvSpPr>
          <p:cNvPr id="6" name="Rectangle 5">
            <a:extLst>
              <a:ext uri="{FF2B5EF4-FFF2-40B4-BE49-F238E27FC236}">
                <a16:creationId xmlns:a16="http://schemas.microsoft.com/office/drawing/2014/main" id="{50051856-55D7-4FD7-818F-EB813604F263}"/>
              </a:ext>
            </a:extLst>
          </p:cNvPr>
          <p:cNvSpPr/>
          <p:nvPr/>
        </p:nvSpPr>
        <p:spPr>
          <a:xfrm>
            <a:off x="520505" y="4557932"/>
            <a:ext cx="11226018" cy="1569660"/>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Times New Roman" panose="02020603050405020304" pitchFamily="18" charset="0"/>
              </a:rPr>
              <a:t>Dislocation moves </a:t>
            </a:r>
            <a:r>
              <a:rPr lang="en-US" sz="2400" dirty="0">
                <a:latin typeface="Times New Roman" panose="02020603050405020304" pitchFamily="18" charset="0"/>
              </a:rPr>
              <a:t>along </a:t>
            </a:r>
            <a:r>
              <a:rPr lang="en-US" sz="2400" b="1" i="1" dirty="0">
                <a:latin typeface="Times New Roman" panose="02020603050405020304" pitchFamily="18" charset="0"/>
              </a:rPr>
              <a:t>slip plane in slip direction </a:t>
            </a:r>
            <a:r>
              <a:rPr lang="en-US" sz="2400" b="1" i="1" dirty="0">
                <a:solidFill>
                  <a:srgbClr val="000000"/>
                </a:solidFill>
                <a:latin typeface="Times New Roman" panose="02020603050405020304" pitchFamily="18" charset="0"/>
              </a:rPr>
              <a:t>perpendicular to dislocation line CD.</a:t>
            </a:r>
            <a:r>
              <a:rPr lang="en-US" sz="2400" dirty="0">
                <a:solidFill>
                  <a:srgbClr val="000000"/>
                </a:solidFill>
                <a:latin typeface="Times New Roman" panose="02020603050405020304" pitchFamily="18" charset="0"/>
              </a:rPr>
              <a:t> A pure edge dislocation can glide or slip in a direction perpendicular to its length. It may move vertically by a process known as </a:t>
            </a:r>
            <a:r>
              <a:rPr lang="en-US" sz="2400" b="1" i="1" dirty="0">
                <a:solidFill>
                  <a:srgbClr val="000000"/>
                </a:solidFill>
                <a:latin typeface="Times New Roman" panose="02020603050405020304" pitchFamily="18" charset="0"/>
              </a:rPr>
              <a:t>climb</a:t>
            </a:r>
            <a:r>
              <a:rPr lang="en-US" sz="2400" dirty="0">
                <a:solidFill>
                  <a:srgbClr val="000000"/>
                </a:solidFill>
                <a:latin typeface="Times New Roman" panose="02020603050405020304" pitchFamily="18" charset="0"/>
              </a:rPr>
              <a:t>, if diffusion of atoms or vacancies can take place.</a:t>
            </a:r>
            <a:endParaRPr lang="en-US" sz="2400" dirty="0"/>
          </a:p>
        </p:txBody>
      </p:sp>
      <p:sp>
        <p:nvSpPr>
          <p:cNvPr id="2" name="Date Placeholder 1">
            <a:extLst>
              <a:ext uri="{FF2B5EF4-FFF2-40B4-BE49-F238E27FC236}">
                <a16:creationId xmlns:a16="http://schemas.microsoft.com/office/drawing/2014/main" id="{5642EFAB-CE3F-F3AB-8DCB-F599EFF03A29}"/>
              </a:ext>
            </a:extLst>
          </p:cNvPr>
          <p:cNvSpPr>
            <a:spLocks noGrp="1"/>
          </p:cNvSpPr>
          <p:nvPr>
            <p:ph type="dt" sz="half" idx="10"/>
          </p:nvPr>
        </p:nvSpPr>
        <p:spPr/>
        <p:txBody>
          <a:bodyPr/>
          <a:lstStyle/>
          <a:p>
            <a:fld id="{352AACFC-D247-4500-9D25-718FEECE609C}" type="datetime1">
              <a:rPr lang="en-IN" smtClean="0"/>
              <a:t>06-05-2022</a:t>
            </a:fld>
            <a:endParaRPr lang="en-IN"/>
          </a:p>
        </p:txBody>
      </p:sp>
      <p:sp>
        <p:nvSpPr>
          <p:cNvPr id="3" name="Footer Placeholder 2">
            <a:extLst>
              <a:ext uri="{FF2B5EF4-FFF2-40B4-BE49-F238E27FC236}">
                <a16:creationId xmlns:a16="http://schemas.microsoft.com/office/drawing/2014/main" id="{E62F9A5B-B0FD-CF54-AA25-524F98FA8C3E}"/>
              </a:ext>
            </a:extLst>
          </p:cNvPr>
          <p:cNvSpPr>
            <a:spLocks noGrp="1"/>
          </p:cNvSpPr>
          <p:nvPr>
            <p:ph type="ftr" sz="quarter" idx="11"/>
          </p:nvPr>
        </p:nvSpPr>
        <p:spPr/>
        <p:txBody>
          <a:bodyPr/>
          <a:lstStyle/>
          <a:p>
            <a:r>
              <a:rPr lang="en-US"/>
              <a:t>Department of Mechanical Engineering, NSUT New Delhi</a:t>
            </a:r>
            <a:endParaRPr lang="en-IN"/>
          </a:p>
        </p:txBody>
      </p:sp>
      <p:sp>
        <p:nvSpPr>
          <p:cNvPr id="4" name="Slide Number Placeholder 3">
            <a:extLst>
              <a:ext uri="{FF2B5EF4-FFF2-40B4-BE49-F238E27FC236}">
                <a16:creationId xmlns:a16="http://schemas.microsoft.com/office/drawing/2014/main" id="{97E689D1-E893-A56E-BACF-504CB544F829}"/>
              </a:ext>
            </a:extLst>
          </p:cNvPr>
          <p:cNvSpPr>
            <a:spLocks noGrp="1"/>
          </p:cNvSpPr>
          <p:nvPr>
            <p:ph type="sldNum" sz="quarter" idx="12"/>
          </p:nvPr>
        </p:nvSpPr>
        <p:spPr/>
        <p:txBody>
          <a:bodyPr/>
          <a:lstStyle/>
          <a:p>
            <a:fld id="{B4C741FC-B631-43BD-AE5A-BB1DB7C08C0E}" type="slidenum">
              <a:rPr lang="en-IN" smtClean="0"/>
              <a:t>44</a:t>
            </a:fld>
            <a:endParaRPr lang="en-IN"/>
          </a:p>
        </p:txBody>
      </p:sp>
    </p:spTree>
    <p:extLst>
      <p:ext uri="{BB962C8B-B14F-4D97-AF65-F5344CB8AC3E}">
        <p14:creationId xmlns:p14="http://schemas.microsoft.com/office/powerpoint/2010/main" val="4250999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101A-3D77-4343-8784-66F6382E5747}"/>
              </a:ext>
            </a:extLst>
          </p:cNvPr>
          <p:cNvSpPr>
            <a:spLocks noGrp="1"/>
          </p:cNvSpPr>
          <p:nvPr>
            <p:ph type="title"/>
          </p:nvPr>
        </p:nvSpPr>
        <p:spPr>
          <a:xfrm>
            <a:off x="285312" y="74173"/>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2. Screw or Burgers dislocation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5DB8995-62C9-4EEE-8F2F-5BEBB5939CD5}"/>
              </a:ext>
            </a:extLst>
          </p:cNvPr>
          <p:cNvPicPr>
            <a:picLocks noGrp="1" noChangeAspect="1"/>
          </p:cNvPicPr>
          <p:nvPr>
            <p:ph idx="1"/>
          </p:nvPr>
        </p:nvPicPr>
        <p:blipFill>
          <a:blip r:embed="rId2"/>
          <a:stretch>
            <a:fillRect/>
          </a:stretch>
        </p:blipFill>
        <p:spPr>
          <a:xfrm>
            <a:off x="3823957" y="3927009"/>
            <a:ext cx="4544085" cy="2524516"/>
          </a:xfrm>
        </p:spPr>
      </p:pic>
      <p:sp>
        <p:nvSpPr>
          <p:cNvPr id="6" name="Rectangle 5">
            <a:extLst>
              <a:ext uri="{FF2B5EF4-FFF2-40B4-BE49-F238E27FC236}">
                <a16:creationId xmlns:a16="http://schemas.microsoft.com/office/drawing/2014/main" id="{354CEAE0-ED7E-4266-83EA-2DCB2217C224}"/>
              </a:ext>
            </a:extLst>
          </p:cNvPr>
          <p:cNvSpPr/>
          <p:nvPr/>
        </p:nvSpPr>
        <p:spPr>
          <a:xfrm>
            <a:off x="292822" y="1162865"/>
            <a:ext cx="11709740" cy="2570704"/>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Screw dislocation </a:t>
            </a:r>
            <a:r>
              <a:rPr lang="en-US" sz="2200" dirty="0">
                <a:latin typeface="Times New Roman" panose="02020603050405020304" pitchFamily="18" charset="0"/>
                <a:cs typeface="Times New Roman" panose="02020603050405020304" pitchFamily="18" charset="0"/>
              </a:rPr>
              <a:t>or </a:t>
            </a:r>
            <a:r>
              <a:rPr lang="en-US" sz="2200" i="1" dirty="0">
                <a:latin typeface="Times New Roman" panose="02020603050405020304" pitchFamily="18" charset="0"/>
                <a:cs typeface="Times New Roman" panose="02020603050405020304" pitchFamily="18" charset="0"/>
              </a:rPr>
              <a:t>Burgers dislocation </a:t>
            </a:r>
            <a:r>
              <a:rPr lang="en-US" sz="2200" dirty="0">
                <a:latin typeface="Times New Roman" panose="02020603050405020304" pitchFamily="18" charset="0"/>
                <a:cs typeface="Times New Roman" panose="02020603050405020304" pitchFamily="18" charset="0"/>
              </a:rPr>
              <a:t>has </a:t>
            </a:r>
            <a:r>
              <a:rPr lang="en-US" sz="2200" b="1" dirty="0">
                <a:latin typeface="Times New Roman" panose="02020603050405020304" pitchFamily="18" charset="0"/>
                <a:cs typeface="Times New Roman" panose="02020603050405020304" pitchFamily="18" charset="0"/>
              </a:rPr>
              <a:t>its dislocation line parallel to the Burger’s vector.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screw dislocation is like a spiral ramp with an imperfection line down its axis.</a:t>
            </a:r>
          </a:p>
          <a:p>
            <a:pPr marL="342900" indent="-342900"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Screw dislocations result when displacing planes relative to each other through shear</a:t>
            </a:r>
            <a:r>
              <a:rPr lang="en-US" sz="22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Shear stresses are associated with the atoms adjacent to the screw dislocation; therefore extra energy is involved as it is in the case of edge dislocations.</a:t>
            </a:r>
          </a:p>
        </p:txBody>
      </p:sp>
      <p:sp>
        <p:nvSpPr>
          <p:cNvPr id="3" name="Date Placeholder 2">
            <a:extLst>
              <a:ext uri="{FF2B5EF4-FFF2-40B4-BE49-F238E27FC236}">
                <a16:creationId xmlns:a16="http://schemas.microsoft.com/office/drawing/2014/main" id="{ECF68F30-B235-BBA6-290A-79F3E31CBF38}"/>
              </a:ext>
            </a:extLst>
          </p:cNvPr>
          <p:cNvSpPr>
            <a:spLocks noGrp="1"/>
          </p:cNvSpPr>
          <p:nvPr>
            <p:ph type="dt" sz="half" idx="10"/>
          </p:nvPr>
        </p:nvSpPr>
        <p:spPr/>
        <p:txBody>
          <a:bodyPr/>
          <a:lstStyle/>
          <a:p>
            <a:fld id="{BCB12D57-F8AA-4A23-B4D2-2EC41F131AEA}" type="datetime1">
              <a:rPr lang="en-IN" smtClean="0"/>
              <a:t>06-05-2022</a:t>
            </a:fld>
            <a:endParaRPr lang="en-IN"/>
          </a:p>
        </p:txBody>
      </p:sp>
      <p:sp>
        <p:nvSpPr>
          <p:cNvPr id="4" name="Footer Placeholder 3">
            <a:extLst>
              <a:ext uri="{FF2B5EF4-FFF2-40B4-BE49-F238E27FC236}">
                <a16:creationId xmlns:a16="http://schemas.microsoft.com/office/drawing/2014/main" id="{44C7A6E2-DE32-6AA5-DA5F-A337A7916A11}"/>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4CBA90F7-FEB1-1E55-E99C-71E7D0FD8DD2}"/>
              </a:ext>
            </a:extLst>
          </p:cNvPr>
          <p:cNvSpPr>
            <a:spLocks noGrp="1"/>
          </p:cNvSpPr>
          <p:nvPr>
            <p:ph type="sldNum" sz="quarter" idx="12"/>
          </p:nvPr>
        </p:nvSpPr>
        <p:spPr/>
        <p:txBody>
          <a:bodyPr/>
          <a:lstStyle/>
          <a:p>
            <a:fld id="{B4C741FC-B631-43BD-AE5A-BB1DB7C08C0E}" type="slidenum">
              <a:rPr lang="en-IN" smtClean="0"/>
              <a:t>45</a:t>
            </a:fld>
            <a:endParaRPr lang="en-IN"/>
          </a:p>
        </p:txBody>
      </p:sp>
    </p:spTree>
    <p:extLst>
      <p:ext uri="{BB962C8B-B14F-4D97-AF65-F5344CB8AC3E}">
        <p14:creationId xmlns:p14="http://schemas.microsoft.com/office/powerpoint/2010/main" val="3371796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660BBD-486A-4169-BCC8-170D472F3E72}"/>
              </a:ext>
            </a:extLst>
          </p:cNvPr>
          <p:cNvSpPr/>
          <p:nvPr/>
        </p:nvSpPr>
        <p:spPr>
          <a:xfrm>
            <a:off x="253218" y="745814"/>
            <a:ext cx="6020973" cy="510986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Screw dislocation is considered </a:t>
            </a:r>
            <a:r>
              <a:rPr lang="en-US" sz="2200" b="1" dirty="0">
                <a:latin typeface="Times New Roman" panose="02020603050405020304" pitchFamily="18" charset="0"/>
                <a:cs typeface="Times New Roman" panose="02020603050405020304" pitchFamily="18" charset="0"/>
              </a:rPr>
              <a:t>positive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if Burger’s vector and </a:t>
            </a:r>
            <a:r>
              <a:rPr lang="en-US" sz="2200" b="1" i="1" dirty="0">
                <a:latin typeface="Times New Roman" panose="02020603050405020304" pitchFamily="18" charset="0"/>
                <a:cs typeface="Times New Roman" panose="02020603050405020304" pitchFamily="18" charset="0"/>
              </a:rPr>
              <a:t>t</a:t>
            </a:r>
            <a:r>
              <a:rPr lang="en-US" sz="2200" b="1" dirty="0">
                <a:latin typeface="Times New Roman" panose="02020603050405020304" pitchFamily="18" charset="0"/>
                <a:cs typeface="Times New Roman" panose="02020603050405020304" pitchFamily="18" charset="0"/>
              </a:rPr>
              <a:t>-vector or parallel,</a:t>
            </a:r>
            <a:r>
              <a:rPr lang="en-US" sz="2200" dirty="0">
                <a:latin typeface="Times New Roman" panose="02020603050405020304" pitchFamily="18" charset="0"/>
                <a:cs typeface="Times New Roman" panose="02020603050405020304" pitchFamily="18" charset="0"/>
              </a:rPr>
              <a:t> and vice versa. (</a:t>
            </a:r>
            <a:r>
              <a:rPr lang="en-US" sz="2200" b="1" i="1" dirty="0">
                <a:latin typeface="Times New Roman" panose="02020603050405020304" pitchFamily="18" charset="0"/>
                <a:cs typeface="Times New Roman" panose="02020603050405020304" pitchFamily="18" charset="0"/>
              </a:rPr>
              <a:t>t</a:t>
            </a:r>
            <a:r>
              <a:rPr lang="en-US" sz="2200" dirty="0">
                <a:latin typeface="Times New Roman" panose="02020603050405020304" pitchFamily="18" charset="0"/>
                <a:cs typeface="Times New Roman" panose="02020603050405020304" pitchFamily="18" charset="0"/>
              </a:rPr>
              <a:t>-vector – an unit vector representing the direction of the dislocation line).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positive screw dislocation is represented by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dot surrounded by circular direction in clock-wise direction”,</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whereas the negative screw dislocation is represented by        a dot surrounded by a circular direction in anti-clock-wise direction”.</a:t>
            </a:r>
          </a:p>
        </p:txBody>
      </p:sp>
      <p:pic>
        <p:nvPicPr>
          <p:cNvPr id="4" name="Picture 3">
            <a:extLst>
              <a:ext uri="{FF2B5EF4-FFF2-40B4-BE49-F238E27FC236}">
                <a16:creationId xmlns:a16="http://schemas.microsoft.com/office/drawing/2014/main" id="{02E33BAF-92C6-43D9-98EA-A00294D58206}"/>
              </a:ext>
            </a:extLst>
          </p:cNvPr>
          <p:cNvPicPr>
            <a:picLocks noChangeAspect="1"/>
          </p:cNvPicPr>
          <p:nvPr/>
        </p:nvPicPr>
        <p:blipFill>
          <a:blip r:embed="rId2"/>
          <a:stretch>
            <a:fillRect/>
          </a:stretch>
        </p:blipFill>
        <p:spPr>
          <a:xfrm>
            <a:off x="5740344" y="2866695"/>
            <a:ext cx="711311" cy="393491"/>
          </a:xfrm>
          <a:prstGeom prst="rect">
            <a:avLst/>
          </a:prstGeom>
        </p:spPr>
      </p:pic>
      <p:pic>
        <p:nvPicPr>
          <p:cNvPr id="6" name="Picture 5">
            <a:extLst>
              <a:ext uri="{FF2B5EF4-FFF2-40B4-BE49-F238E27FC236}">
                <a16:creationId xmlns:a16="http://schemas.microsoft.com/office/drawing/2014/main" id="{6DE2F574-6A2D-480D-BFF8-9620FED8D1B6}"/>
              </a:ext>
            </a:extLst>
          </p:cNvPr>
          <p:cNvPicPr>
            <a:picLocks noChangeAspect="1"/>
          </p:cNvPicPr>
          <p:nvPr/>
        </p:nvPicPr>
        <p:blipFill>
          <a:blip r:embed="rId3"/>
          <a:stretch>
            <a:fillRect/>
          </a:stretch>
        </p:blipFill>
        <p:spPr>
          <a:xfrm>
            <a:off x="2266070" y="4875994"/>
            <a:ext cx="575603" cy="413459"/>
          </a:xfrm>
          <a:prstGeom prst="rect">
            <a:avLst/>
          </a:prstGeom>
        </p:spPr>
      </p:pic>
      <p:pic>
        <p:nvPicPr>
          <p:cNvPr id="8" name="Picture 7">
            <a:extLst>
              <a:ext uri="{FF2B5EF4-FFF2-40B4-BE49-F238E27FC236}">
                <a16:creationId xmlns:a16="http://schemas.microsoft.com/office/drawing/2014/main" id="{DFA0E4BE-A050-4598-B8B6-B4D45E1A8B53}"/>
              </a:ext>
            </a:extLst>
          </p:cNvPr>
          <p:cNvPicPr>
            <a:picLocks noChangeAspect="1"/>
          </p:cNvPicPr>
          <p:nvPr/>
        </p:nvPicPr>
        <p:blipFill>
          <a:blip r:embed="rId4"/>
          <a:stretch>
            <a:fillRect/>
          </a:stretch>
        </p:blipFill>
        <p:spPr>
          <a:xfrm>
            <a:off x="6673496" y="1347510"/>
            <a:ext cx="5175885" cy="3825351"/>
          </a:xfrm>
          <a:prstGeom prst="rect">
            <a:avLst/>
          </a:prstGeom>
        </p:spPr>
      </p:pic>
      <p:sp>
        <p:nvSpPr>
          <p:cNvPr id="9" name="Rectangle 8">
            <a:extLst>
              <a:ext uri="{FF2B5EF4-FFF2-40B4-BE49-F238E27FC236}">
                <a16:creationId xmlns:a16="http://schemas.microsoft.com/office/drawing/2014/main" id="{6DE3DAB9-0CDA-42B4-8120-97D5E5FD11A9}"/>
              </a:ext>
            </a:extLst>
          </p:cNvPr>
          <p:cNvSpPr/>
          <p:nvPr/>
        </p:nvSpPr>
        <p:spPr>
          <a:xfrm>
            <a:off x="7486754" y="5492908"/>
            <a:ext cx="3549370" cy="461665"/>
          </a:xfrm>
          <a:prstGeom prst="rect">
            <a:avLst/>
          </a:prstGeom>
        </p:spPr>
        <p:txBody>
          <a:bodyPr wrap="none">
            <a:spAutoFit/>
          </a:bodyPr>
          <a:lstStyle/>
          <a:p>
            <a:r>
              <a:rPr lang="en-US" sz="2400" b="1" i="1" dirty="0">
                <a:latin typeface="Times New Roman" panose="02020603050405020304" pitchFamily="18" charset="0"/>
                <a:cs typeface="Times New Roman" panose="02020603050405020304" pitchFamily="18" charset="0"/>
              </a:rPr>
              <a:t>Negative </a:t>
            </a:r>
            <a:r>
              <a:rPr lang="en-US" sz="2400" b="1" dirty="0">
                <a:latin typeface="Times New Roman" panose="02020603050405020304" pitchFamily="18" charset="0"/>
                <a:cs typeface="Times New Roman" panose="02020603050405020304" pitchFamily="18" charset="0"/>
              </a:rPr>
              <a:t>s</a:t>
            </a:r>
            <a:r>
              <a:rPr lang="en-US" sz="2400" b="1" i="1" dirty="0">
                <a:latin typeface="Times New Roman" panose="02020603050405020304" pitchFamily="18" charset="0"/>
                <a:cs typeface="Times New Roman" panose="02020603050405020304" pitchFamily="18" charset="0"/>
              </a:rPr>
              <a:t>crew dislocation</a:t>
            </a:r>
            <a:endParaRPr lang="en-US" sz="2400" b="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ACA139A1-208E-0D16-8449-1690F80CA2D9}"/>
              </a:ext>
            </a:extLst>
          </p:cNvPr>
          <p:cNvSpPr>
            <a:spLocks noGrp="1"/>
          </p:cNvSpPr>
          <p:nvPr>
            <p:ph type="dt" sz="half" idx="10"/>
          </p:nvPr>
        </p:nvSpPr>
        <p:spPr/>
        <p:txBody>
          <a:bodyPr/>
          <a:lstStyle/>
          <a:p>
            <a:fld id="{FBF4628A-1F6A-49CE-8127-7486DC820EA6}" type="datetime1">
              <a:rPr lang="en-IN" smtClean="0"/>
              <a:t>06-05-2022</a:t>
            </a:fld>
            <a:endParaRPr lang="en-IN"/>
          </a:p>
        </p:txBody>
      </p:sp>
      <p:sp>
        <p:nvSpPr>
          <p:cNvPr id="5" name="Footer Placeholder 4">
            <a:extLst>
              <a:ext uri="{FF2B5EF4-FFF2-40B4-BE49-F238E27FC236}">
                <a16:creationId xmlns:a16="http://schemas.microsoft.com/office/drawing/2014/main" id="{8599F6BA-53B7-F978-6ED5-A3EE3B2E1B86}"/>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959FAB74-B015-9A4A-B0BA-11020DDF2020}"/>
              </a:ext>
            </a:extLst>
          </p:cNvPr>
          <p:cNvSpPr>
            <a:spLocks noGrp="1"/>
          </p:cNvSpPr>
          <p:nvPr>
            <p:ph type="sldNum" sz="quarter" idx="12"/>
          </p:nvPr>
        </p:nvSpPr>
        <p:spPr/>
        <p:txBody>
          <a:bodyPr/>
          <a:lstStyle/>
          <a:p>
            <a:fld id="{B4C741FC-B631-43BD-AE5A-BB1DB7C08C0E}" type="slidenum">
              <a:rPr lang="en-IN" smtClean="0"/>
              <a:t>46</a:t>
            </a:fld>
            <a:endParaRPr lang="en-IN"/>
          </a:p>
        </p:txBody>
      </p:sp>
    </p:spTree>
    <p:extLst>
      <p:ext uri="{BB962C8B-B14F-4D97-AF65-F5344CB8AC3E}">
        <p14:creationId xmlns:p14="http://schemas.microsoft.com/office/powerpoint/2010/main" val="3209931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AD8206E-7225-47B2-988A-084ED9CFBCE0}"/>
                  </a:ext>
                </a:extLst>
              </p:cNvPr>
              <p:cNvSpPr/>
              <p:nvPr/>
            </p:nvSpPr>
            <p:spPr>
              <a:xfrm>
                <a:off x="361070" y="608318"/>
                <a:ext cx="11258844" cy="2031325"/>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density of dislocations in a crystal is measures by counting the number of points at which they intersect a random cross-section of the crystal. These points, called etch-pits, can be seen under microscope. In an annealed crystal, the dislocation density is the range of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8</m:t>
                        </m:r>
                      </m:sup>
                    </m:sSup>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10</m:t>
                        </m:r>
                      </m:sup>
                    </m:sSup>
                    <m:r>
                      <a:rPr lang="en-US" sz="2000" b="0" i="1" smtClean="0">
                        <a:latin typeface="Cambria Math" panose="02040503050406030204" pitchFamily="18" charset="0"/>
                      </a:rPr>
                      <m:t> </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Any dislocation in a crystal is a combination of edge and screw types, having varying degrees of edge and screw character. </a:t>
                </a:r>
                <a:r>
                  <a:rPr lang="en-US" sz="2200" i="1" dirty="0">
                    <a:latin typeface="Times New Roman" panose="02020603050405020304" pitchFamily="18" charset="0"/>
                    <a:cs typeface="Times New Roman" panose="02020603050405020304" pitchFamily="18" charset="0"/>
                  </a:rPr>
                  <a:t>Figure </a:t>
                </a:r>
                <a:r>
                  <a:rPr lang="en-US" sz="2200" dirty="0">
                    <a:latin typeface="Times New Roman" panose="02020603050405020304" pitchFamily="18" charset="0"/>
                    <a:cs typeface="Times New Roman" panose="02020603050405020304" pitchFamily="18" charset="0"/>
                  </a:rPr>
                  <a:t>depicts a schematic picture of a common dislocation.</a:t>
                </a:r>
              </a:p>
            </p:txBody>
          </p:sp>
        </mc:Choice>
        <mc:Fallback xmlns="">
          <p:sp>
            <p:nvSpPr>
              <p:cNvPr id="2" name="Rectangle 1">
                <a:extLst>
                  <a:ext uri="{FF2B5EF4-FFF2-40B4-BE49-F238E27FC236}">
                    <a16:creationId xmlns:a16="http://schemas.microsoft.com/office/drawing/2014/main" id="{4AD8206E-7225-47B2-988A-084ED9CFBCE0}"/>
                  </a:ext>
                </a:extLst>
              </p:cNvPr>
              <p:cNvSpPr>
                <a:spLocks noRot="1" noChangeAspect="1" noMove="1" noResize="1" noEditPoints="1" noAdjustHandles="1" noChangeArrowheads="1" noChangeShapeType="1" noTextEdit="1"/>
              </p:cNvSpPr>
              <p:nvPr/>
            </p:nvSpPr>
            <p:spPr>
              <a:xfrm>
                <a:off x="361070" y="608318"/>
                <a:ext cx="11258844" cy="2031325"/>
              </a:xfrm>
              <a:prstGeom prst="rect">
                <a:avLst/>
              </a:prstGeom>
              <a:blipFill>
                <a:blip r:embed="rId2"/>
                <a:stretch>
                  <a:fillRect l="-596" t="-1802" r="-704" b="-510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27BF2FE-29E7-4DCE-B864-9BABAFE16323}"/>
              </a:ext>
            </a:extLst>
          </p:cNvPr>
          <p:cNvPicPr>
            <a:picLocks noChangeAspect="1"/>
          </p:cNvPicPr>
          <p:nvPr/>
        </p:nvPicPr>
        <p:blipFill>
          <a:blip r:embed="rId3"/>
          <a:stretch>
            <a:fillRect/>
          </a:stretch>
        </p:blipFill>
        <p:spPr>
          <a:xfrm>
            <a:off x="3616629" y="2611553"/>
            <a:ext cx="4419600" cy="3438074"/>
          </a:xfrm>
          <a:prstGeom prst="rect">
            <a:avLst/>
          </a:prstGeom>
        </p:spPr>
      </p:pic>
      <p:sp>
        <p:nvSpPr>
          <p:cNvPr id="4" name="Rectangle 3">
            <a:extLst>
              <a:ext uri="{FF2B5EF4-FFF2-40B4-BE49-F238E27FC236}">
                <a16:creationId xmlns:a16="http://schemas.microsoft.com/office/drawing/2014/main" id="{41D6130F-9695-4BBC-A2CA-016C60FD58B2}"/>
              </a:ext>
            </a:extLst>
          </p:cNvPr>
          <p:cNvSpPr/>
          <p:nvPr/>
        </p:nvSpPr>
        <p:spPr>
          <a:xfrm>
            <a:off x="4040428" y="6049627"/>
            <a:ext cx="3572003" cy="400110"/>
          </a:xfrm>
          <a:prstGeom prst="rect">
            <a:avLst/>
          </a:prstGeom>
        </p:spPr>
        <p:txBody>
          <a:bodyPr wrap="none">
            <a:spAutoFit/>
          </a:bodyPr>
          <a:lstStyle/>
          <a:p>
            <a:r>
              <a:rPr lang="en-US" sz="2000" b="1" dirty="0">
                <a:latin typeface="Times New Roman" panose="02020603050405020304" pitchFamily="18" charset="0"/>
              </a:rPr>
              <a:t>Typical dislocation in a crystal.</a:t>
            </a:r>
            <a:endParaRPr lang="en-US" sz="2000" b="1" dirty="0"/>
          </a:p>
        </p:txBody>
      </p:sp>
      <p:sp>
        <p:nvSpPr>
          <p:cNvPr id="5" name="Date Placeholder 4">
            <a:extLst>
              <a:ext uri="{FF2B5EF4-FFF2-40B4-BE49-F238E27FC236}">
                <a16:creationId xmlns:a16="http://schemas.microsoft.com/office/drawing/2014/main" id="{12837688-E9D0-56B8-2DCE-E683AFFE2DEB}"/>
              </a:ext>
            </a:extLst>
          </p:cNvPr>
          <p:cNvSpPr>
            <a:spLocks noGrp="1"/>
          </p:cNvSpPr>
          <p:nvPr>
            <p:ph type="dt" sz="half" idx="10"/>
          </p:nvPr>
        </p:nvSpPr>
        <p:spPr/>
        <p:txBody>
          <a:bodyPr/>
          <a:lstStyle/>
          <a:p>
            <a:fld id="{C1EAFE6D-C27D-465C-BA34-26833BB3A0C1}" type="datetime1">
              <a:rPr lang="en-IN" smtClean="0"/>
              <a:t>06-05-2022</a:t>
            </a:fld>
            <a:endParaRPr lang="en-IN"/>
          </a:p>
        </p:txBody>
      </p:sp>
      <p:sp>
        <p:nvSpPr>
          <p:cNvPr id="6" name="Footer Placeholder 5">
            <a:extLst>
              <a:ext uri="{FF2B5EF4-FFF2-40B4-BE49-F238E27FC236}">
                <a16:creationId xmlns:a16="http://schemas.microsoft.com/office/drawing/2014/main" id="{12220FB7-2504-E5AF-207E-60D166AC9B69}"/>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CC87C426-3237-6922-1F53-D8A0D6E6120A}"/>
              </a:ext>
            </a:extLst>
          </p:cNvPr>
          <p:cNvSpPr>
            <a:spLocks noGrp="1"/>
          </p:cNvSpPr>
          <p:nvPr>
            <p:ph type="sldNum" sz="quarter" idx="12"/>
          </p:nvPr>
        </p:nvSpPr>
        <p:spPr/>
        <p:txBody>
          <a:bodyPr/>
          <a:lstStyle/>
          <a:p>
            <a:fld id="{B4C741FC-B631-43BD-AE5A-BB1DB7C08C0E}" type="slidenum">
              <a:rPr lang="en-IN" smtClean="0"/>
              <a:t>47</a:t>
            </a:fld>
            <a:endParaRPr lang="en-IN"/>
          </a:p>
        </p:txBody>
      </p:sp>
    </p:spTree>
    <p:extLst>
      <p:ext uri="{BB962C8B-B14F-4D97-AF65-F5344CB8AC3E}">
        <p14:creationId xmlns:p14="http://schemas.microsoft.com/office/powerpoint/2010/main" val="1983671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31B47-7888-4730-A204-1C41C6462B11}"/>
              </a:ext>
            </a:extLst>
          </p:cNvPr>
          <p:cNvSpPr>
            <a:spLocks noGrp="1"/>
          </p:cNvSpPr>
          <p:nvPr>
            <p:ph type="title"/>
          </p:nvPr>
        </p:nvSpPr>
        <p:spPr>
          <a:xfrm>
            <a:off x="318869" y="28071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3. Surface defects</a:t>
            </a:r>
            <a:endParaRPr lang="en-US" sz="3600" dirty="0"/>
          </a:p>
        </p:txBody>
      </p:sp>
      <p:sp>
        <p:nvSpPr>
          <p:cNvPr id="3" name="Content Placeholder 2">
            <a:extLst>
              <a:ext uri="{FF2B5EF4-FFF2-40B4-BE49-F238E27FC236}">
                <a16:creationId xmlns:a16="http://schemas.microsoft.com/office/drawing/2014/main" id="{5DEBE082-EE1C-4850-A249-73E37A0BB50C}"/>
              </a:ext>
            </a:extLst>
          </p:cNvPr>
          <p:cNvSpPr>
            <a:spLocks noGrp="1"/>
          </p:cNvSpPr>
          <p:nvPr>
            <p:ph idx="1"/>
          </p:nvPr>
        </p:nvSpPr>
        <p:spPr>
          <a:xfrm>
            <a:off x="476835" y="1606282"/>
            <a:ext cx="11238329" cy="4351338"/>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These defects can be defined as boundaries that have two dimensional imperfections in crystalline solids, and have different crystal structures and/or crystallographic orientations on either side of them. They refer to the regions of distortions that lie about a surface having thickness of a few atomic diameters. </a:t>
            </a:r>
          </a:p>
          <a:p>
            <a:pPr algn="just">
              <a:lnSpc>
                <a:spcPct val="150000"/>
              </a:lnSpc>
            </a:pPr>
            <a:r>
              <a:rPr lang="en-US" sz="2200" dirty="0">
                <a:latin typeface="Times New Roman" panose="02020603050405020304" pitchFamily="18" charset="0"/>
                <a:cs typeface="Times New Roman" panose="02020603050405020304" pitchFamily="18" charset="0"/>
              </a:rPr>
              <a:t>These imperfections are not thermodynamically stable, rather they are meta-stable imperfections. They arise from the clustering of line defects into a plane. </a:t>
            </a:r>
          </a:p>
        </p:txBody>
      </p:sp>
      <p:sp>
        <p:nvSpPr>
          <p:cNvPr id="4" name="Date Placeholder 3">
            <a:extLst>
              <a:ext uri="{FF2B5EF4-FFF2-40B4-BE49-F238E27FC236}">
                <a16:creationId xmlns:a16="http://schemas.microsoft.com/office/drawing/2014/main" id="{68CFE0CA-EC2D-5874-7683-DA9FC5D0D432}"/>
              </a:ext>
            </a:extLst>
          </p:cNvPr>
          <p:cNvSpPr>
            <a:spLocks noGrp="1"/>
          </p:cNvSpPr>
          <p:nvPr>
            <p:ph type="dt" sz="half" idx="10"/>
          </p:nvPr>
        </p:nvSpPr>
        <p:spPr/>
        <p:txBody>
          <a:bodyPr/>
          <a:lstStyle/>
          <a:p>
            <a:fld id="{056670B0-3210-44DC-8081-809D4033758F}" type="datetime1">
              <a:rPr lang="en-IN" smtClean="0"/>
              <a:t>06-05-2022</a:t>
            </a:fld>
            <a:endParaRPr lang="en-IN"/>
          </a:p>
        </p:txBody>
      </p:sp>
      <p:sp>
        <p:nvSpPr>
          <p:cNvPr id="5" name="Footer Placeholder 4">
            <a:extLst>
              <a:ext uri="{FF2B5EF4-FFF2-40B4-BE49-F238E27FC236}">
                <a16:creationId xmlns:a16="http://schemas.microsoft.com/office/drawing/2014/main" id="{96537819-B499-7AD1-2122-C11DCDE8FDA8}"/>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D72F3926-D41B-B503-275F-1D3EAA2726F1}"/>
              </a:ext>
            </a:extLst>
          </p:cNvPr>
          <p:cNvSpPr>
            <a:spLocks noGrp="1"/>
          </p:cNvSpPr>
          <p:nvPr>
            <p:ph type="sldNum" sz="quarter" idx="12"/>
          </p:nvPr>
        </p:nvSpPr>
        <p:spPr/>
        <p:txBody>
          <a:bodyPr/>
          <a:lstStyle/>
          <a:p>
            <a:fld id="{B4C741FC-B631-43BD-AE5A-BB1DB7C08C0E}" type="slidenum">
              <a:rPr lang="en-IN" smtClean="0"/>
              <a:t>48</a:t>
            </a:fld>
            <a:endParaRPr lang="en-IN"/>
          </a:p>
        </p:txBody>
      </p:sp>
    </p:spTree>
    <p:extLst>
      <p:ext uri="{BB962C8B-B14F-4D97-AF65-F5344CB8AC3E}">
        <p14:creationId xmlns:p14="http://schemas.microsoft.com/office/powerpoint/2010/main" val="3229865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93F6-1EF2-40CE-99AB-A57790DC4644}"/>
              </a:ext>
            </a:extLst>
          </p:cNvPr>
          <p:cNvSpPr>
            <a:spLocks noGrp="1"/>
          </p:cNvSpPr>
          <p:nvPr>
            <p:ph type="title"/>
          </p:nvPr>
        </p:nvSpPr>
        <p:spPr>
          <a:xfrm>
            <a:off x="641252" y="393260"/>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 Grain boundaries</a:t>
            </a:r>
            <a:br>
              <a:rPr lang="en-US" sz="3600" b="1" dirty="0">
                <a:latin typeface="Times New Roman" panose="02020603050405020304" pitchFamily="18"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130A3AA6-0692-4FEC-8119-18D4162B0D4C}"/>
              </a:ext>
            </a:extLst>
          </p:cNvPr>
          <p:cNvSpPr>
            <a:spLocks noGrp="1"/>
          </p:cNvSpPr>
          <p:nvPr>
            <p:ph idx="1"/>
          </p:nvPr>
        </p:nvSpPr>
        <p:spPr>
          <a:xfrm>
            <a:off x="189077" y="1253782"/>
            <a:ext cx="5906923" cy="5604217"/>
          </a:xfrm>
        </p:spPr>
        <p:txBody>
          <a:bodyPr>
            <a:normAutofit fontScale="77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Crystalline solids are, usually, made of number of grains separated by grain boundaries. </a:t>
            </a:r>
            <a:r>
              <a:rPr lang="en-US" b="1" dirty="0">
                <a:latin typeface="Times New Roman" panose="02020603050405020304" pitchFamily="18" charset="0"/>
                <a:cs typeface="Times New Roman" panose="02020603050405020304" pitchFamily="18" charset="0"/>
              </a:rPr>
              <a:t>Grain boundaries </a:t>
            </a:r>
            <a:r>
              <a:rPr lang="en-US" dirty="0">
                <a:latin typeface="Times New Roman" panose="02020603050405020304" pitchFamily="18" charset="0"/>
                <a:cs typeface="Times New Roman" panose="02020603050405020304" pitchFamily="18" charset="0"/>
              </a:rPr>
              <a:t>are several atoms distances wide, and there is </a:t>
            </a:r>
            <a:r>
              <a:rPr lang="en-US" b="1" dirty="0">
                <a:latin typeface="Times New Roman" panose="02020603050405020304" pitchFamily="18" charset="0"/>
                <a:cs typeface="Times New Roman" panose="02020603050405020304" pitchFamily="18" charset="0"/>
              </a:rPr>
              <a:t>mismatch of orientation of grains</a:t>
            </a:r>
            <a:r>
              <a:rPr lang="en-US" dirty="0">
                <a:latin typeface="Times New Roman" panose="02020603050405020304" pitchFamily="18" charset="0"/>
                <a:cs typeface="Times New Roman" panose="02020603050405020304" pitchFamily="18" charset="0"/>
              </a:rPr>
              <a:t> on either side of the boundary as shown in </a:t>
            </a:r>
            <a:r>
              <a:rPr lang="en-US" i="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a:t>
            </a:r>
          </a:p>
          <a:p>
            <a:pPr algn="just">
              <a:lnSpc>
                <a:spcPct val="170000"/>
              </a:lnSpc>
            </a:pPr>
            <a:r>
              <a:rPr lang="en-US" dirty="0">
                <a:latin typeface="Times New Roman" panose="02020603050405020304" pitchFamily="18" charset="0"/>
                <a:cs typeface="Times New Roman" panose="02020603050405020304" pitchFamily="18" charset="0"/>
              </a:rPr>
              <a:t>When this </a:t>
            </a:r>
            <a:r>
              <a:rPr lang="en-US" b="1" dirty="0">
                <a:latin typeface="Times New Roman" panose="02020603050405020304" pitchFamily="18" charset="0"/>
                <a:cs typeface="Times New Roman" panose="02020603050405020304" pitchFamily="18" charset="0"/>
              </a:rPr>
              <a:t>misalignment </a:t>
            </a:r>
            <a:r>
              <a:rPr lang="en-US" dirty="0">
                <a:latin typeface="Times New Roman" panose="02020603050405020304" pitchFamily="18" charset="0"/>
                <a:cs typeface="Times New Roman" panose="02020603050405020304" pitchFamily="18" charset="0"/>
              </a:rPr>
              <a:t>is slight, on the order of few degrees </a:t>
            </a:r>
            <a:r>
              <a:rPr lang="en-US" b="1" dirty="0">
                <a:latin typeface="Times New Roman" panose="02020603050405020304" pitchFamily="18" charset="0"/>
                <a:cs typeface="Times New Roman" panose="02020603050405020304" pitchFamily="18" charset="0"/>
              </a:rPr>
              <a:t>(&lt; 10°), it is called </a:t>
            </a:r>
            <a:r>
              <a:rPr lang="en-US" b="1" i="1" dirty="0">
                <a:latin typeface="Times New Roman" panose="02020603050405020304" pitchFamily="18" charset="0"/>
                <a:cs typeface="Times New Roman" panose="02020603050405020304" pitchFamily="18" charset="0"/>
              </a:rPr>
              <a:t>low angle grain boundary</a:t>
            </a:r>
            <a:r>
              <a:rPr lang="en-US" dirty="0">
                <a:latin typeface="Times New Roman" panose="02020603050405020304" pitchFamily="18" charset="0"/>
                <a:cs typeface="Times New Roman" panose="02020603050405020304" pitchFamily="18" charset="0"/>
              </a:rPr>
              <a:t>. These boundaries can be described in terms of aligned dislocation arrays. </a:t>
            </a:r>
          </a:p>
          <a:p>
            <a:pPr algn="just">
              <a:lnSpc>
                <a:spcPct val="170000"/>
              </a:lnSpc>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097739-5F03-4A42-99D5-09C828910D5B}"/>
              </a:ext>
            </a:extLst>
          </p:cNvPr>
          <p:cNvPicPr>
            <a:picLocks noChangeAspect="1"/>
          </p:cNvPicPr>
          <p:nvPr/>
        </p:nvPicPr>
        <p:blipFill>
          <a:blip r:embed="rId2"/>
          <a:stretch>
            <a:fillRect/>
          </a:stretch>
        </p:blipFill>
        <p:spPr>
          <a:xfrm>
            <a:off x="6548175" y="1558260"/>
            <a:ext cx="5362573" cy="4199670"/>
          </a:xfrm>
          <a:prstGeom prst="rect">
            <a:avLst/>
          </a:prstGeom>
        </p:spPr>
      </p:pic>
      <p:sp>
        <p:nvSpPr>
          <p:cNvPr id="6" name="Rectangle 5">
            <a:extLst>
              <a:ext uri="{FF2B5EF4-FFF2-40B4-BE49-F238E27FC236}">
                <a16:creationId xmlns:a16="http://schemas.microsoft.com/office/drawing/2014/main" id="{9D2C12CD-037C-41FF-B287-8114C98A25BB}"/>
              </a:ext>
            </a:extLst>
          </p:cNvPr>
          <p:cNvSpPr/>
          <p:nvPr/>
        </p:nvSpPr>
        <p:spPr>
          <a:xfrm>
            <a:off x="7079353" y="6188191"/>
            <a:ext cx="4807726" cy="400110"/>
          </a:xfrm>
          <a:prstGeom prst="rect">
            <a:avLst/>
          </a:prstGeom>
        </p:spPr>
        <p:txBody>
          <a:bodyPr wrap="none">
            <a:spAutoFit/>
          </a:bodyPr>
          <a:lstStyle/>
          <a:p>
            <a:r>
              <a:rPr lang="en-US" sz="2000" b="1" i="1" dirty="0">
                <a:latin typeface="Times New Roman" panose="02020603050405020304" pitchFamily="18" charset="0"/>
              </a:rPr>
              <a:t>Schematic presentation of grain boundaries</a:t>
            </a:r>
            <a:endParaRPr lang="en-US" sz="2000" b="1" dirty="0"/>
          </a:p>
        </p:txBody>
      </p:sp>
      <p:sp>
        <p:nvSpPr>
          <p:cNvPr id="4" name="Date Placeholder 3">
            <a:extLst>
              <a:ext uri="{FF2B5EF4-FFF2-40B4-BE49-F238E27FC236}">
                <a16:creationId xmlns:a16="http://schemas.microsoft.com/office/drawing/2014/main" id="{0C73F718-9256-6659-ED37-52BBA8EFAA62}"/>
              </a:ext>
            </a:extLst>
          </p:cNvPr>
          <p:cNvSpPr>
            <a:spLocks noGrp="1"/>
          </p:cNvSpPr>
          <p:nvPr>
            <p:ph type="dt" sz="half" idx="10"/>
          </p:nvPr>
        </p:nvSpPr>
        <p:spPr/>
        <p:txBody>
          <a:bodyPr/>
          <a:lstStyle/>
          <a:p>
            <a:fld id="{892FACC2-1AC6-4CFE-A0DB-33AA3A67FD28}" type="datetime1">
              <a:rPr lang="en-IN" smtClean="0"/>
              <a:t>06-05-2022</a:t>
            </a:fld>
            <a:endParaRPr lang="en-IN"/>
          </a:p>
        </p:txBody>
      </p:sp>
      <p:sp>
        <p:nvSpPr>
          <p:cNvPr id="7" name="Footer Placeholder 6">
            <a:extLst>
              <a:ext uri="{FF2B5EF4-FFF2-40B4-BE49-F238E27FC236}">
                <a16:creationId xmlns:a16="http://schemas.microsoft.com/office/drawing/2014/main" id="{511F5DF7-E641-3B86-471F-1AFD7D798290}"/>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83523CCC-9621-3632-2AF0-1C9C1274F8EF}"/>
              </a:ext>
            </a:extLst>
          </p:cNvPr>
          <p:cNvSpPr>
            <a:spLocks noGrp="1"/>
          </p:cNvSpPr>
          <p:nvPr>
            <p:ph type="sldNum" sz="quarter" idx="12"/>
          </p:nvPr>
        </p:nvSpPr>
        <p:spPr/>
        <p:txBody>
          <a:bodyPr/>
          <a:lstStyle/>
          <a:p>
            <a:fld id="{B4C741FC-B631-43BD-AE5A-BB1DB7C08C0E}" type="slidenum">
              <a:rPr lang="en-IN" smtClean="0"/>
              <a:t>49</a:t>
            </a:fld>
            <a:endParaRPr lang="en-IN"/>
          </a:p>
        </p:txBody>
      </p:sp>
    </p:spTree>
    <p:extLst>
      <p:ext uri="{BB962C8B-B14F-4D97-AF65-F5344CB8AC3E}">
        <p14:creationId xmlns:p14="http://schemas.microsoft.com/office/powerpoint/2010/main" val="381907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AA31-3282-455D-BC14-98B99A5AE6E3}"/>
              </a:ext>
            </a:extLst>
          </p:cNvPr>
          <p:cNvSpPr>
            <a:spLocks noGrp="1"/>
          </p:cNvSpPr>
          <p:nvPr>
            <p:ph type="title"/>
          </p:nvPr>
        </p:nvSpPr>
        <p:spPr/>
        <p:txBody>
          <a:bodyPr/>
          <a:lstStyle/>
          <a:p>
            <a:r>
              <a:rPr lang="en-US" b="1" i="1" u="sng" dirty="0">
                <a:latin typeface="Times New Roman" panose="02020603050405020304" pitchFamily="18" charset="0"/>
                <a:cs typeface="Times New Roman" panose="02020603050405020304" pitchFamily="18" charset="0"/>
              </a:rPr>
              <a:t>Unit Cell</a:t>
            </a:r>
            <a:endParaRPr lang="en-US"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ECEC95-D887-44A6-95E4-A0612BB4DCF9}"/>
              </a:ext>
            </a:extLst>
          </p:cNvPr>
          <p:cNvSpPr>
            <a:spLocks noGrp="1"/>
          </p:cNvSpPr>
          <p:nvPr>
            <p:ph idx="1"/>
          </p:nvPr>
        </p:nvSpPr>
        <p:spPr>
          <a:xfrm>
            <a:off x="838200" y="1459865"/>
            <a:ext cx="10697308" cy="4351338"/>
          </a:xfrm>
        </p:spPr>
        <p:txBody>
          <a:bodyPr/>
          <a:lstStyle/>
          <a:p>
            <a:r>
              <a:rPr lang="en-US" dirty="0">
                <a:latin typeface="Times New Roman" panose="02020603050405020304" pitchFamily="18" charset="0"/>
                <a:cs typeface="Times New Roman" panose="02020603050405020304" pitchFamily="18" charset="0"/>
              </a:rPr>
              <a:t>Unit cell is the </a:t>
            </a:r>
            <a:r>
              <a:rPr lang="en-US" b="1" i="1" dirty="0">
                <a:latin typeface="Times New Roman" panose="02020603050405020304" pitchFamily="18" charset="0"/>
                <a:cs typeface="Times New Roman" panose="02020603050405020304" pitchFamily="18" charset="0"/>
              </a:rPr>
              <a:t>smallest </a:t>
            </a:r>
            <a:r>
              <a:rPr lang="en-US" dirty="0">
                <a:latin typeface="Times New Roman" panose="02020603050405020304" pitchFamily="18" charset="0"/>
                <a:cs typeface="Times New Roman" panose="02020603050405020304" pitchFamily="18" charset="0"/>
              </a:rPr>
              <a:t>unit of volume that permits </a:t>
            </a:r>
            <a:r>
              <a:rPr lang="en-US" b="1" dirty="0">
                <a:latin typeface="Times New Roman" panose="02020603050405020304" pitchFamily="18" charset="0"/>
                <a:cs typeface="Times New Roman" panose="02020603050405020304" pitchFamily="18" charset="0"/>
              </a:rPr>
              <a:t>identical </a:t>
            </a:r>
            <a:r>
              <a:rPr lang="en-US" dirty="0">
                <a:latin typeface="Times New Roman" panose="02020603050405020304" pitchFamily="18" charset="0"/>
                <a:cs typeface="Times New Roman" panose="02020603050405020304" pitchFamily="18" charset="0"/>
              </a:rPr>
              <a:t>cells to be stacked together </a:t>
            </a:r>
            <a:r>
              <a:rPr lang="en-US" b="1" i="1" dirty="0">
                <a:latin typeface="Times New Roman" panose="02020603050405020304" pitchFamily="18" charset="0"/>
                <a:cs typeface="Times New Roman" panose="02020603050405020304" pitchFamily="18" charset="0"/>
              </a:rPr>
              <a:t>to fill all space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By </a:t>
            </a:r>
            <a:r>
              <a:rPr lang="en-US" b="1" i="1" dirty="0">
                <a:latin typeface="Times New Roman" panose="02020603050405020304" pitchFamily="18" charset="0"/>
                <a:cs typeface="Times New Roman" panose="02020603050405020304" pitchFamily="18" charset="0"/>
              </a:rPr>
              <a:t>repeating </a:t>
            </a:r>
            <a:r>
              <a:rPr lang="en-US" dirty="0">
                <a:latin typeface="Times New Roman" panose="02020603050405020304" pitchFamily="18" charset="0"/>
                <a:cs typeface="Times New Roman" panose="02020603050405020304" pitchFamily="18" charset="0"/>
              </a:rPr>
              <a:t>the pattern of the unit cell over and over in all directions, the entire </a:t>
            </a:r>
            <a:r>
              <a:rPr lang="en-US" b="1" dirty="0">
                <a:latin typeface="Times New Roman" panose="02020603050405020304" pitchFamily="18" charset="0"/>
                <a:cs typeface="Times New Roman" panose="02020603050405020304" pitchFamily="18" charset="0"/>
              </a:rPr>
              <a:t>crystal </a:t>
            </a:r>
            <a:r>
              <a:rPr lang="en-US" dirty="0">
                <a:latin typeface="Times New Roman" panose="02020603050405020304" pitchFamily="18" charset="0"/>
                <a:cs typeface="Times New Roman" panose="02020603050405020304" pitchFamily="18" charset="0"/>
              </a:rPr>
              <a:t>lattice can be constructed.</a:t>
            </a:r>
          </a:p>
        </p:txBody>
      </p:sp>
      <p:pic>
        <p:nvPicPr>
          <p:cNvPr id="5" name="Picture 4">
            <a:extLst>
              <a:ext uri="{FF2B5EF4-FFF2-40B4-BE49-F238E27FC236}">
                <a16:creationId xmlns:a16="http://schemas.microsoft.com/office/drawing/2014/main" id="{5245DBA6-D054-4186-8235-1FD261692C0F}"/>
              </a:ext>
            </a:extLst>
          </p:cNvPr>
          <p:cNvPicPr>
            <a:picLocks noChangeAspect="1"/>
          </p:cNvPicPr>
          <p:nvPr/>
        </p:nvPicPr>
        <p:blipFill>
          <a:blip r:embed="rId2"/>
          <a:stretch>
            <a:fillRect/>
          </a:stretch>
        </p:blipFill>
        <p:spPr>
          <a:xfrm>
            <a:off x="2986454" y="3225800"/>
            <a:ext cx="6400800" cy="3267075"/>
          </a:xfrm>
          <a:prstGeom prst="rect">
            <a:avLst/>
          </a:prstGeom>
        </p:spPr>
      </p:pic>
      <p:sp>
        <p:nvSpPr>
          <p:cNvPr id="6" name="Footer Placeholder 7">
            <a:extLst>
              <a:ext uri="{FF2B5EF4-FFF2-40B4-BE49-F238E27FC236}">
                <a16:creationId xmlns:a16="http://schemas.microsoft.com/office/drawing/2014/main" id="{004EF41D-D4DE-4E66-B9CD-24643AE3338C}"/>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30E0A38-0376-DE81-8089-4E87AB97206A}"/>
              </a:ext>
            </a:extLst>
          </p:cNvPr>
          <p:cNvSpPr>
            <a:spLocks noGrp="1"/>
          </p:cNvSpPr>
          <p:nvPr>
            <p:ph type="dt" sz="half" idx="10"/>
          </p:nvPr>
        </p:nvSpPr>
        <p:spPr/>
        <p:txBody>
          <a:bodyPr/>
          <a:lstStyle/>
          <a:p>
            <a:fld id="{E2482FC8-38D3-479A-B670-3321BDA32296}" type="datetime1">
              <a:rPr lang="en-IN" smtClean="0"/>
              <a:t>06-05-2022</a:t>
            </a:fld>
            <a:endParaRPr lang="en-IN"/>
          </a:p>
        </p:txBody>
      </p:sp>
      <p:sp>
        <p:nvSpPr>
          <p:cNvPr id="7" name="Slide Number Placeholder 6">
            <a:extLst>
              <a:ext uri="{FF2B5EF4-FFF2-40B4-BE49-F238E27FC236}">
                <a16:creationId xmlns:a16="http://schemas.microsoft.com/office/drawing/2014/main" id="{15C287FD-7F3E-BA53-3343-C3EA4D233A0A}"/>
              </a:ext>
            </a:extLst>
          </p:cNvPr>
          <p:cNvSpPr>
            <a:spLocks noGrp="1"/>
          </p:cNvSpPr>
          <p:nvPr>
            <p:ph type="sldNum" sz="quarter" idx="12"/>
          </p:nvPr>
        </p:nvSpPr>
        <p:spPr/>
        <p:txBody>
          <a:bodyPr/>
          <a:lstStyle/>
          <a:p>
            <a:fld id="{B4C741FC-B631-43BD-AE5A-BB1DB7C08C0E}" type="slidenum">
              <a:rPr lang="en-IN" smtClean="0"/>
              <a:t>5</a:t>
            </a:fld>
            <a:endParaRPr lang="en-IN"/>
          </a:p>
        </p:txBody>
      </p:sp>
    </p:spTree>
    <p:extLst>
      <p:ext uri="{BB962C8B-B14F-4D97-AF65-F5344CB8AC3E}">
        <p14:creationId xmlns:p14="http://schemas.microsoft.com/office/powerpoint/2010/main" val="4294438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88FBA1-E938-4AE4-A1BB-87226178B2E1}"/>
              </a:ext>
            </a:extLst>
          </p:cNvPr>
          <p:cNvSpPr/>
          <p:nvPr/>
        </p:nvSpPr>
        <p:spPr>
          <a:xfrm>
            <a:off x="337624" y="562323"/>
            <a:ext cx="11516751" cy="5263749"/>
          </a:xfrm>
          <a:prstGeom prst="rect">
            <a:avLst/>
          </a:prstGeom>
        </p:spPr>
        <p:txBody>
          <a:bodyPr wrap="square">
            <a:spAutoFit/>
          </a:bodyPr>
          <a:lstStyle/>
          <a:p>
            <a:pPr algn="just"/>
            <a:r>
              <a:rPr lang="en-US" sz="4000" b="1" dirty="0">
                <a:latin typeface="Times New Roman" panose="02020603050405020304" pitchFamily="18" charset="0"/>
                <a:cs typeface="Times New Roman" panose="02020603050405020304" pitchFamily="18" charset="0"/>
              </a:rPr>
              <a:t>Tilt boundaries</a:t>
            </a:r>
          </a:p>
          <a:p>
            <a:pPr algn="just"/>
            <a:endParaRPr lang="en-US" sz="3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If the low grain boundary is formed by edge dislocations, it is called </a:t>
            </a:r>
            <a:r>
              <a:rPr lang="en-US" sz="2200" b="1" i="1" dirty="0">
                <a:latin typeface="Times New Roman" panose="02020603050405020304" pitchFamily="18" charset="0"/>
                <a:cs typeface="Times New Roman" panose="02020603050405020304" pitchFamily="18" charset="0"/>
              </a:rPr>
              <a:t>tilt boundary</a:t>
            </a:r>
            <a:r>
              <a:rPr lang="en-US" sz="2200" dirty="0">
                <a:latin typeface="Times New Roman" panose="02020603050405020304" pitchFamily="18" charset="0"/>
                <a:cs typeface="Times New Roman" panose="02020603050405020304" pitchFamily="18" charset="0"/>
              </a:rPr>
              <a:t>, and </a:t>
            </a:r>
          </a:p>
          <a:p>
            <a:pPr marL="285750" indent="-285750" algn="just">
              <a:lnSpc>
                <a:spcPct val="150000"/>
              </a:lnSpc>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twist boundary </a:t>
            </a:r>
            <a:r>
              <a:rPr lang="en-US" sz="2200" dirty="0">
                <a:latin typeface="Times New Roman" panose="02020603050405020304" pitchFamily="18" charset="0"/>
                <a:cs typeface="Times New Roman" panose="02020603050405020304" pitchFamily="18" charset="0"/>
              </a:rPr>
              <a:t>if formed of </a:t>
            </a:r>
            <a:r>
              <a:rPr lang="en-US" sz="2200" b="1" dirty="0">
                <a:latin typeface="Times New Roman" panose="02020603050405020304" pitchFamily="18" charset="0"/>
                <a:cs typeface="Times New Roman" panose="02020603050405020304" pitchFamily="18" charset="0"/>
              </a:rPr>
              <a:t>screw dislocations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Both tilt and twist boundaries are planar surface imperfections in contrast to high angle grain boundaries.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a:t>
            </a:r>
            <a:r>
              <a:rPr lang="en-US" sz="2200" b="1" i="1" dirty="0">
                <a:latin typeface="Times New Roman" panose="02020603050405020304" pitchFamily="18" charset="0"/>
                <a:cs typeface="Times New Roman" panose="02020603050405020304" pitchFamily="18" charset="0"/>
              </a:rPr>
              <a:t>high angle grain boundaries</a:t>
            </a:r>
            <a:r>
              <a:rPr lang="en-US" sz="2200" dirty="0">
                <a:latin typeface="Times New Roman" panose="02020603050405020304" pitchFamily="18" charset="0"/>
                <a:cs typeface="Times New Roman" panose="02020603050405020304" pitchFamily="18" charset="0"/>
              </a:rPr>
              <a:t>, degree of disorientation is of large range </a:t>
            </a:r>
            <a:r>
              <a:rPr lang="en-US" sz="2200" b="1" dirty="0">
                <a:latin typeface="Times New Roman" panose="02020603050405020304" pitchFamily="18" charset="0"/>
                <a:cs typeface="Times New Roman" panose="02020603050405020304" pitchFamily="18" charset="0"/>
              </a:rPr>
              <a:t>(&gt; 15°)</a:t>
            </a:r>
            <a:r>
              <a:rPr lang="en-US" sz="2200" dirty="0">
                <a:latin typeface="Times New Roman" panose="02020603050405020304" pitchFamily="18" charset="0"/>
                <a:cs typeface="Times New Roman" panose="02020603050405020304" pitchFamily="18" charset="0"/>
              </a:rPr>
              <a:t>. </a:t>
            </a:r>
          </a:p>
          <a:p>
            <a:pPr marL="285750" indent="-28575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Grain boundaries are chemically more reactive because of grain boundary energy. In spite of disordered orientation of atoms at grain boundaries, polycrystalline solids are still very strong as cohesive forces present within and across the boundary.</a:t>
            </a:r>
          </a:p>
        </p:txBody>
      </p:sp>
      <p:sp>
        <p:nvSpPr>
          <p:cNvPr id="3" name="Date Placeholder 2">
            <a:extLst>
              <a:ext uri="{FF2B5EF4-FFF2-40B4-BE49-F238E27FC236}">
                <a16:creationId xmlns:a16="http://schemas.microsoft.com/office/drawing/2014/main" id="{2B3B56E6-9509-9002-781F-A53A69679E58}"/>
              </a:ext>
            </a:extLst>
          </p:cNvPr>
          <p:cNvSpPr>
            <a:spLocks noGrp="1"/>
          </p:cNvSpPr>
          <p:nvPr>
            <p:ph type="dt" sz="half" idx="10"/>
          </p:nvPr>
        </p:nvSpPr>
        <p:spPr/>
        <p:txBody>
          <a:bodyPr/>
          <a:lstStyle/>
          <a:p>
            <a:fld id="{0EBD0EC2-7F4A-483C-825B-3269238044D1}" type="datetime1">
              <a:rPr lang="en-IN" smtClean="0"/>
              <a:t>06-05-2022</a:t>
            </a:fld>
            <a:endParaRPr lang="en-IN"/>
          </a:p>
        </p:txBody>
      </p:sp>
      <p:sp>
        <p:nvSpPr>
          <p:cNvPr id="4" name="Footer Placeholder 3">
            <a:extLst>
              <a:ext uri="{FF2B5EF4-FFF2-40B4-BE49-F238E27FC236}">
                <a16:creationId xmlns:a16="http://schemas.microsoft.com/office/drawing/2014/main" id="{0F8D6020-13BA-B0EC-30F5-56077AFC4087}"/>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CF7614F1-E5FB-3C0E-E3F7-72D933800ABC}"/>
              </a:ext>
            </a:extLst>
          </p:cNvPr>
          <p:cNvSpPr>
            <a:spLocks noGrp="1"/>
          </p:cNvSpPr>
          <p:nvPr>
            <p:ph type="sldNum" sz="quarter" idx="12"/>
          </p:nvPr>
        </p:nvSpPr>
        <p:spPr/>
        <p:txBody>
          <a:bodyPr/>
          <a:lstStyle/>
          <a:p>
            <a:fld id="{B4C741FC-B631-43BD-AE5A-BB1DB7C08C0E}" type="slidenum">
              <a:rPr lang="en-IN" smtClean="0"/>
              <a:t>50</a:t>
            </a:fld>
            <a:endParaRPr lang="en-IN"/>
          </a:p>
        </p:txBody>
      </p:sp>
    </p:spTree>
    <p:extLst>
      <p:ext uri="{BB962C8B-B14F-4D97-AF65-F5344CB8AC3E}">
        <p14:creationId xmlns:p14="http://schemas.microsoft.com/office/powerpoint/2010/main" val="3270303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6B44E-029D-4258-954D-C8CCD5A0F9C4}"/>
              </a:ext>
            </a:extLst>
          </p:cNvPr>
          <p:cNvSpPr>
            <a:spLocks noGrp="1"/>
          </p:cNvSpPr>
          <p:nvPr>
            <p:ph type="title"/>
          </p:nvPr>
        </p:nvSpPr>
        <p:spPr>
          <a:xfrm>
            <a:off x="232777" y="-56271"/>
            <a:ext cx="10515600" cy="1325563"/>
          </a:xfrm>
        </p:spPr>
        <p:txBody>
          <a:bodyPr>
            <a:normAutofit/>
          </a:bodyPr>
          <a:lstStyle/>
          <a:p>
            <a:r>
              <a:rPr lang="en-US" sz="4000" b="1" i="1" dirty="0">
                <a:latin typeface="Times New Roman" panose="02020603050405020304" pitchFamily="18" charset="0"/>
                <a:cs typeface="Times New Roman" panose="02020603050405020304" pitchFamily="18" charset="0"/>
              </a:rPr>
              <a:t>Twin boundaries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5CC066-E65E-4478-930B-43B24941DBC8}"/>
              </a:ext>
            </a:extLst>
          </p:cNvPr>
          <p:cNvSpPr>
            <a:spLocks noGrp="1"/>
          </p:cNvSpPr>
          <p:nvPr>
            <p:ph idx="1"/>
          </p:nvPr>
        </p:nvSpPr>
        <p:spPr>
          <a:xfrm>
            <a:off x="185555" y="1020119"/>
            <a:ext cx="11820890" cy="2862565"/>
          </a:xfrm>
        </p:spPr>
        <p:txBody>
          <a:bodyPr>
            <a:normAutofit/>
          </a:bodyPr>
          <a:lstStyle/>
          <a:p>
            <a:pPr algn="just">
              <a:lnSpc>
                <a:spcPct val="100000"/>
              </a:lnSpc>
            </a:pPr>
            <a:r>
              <a:rPr lang="en-US" sz="2000" dirty="0">
                <a:latin typeface="Times New Roman" panose="02020603050405020304" pitchFamily="18" charset="0"/>
                <a:cs typeface="Times New Roman" panose="02020603050405020304" pitchFamily="18" charset="0"/>
              </a:rPr>
              <a:t>It is a special type of grain boundary across which there is </a:t>
            </a:r>
            <a:r>
              <a:rPr lang="en-US" sz="2000" b="1" dirty="0">
                <a:latin typeface="Times New Roman" panose="02020603050405020304" pitchFamily="18" charset="0"/>
                <a:cs typeface="Times New Roman" panose="02020603050405020304" pitchFamily="18" charset="0"/>
              </a:rPr>
              <a:t>specific mirror lattice symmetry</a:t>
            </a:r>
            <a:r>
              <a:rPr lang="en-US" sz="2000" dirty="0">
                <a:latin typeface="Times New Roman" panose="02020603050405020304" pitchFamily="18" charset="0"/>
                <a:cs typeface="Times New Roman" panose="02020603050405020304" pitchFamily="18" charset="0"/>
              </a:rPr>
              <a:t>. Twin boundaries occur in pairs such that the orientation change introduced by one boundary is restored by the other (</a:t>
            </a:r>
            <a:r>
              <a:rPr lang="en-US" sz="2000" i="1" dirty="0">
                <a:latin typeface="Times New Roman" panose="02020603050405020304" pitchFamily="18" charset="0"/>
                <a:cs typeface="Times New Roman" panose="02020603050405020304" pitchFamily="18" charset="0"/>
              </a:rPr>
              <a:t>figure</a:t>
            </a:r>
            <a:r>
              <a:rPr lang="en-US" sz="2000" dirty="0">
                <a:latin typeface="Times New Roman" panose="02020603050405020304" pitchFamily="18" charset="0"/>
                <a:cs typeface="Times New Roman" panose="02020603050405020304" pitchFamily="18" charset="0"/>
              </a:rPr>
              <a:t>). </a:t>
            </a:r>
          </a:p>
          <a:p>
            <a:pPr algn="just">
              <a:lnSpc>
                <a:spcPct val="170000"/>
              </a:lnSpc>
            </a:pPr>
            <a:r>
              <a:rPr lang="en-US" sz="2000" b="1" dirty="0">
                <a:latin typeface="Times New Roman" panose="02020603050405020304" pitchFamily="18" charset="0"/>
                <a:cs typeface="Times New Roman" panose="02020603050405020304" pitchFamily="18" charset="0"/>
              </a:rPr>
              <a:t>The region between the pair of boundaries is called the twinned region</a:t>
            </a:r>
            <a:r>
              <a:rPr lang="en-US" sz="2000" dirty="0">
                <a:latin typeface="Times New Roman" panose="02020603050405020304" pitchFamily="18" charset="0"/>
                <a:cs typeface="Times New Roman" panose="02020603050405020304" pitchFamily="18" charset="0"/>
              </a:rPr>
              <a:t>. </a:t>
            </a:r>
          </a:p>
          <a:p>
            <a:pPr algn="just">
              <a:lnSpc>
                <a:spcPct val="100000"/>
              </a:lnSpc>
            </a:pPr>
            <a:r>
              <a:rPr lang="en-US" sz="2000" dirty="0">
                <a:latin typeface="Times New Roman" panose="02020603050405020304" pitchFamily="18" charset="0"/>
                <a:cs typeface="Times New Roman" panose="02020603050405020304" pitchFamily="18" charset="0"/>
              </a:rPr>
              <a:t>Twins which forms during the process of recrystallization are called </a:t>
            </a:r>
            <a:r>
              <a:rPr lang="en-US" sz="2000" b="1" i="1" dirty="0">
                <a:latin typeface="Times New Roman" panose="02020603050405020304" pitchFamily="18" charset="0"/>
                <a:cs typeface="Times New Roman" panose="02020603050405020304" pitchFamily="18" charset="0"/>
              </a:rPr>
              <a:t>annealing twins</a:t>
            </a:r>
            <a:r>
              <a:rPr lang="en-US" sz="2000" dirty="0">
                <a:latin typeface="Times New Roman" panose="02020603050405020304" pitchFamily="18" charset="0"/>
                <a:cs typeface="Times New Roman" panose="02020603050405020304" pitchFamily="18" charset="0"/>
              </a:rPr>
              <a:t>, whereas </a:t>
            </a:r>
            <a:r>
              <a:rPr lang="en-US" sz="2000" i="1" dirty="0">
                <a:latin typeface="Times New Roman" panose="02020603050405020304" pitchFamily="18" charset="0"/>
                <a:cs typeface="Times New Roman" panose="02020603050405020304" pitchFamily="18" charset="0"/>
              </a:rPr>
              <a:t>deformation twins </a:t>
            </a:r>
            <a:r>
              <a:rPr lang="en-US" sz="2000" dirty="0">
                <a:latin typeface="Times New Roman" panose="02020603050405020304" pitchFamily="18" charset="0"/>
                <a:cs typeface="Times New Roman" panose="02020603050405020304" pitchFamily="18" charset="0"/>
              </a:rPr>
              <a:t>form during plastic deformation.</a:t>
            </a:r>
          </a:p>
          <a:p>
            <a:pPr algn="just">
              <a:lnSpc>
                <a:spcPct val="100000"/>
              </a:lnSpc>
            </a:pPr>
            <a:r>
              <a:rPr lang="en-US" sz="2000" dirty="0">
                <a:latin typeface="Times New Roman" panose="02020603050405020304" pitchFamily="18" charset="0"/>
                <a:cs typeface="Times New Roman" panose="02020603050405020304" pitchFamily="18" charset="0"/>
              </a:rPr>
              <a:t>Annealing twins are typically found in metals that have FCC crystal structure (and low stacking fault energy), while mechanical/deformation twins are observed in BCC and HCP metals.</a:t>
            </a:r>
          </a:p>
        </p:txBody>
      </p:sp>
      <p:pic>
        <p:nvPicPr>
          <p:cNvPr id="5" name="Picture 4">
            <a:extLst>
              <a:ext uri="{FF2B5EF4-FFF2-40B4-BE49-F238E27FC236}">
                <a16:creationId xmlns:a16="http://schemas.microsoft.com/office/drawing/2014/main" id="{BF67D28D-F8C2-4328-BB9D-097641DFF934}"/>
              </a:ext>
            </a:extLst>
          </p:cNvPr>
          <p:cNvPicPr>
            <a:picLocks noChangeAspect="1"/>
          </p:cNvPicPr>
          <p:nvPr/>
        </p:nvPicPr>
        <p:blipFill>
          <a:blip r:embed="rId2"/>
          <a:stretch>
            <a:fillRect/>
          </a:stretch>
        </p:blipFill>
        <p:spPr>
          <a:xfrm>
            <a:off x="2818557" y="3882684"/>
            <a:ext cx="6554885" cy="2799471"/>
          </a:xfrm>
          <a:prstGeom prst="rect">
            <a:avLst/>
          </a:prstGeom>
        </p:spPr>
      </p:pic>
      <p:sp>
        <p:nvSpPr>
          <p:cNvPr id="4" name="Date Placeholder 3">
            <a:extLst>
              <a:ext uri="{FF2B5EF4-FFF2-40B4-BE49-F238E27FC236}">
                <a16:creationId xmlns:a16="http://schemas.microsoft.com/office/drawing/2014/main" id="{FDE503E7-481E-2145-F129-4394502DB7CF}"/>
              </a:ext>
            </a:extLst>
          </p:cNvPr>
          <p:cNvSpPr>
            <a:spLocks noGrp="1"/>
          </p:cNvSpPr>
          <p:nvPr>
            <p:ph type="dt" sz="half" idx="10"/>
          </p:nvPr>
        </p:nvSpPr>
        <p:spPr/>
        <p:txBody>
          <a:bodyPr/>
          <a:lstStyle/>
          <a:p>
            <a:fld id="{06E62908-3AA7-4F17-8069-88A3F88BE884}" type="datetime1">
              <a:rPr lang="en-IN" smtClean="0"/>
              <a:t>06-05-2022</a:t>
            </a:fld>
            <a:endParaRPr lang="en-IN"/>
          </a:p>
        </p:txBody>
      </p:sp>
      <p:sp>
        <p:nvSpPr>
          <p:cNvPr id="6" name="Footer Placeholder 5">
            <a:extLst>
              <a:ext uri="{FF2B5EF4-FFF2-40B4-BE49-F238E27FC236}">
                <a16:creationId xmlns:a16="http://schemas.microsoft.com/office/drawing/2014/main" id="{20C96370-EEB3-51AE-70FD-CA5337F7D521}"/>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CD514622-DF6D-7BEA-2F12-E8410145ED20}"/>
              </a:ext>
            </a:extLst>
          </p:cNvPr>
          <p:cNvSpPr>
            <a:spLocks noGrp="1"/>
          </p:cNvSpPr>
          <p:nvPr>
            <p:ph type="sldNum" sz="quarter" idx="12"/>
          </p:nvPr>
        </p:nvSpPr>
        <p:spPr/>
        <p:txBody>
          <a:bodyPr/>
          <a:lstStyle/>
          <a:p>
            <a:fld id="{B4C741FC-B631-43BD-AE5A-BB1DB7C08C0E}" type="slidenum">
              <a:rPr lang="en-IN" smtClean="0"/>
              <a:t>51</a:t>
            </a:fld>
            <a:endParaRPr lang="en-IN"/>
          </a:p>
        </p:txBody>
      </p:sp>
    </p:spTree>
    <p:extLst>
      <p:ext uri="{BB962C8B-B14F-4D97-AF65-F5344CB8AC3E}">
        <p14:creationId xmlns:p14="http://schemas.microsoft.com/office/powerpoint/2010/main" val="1071951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A682-781F-4237-9088-89244CE84EA8}"/>
              </a:ext>
            </a:extLst>
          </p:cNvPr>
          <p:cNvSpPr>
            <a:spLocks noGrp="1"/>
          </p:cNvSpPr>
          <p:nvPr>
            <p:ph type="title"/>
          </p:nvPr>
        </p:nvSpPr>
        <p:spPr>
          <a:xfrm>
            <a:off x="458372" y="154110"/>
            <a:ext cx="10515600" cy="1325563"/>
          </a:xfrm>
        </p:spPr>
        <p:txBody>
          <a:bodyPr>
            <a:normAutofit/>
          </a:bodyPr>
          <a:lstStyle/>
          <a:p>
            <a:r>
              <a:rPr lang="en-US" sz="4000" b="1" i="1" dirty="0">
                <a:latin typeface="Times New Roman" panose="02020603050405020304" pitchFamily="18" charset="0"/>
                <a:cs typeface="Times New Roman" panose="02020603050405020304" pitchFamily="18" charset="0"/>
              </a:rPr>
              <a:t>Stacking faults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E04B2E-803D-487C-A11B-78F0760BA9B7}"/>
              </a:ext>
            </a:extLst>
          </p:cNvPr>
          <p:cNvSpPr>
            <a:spLocks noGrp="1"/>
          </p:cNvSpPr>
          <p:nvPr>
            <p:ph idx="1"/>
          </p:nvPr>
        </p:nvSpPr>
        <p:spPr>
          <a:xfrm>
            <a:off x="441960" y="1381198"/>
            <a:ext cx="11291668" cy="4850789"/>
          </a:xfrm>
        </p:spPr>
        <p:txBody>
          <a:bodyPr>
            <a:noAutofit/>
          </a:bodyPr>
          <a:lstStyle/>
          <a:p>
            <a:pPr algn="just"/>
            <a:r>
              <a:rPr lang="en-US" sz="2200" dirty="0">
                <a:latin typeface="Times New Roman" panose="02020603050405020304" pitchFamily="18" charset="0"/>
                <a:cs typeface="Times New Roman" panose="02020603050405020304" pitchFamily="18" charset="0"/>
              </a:rPr>
              <a:t>They are faults in stacking sequence of atom planes. Stacking sequence in an FCC crystal is ABC </a:t>
            </a:r>
            <a:r>
              <a:rPr lang="en-US" sz="2200" dirty="0" err="1">
                <a:latin typeface="Times New Roman" panose="02020603050405020304" pitchFamily="18" charset="0"/>
                <a:cs typeface="Times New Roman" panose="02020603050405020304" pitchFamily="18" charset="0"/>
              </a:rPr>
              <a:t>ABC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ABC</a:t>
            </a:r>
            <a:r>
              <a:rPr lang="en-US" sz="2200" dirty="0">
                <a:latin typeface="Times New Roman" panose="02020603050405020304" pitchFamily="18" charset="0"/>
                <a:cs typeface="Times New Roman" panose="02020603050405020304" pitchFamily="18" charset="0"/>
              </a:rPr>
              <a:t> …, and the sequence for HCP crystals is AB </a:t>
            </a:r>
            <a:r>
              <a:rPr lang="en-US" sz="2200" dirty="0" err="1">
                <a:latin typeface="Times New Roman" panose="02020603050405020304" pitchFamily="18" charset="0"/>
                <a:cs typeface="Times New Roman" panose="02020603050405020304" pitchFamily="18" charset="0"/>
              </a:rPr>
              <a:t>AB</a:t>
            </a:r>
            <a:r>
              <a:rPr lang="en-US" sz="2200" dirty="0">
                <a:latin typeface="Times New Roman" panose="02020603050405020304" pitchFamily="18" charset="0"/>
                <a:cs typeface="Times New Roman" panose="02020603050405020304" pitchFamily="18" charset="0"/>
              </a:rPr>
              <a:t> AB…. When there is disturbance in the stacking sequence, formation of stacking faults takes place. </a:t>
            </a:r>
          </a:p>
          <a:p>
            <a:pPr algn="just"/>
            <a:r>
              <a:rPr lang="en-US" sz="2200" b="1" dirty="0">
                <a:latin typeface="Times New Roman" panose="02020603050405020304" pitchFamily="18" charset="0"/>
                <a:cs typeface="Times New Roman" panose="02020603050405020304" pitchFamily="18" charset="0"/>
              </a:rPr>
              <a:t>Two kinds of stacking faults in FCC crystals </a:t>
            </a:r>
            <a:r>
              <a:rPr lang="en-US" sz="2200" dirty="0">
                <a:latin typeface="Times New Roman" panose="02020603050405020304" pitchFamily="18" charset="0"/>
                <a:cs typeface="Times New Roman" panose="02020603050405020304" pitchFamily="18" charset="0"/>
              </a:rPr>
              <a:t>are: </a:t>
            </a:r>
          </a:p>
          <a:p>
            <a:pPr marL="0" indent="0" algn="just">
              <a:buNone/>
            </a:pPr>
            <a:r>
              <a:rPr lang="en-US" sz="2200" dirty="0">
                <a:latin typeface="Times New Roman" panose="02020603050405020304" pitchFamily="18" charset="0"/>
                <a:cs typeface="Times New Roman" panose="02020603050405020304" pitchFamily="18" charset="0"/>
              </a:rPr>
              <a:t>    (a) ABC AC ABC…where CA CA represent thin HCP region which is nothing but stacking     	fault in  FCC, </a:t>
            </a:r>
          </a:p>
          <a:p>
            <a:pPr marL="0" indent="0" algn="just">
              <a:buNone/>
            </a:pPr>
            <a:r>
              <a:rPr lang="en-US" sz="2200" dirty="0">
                <a:latin typeface="Times New Roman" panose="02020603050405020304" pitchFamily="18" charset="0"/>
                <a:cs typeface="Times New Roman" panose="02020603050405020304" pitchFamily="18" charset="0"/>
              </a:rPr>
              <a:t>    (b) ABC ACB CABC is called </a:t>
            </a:r>
            <a:r>
              <a:rPr lang="en-US" sz="2200" i="1" dirty="0">
                <a:latin typeface="Times New Roman" panose="02020603050405020304" pitchFamily="18" charset="0"/>
                <a:cs typeface="Times New Roman" panose="02020603050405020304" pitchFamily="18" charset="0"/>
              </a:rPr>
              <a:t>extrinsic </a:t>
            </a:r>
            <a:r>
              <a:rPr lang="en-US" sz="2200" dirty="0">
                <a:latin typeface="Times New Roman" panose="02020603050405020304" pitchFamily="18" charset="0"/>
                <a:cs typeface="Times New Roman" panose="02020603050405020304" pitchFamily="18" charset="0"/>
              </a:rPr>
              <a:t>or </a:t>
            </a:r>
            <a:r>
              <a:rPr lang="en-US" sz="2200" i="1" dirty="0">
                <a:latin typeface="Times New Roman" panose="02020603050405020304" pitchFamily="18" charset="0"/>
                <a:cs typeface="Times New Roman" panose="02020603050405020304" pitchFamily="18" charset="0"/>
              </a:rPr>
              <a:t>twin stacking fault</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Three layers ACB constitute the twin. Thus stacking faults in FCC crystal can also be considered as submicroscopic twins. </a:t>
            </a:r>
          </a:p>
          <a:p>
            <a:pPr algn="just"/>
            <a:r>
              <a:rPr lang="en-US" sz="2200" dirty="0">
                <a:latin typeface="Times New Roman" panose="02020603050405020304" pitchFamily="18" charset="0"/>
                <a:cs typeface="Times New Roman" panose="02020603050405020304" pitchFamily="18" charset="0"/>
              </a:rPr>
              <a:t>Stacking fault energy varies in range 0.01-0.1 J/m2. </a:t>
            </a:r>
          </a:p>
          <a:p>
            <a:pPr algn="just"/>
            <a:r>
              <a:rPr lang="en-US" sz="2200" b="1" dirty="0">
                <a:latin typeface="Times New Roman" panose="02020603050405020304" pitchFamily="18" charset="0"/>
                <a:cs typeface="Times New Roman" panose="02020603050405020304" pitchFamily="18" charset="0"/>
              </a:rPr>
              <a:t>Lower the stacking fault energy, wider the stacking fault</a:t>
            </a:r>
            <a:r>
              <a:rPr lang="en-US" sz="2200" dirty="0">
                <a:latin typeface="Times New Roman" panose="02020603050405020304" pitchFamily="18" charset="0"/>
                <a:cs typeface="Times New Roman" panose="02020603050405020304" pitchFamily="18" charset="0"/>
              </a:rPr>
              <a:t>, metal strain hardens rapidly and twin easily. Otherwise, metals of high stacking fault energy i.e. narrower stacking faults show a deformation structure of banded, linear arrays of dislocations. </a:t>
            </a:r>
          </a:p>
        </p:txBody>
      </p:sp>
      <p:sp>
        <p:nvSpPr>
          <p:cNvPr id="4" name="Date Placeholder 3">
            <a:extLst>
              <a:ext uri="{FF2B5EF4-FFF2-40B4-BE49-F238E27FC236}">
                <a16:creationId xmlns:a16="http://schemas.microsoft.com/office/drawing/2014/main" id="{1EC17A59-C5A6-C6B7-26BE-3C40454D1AB4}"/>
              </a:ext>
            </a:extLst>
          </p:cNvPr>
          <p:cNvSpPr>
            <a:spLocks noGrp="1"/>
          </p:cNvSpPr>
          <p:nvPr>
            <p:ph type="dt" sz="half" idx="10"/>
          </p:nvPr>
        </p:nvSpPr>
        <p:spPr/>
        <p:txBody>
          <a:bodyPr/>
          <a:lstStyle/>
          <a:p>
            <a:fld id="{7C31F85E-8B0F-4F71-9D9F-728277F6EC4B}" type="datetime1">
              <a:rPr lang="en-IN" smtClean="0"/>
              <a:t>06-05-2022</a:t>
            </a:fld>
            <a:endParaRPr lang="en-IN"/>
          </a:p>
        </p:txBody>
      </p:sp>
      <p:sp>
        <p:nvSpPr>
          <p:cNvPr id="5" name="Footer Placeholder 4">
            <a:extLst>
              <a:ext uri="{FF2B5EF4-FFF2-40B4-BE49-F238E27FC236}">
                <a16:creationId xmlns:a16="http://schemas.microsoft.com/office/drawing/2014/main" id="{C1321B81-1FCC-028B-96B3-24841961F909}"/>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6AB545F1-D658-8019-DD88-39B34A2EB5A3}"/>
              </a:ext>
            </a:extLst>
          </p:cNvPr>
          <p:cNvSpPr>
            <a:spLocks noGrp="1"/>
          </p:cNvSpPr>
          <p:nvPr>
            <p:ph type="sldNum" sz="quarter" idx="12"/>
          </p:nvPr>
        </p:nvSpPr>
        <p:spPr/>
        <p:txBody>
          <a:bodyPr/>
          <a:lstStyle/>
          <a:p>
            <a:fld id="{B4C741FC-B631-43BD-AE5A-BB1DB7C08C0E}" type="slidenum">
              <a:rPr lang="en-IN" smtClean="0"/>
              <a:t>52</a:t>
            </a:fld>
            <a:endParaRPr lang="en-IN"/>
          </a:p>
        </p:txBody>
      </p:sp>
    </p:spTree>
    <p:extLst>
      <p:ext uri="{BB962C8B-B14F-4D97-AF65-F5344CB8AC3E}">
        <p14:creationId xmlns:p14="http://schemas.microsoft.com/office/powerpoint/2010/main" val="17614578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428C0-D028-49A2-AC53-CB927356E743}"/>
              </a:ext>
            </a:extLst>
          </p:cNvPr>
          <p:cNvSpPr>
            <a:spLocks noGrp="1"/>
          </p:cNvSpPr>
          <p:nvPr>
            <p:ph type="title"/>
          </p:nvPr>
        </p:nvSpPr>
        <p:spPr>
          <a:xfrm>
            <a:off x="445477" y="0"/>
            <a:ext cx="10515600" cy="1325563"/>
          </a:xfrm>
        </p:spPr>
        <p:txBody>
          <a:bodyPr>
            <a:normAutofit/>
          </a:bodyPr>
          <a:lstStyle/>
          <a:p>
            <a:r>
              <a:rPr lang="en-US" sz="3600" b="1" i="1" dirty="0">
                <a:latin typeface="Times New Roman" panose="02020603050405020304" pitchFamily="18" charset="0"/>
                <a:cs typeface="Times New Roman" panose="02020603050405020304" pitchFamily="18" charset="0"/>
              </a:rPr>
              <a:t>Bulk or Volume defects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ACADFF-66D7-403B-B7B5-7D39562D2230}"/>
              </a:ext>
            </a:extLst>
          </p:cNvPr>
          <p:cNvSpPr>
            <a:spLocks noGrp="1"/>
          </p:cNvSpPr>
          <p:nvPr>
            <p:ph idx="1"/>
          </p:nvPr>
        </p:nvSpPr>
        <p:spPr>
          <a:xfrm>
            <a:off x="249115" y="1051902"/>
            <a:ext cx="11680288" cy="4351338"/>
          </a:xfrm>
        </p:spPr>
        <p:txBody>
          <a:bodyPr>
            <a:noAutofit/>
          </a:bodyPr>
          <a:lstStyle/>
          <a:p>
            <a:pPr algn="just">
              <a:lnSpc>
                <a:spcPct val="120000"/>
              </a:lnSpc>
            </a:pPr>
            <a:r>
              <a:rPr lang="en-US" sz="2200" dirty="0">
                <a:latin typeface="Times New Roman" panose="02020603050405020304" pitchFamily="18" charset="0"/>
                <a:cs typeface="Times New Roman" panose="02020603050405020304" pitchFamily="18" charset="0"/>
              </a:rPr>
              <a:t>Volume defects as name suggests are </a:t>
            </a:r>
            <a:r>
              <a:rPr lang="en-US" sz="2200" b="1" dirty="0">
                <a:latin typeface="Times New Roman" panose="02020603050405020304" pitchFamily="18" charset="0"/>
                <a:cs typeface="Times New Roman" panose="02020603050405020304" pitchFamily="18" charset="0"/>
              </a:rPr>
              <a:t>defects in 3-dimensions</a:t>
            </a:r>
            <a:r>
              <a:rPr lang="en-US" sz="2200" dirty="0">
                <a:latin typeface="Times New Roman" panose="02020603050405020304" pitchFamily="18" charset="0"/>
                <a:cs typeface="Times New Roman" panose="02020603050405020304" pitchFamily="18" charset="0"/>
              </a:rPr>
              <a:t>. </a:t>
            </a:r>
          </a:p>
          <a:p>
            <a:pPr algn="just">
              <a:lnSpc>
                <a:spcPct val="120000"/>
              </a:lnSpc>
            </a:pPr>
            <a:r>
              <a:rPr lang="en-US" sz="2200" dirty="0">
                <a:latin typeface="Times New Roman" panose="02020603050405020304" pitchFamily="18" charset="0"/>
                <a:cs typeface="Times New Roman" panose="02020603050405020304" pitchFamily="18" charset="0"/>
              </a:rPr>
              <a:t>These </a:t>
            </a:r>
            <a:r>
              <a:rPr lang="en-US" sz="2200" b="1" dirty="0">
                <a:latin typeface="Times New Roman" panose="02020603050405020304" pitchFamily="18" charset="0"/>
                <a:cs typeface="Times New Roman" panose="02020603050405020304" pitchFamily="18" charset="0"/>
              </a:rPr>
              <a:t>include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pores, cracks, foreign inclusions and other phases</a:t>
            </a:r>
            <a:r>
              <a:rPr lang="en-US" sz="2200" dirty="0">
                <a:latin typeface="Times New Roman" panose="02020603050405020304" pitchFamily="18" charset="0"/>
                <a:cs typeface="Times New Roman" panose="02020603050405020304" pitchFamily="18" charset="0"/>
              </a:rPr>
              <a:t>. </a:t>
            </a:r>
          </a:p>
          <a:p>
            <a:pPr algn="just">
              <a:lnSpc>
                <a:spcPct val="120000"/>
              </a:lnSpc>
            </a:pPr>
            <a:r>
              <a:rPr lang="en-US" sz="2200" dirty="0">
                <a:latin typeface="Times New Roman" panose="02020603050405020304" pitchFamily="18" charset="0"/>
                <a:cs typeface="Times New Roman" panose="02020603050405020304" pitchFamily="18" charset="0"/>
              </a:rPr>
              <a:t>These defects are normally </a:t>
            </a:r>
            <a:r>
              <a:rPr lang="en-US" sz="2200" b="1" dirty="0">
                <a:latin typeface="Times New Roman" panose="02020603050405020304" pitchFamily="18" charset="0"/>
                <a:cs typeface="Times New Roman" panose="02020603050405020304" pitchFamily="18" charset="0"/>
              </a:rPr>
              <a:t>introduced during processing and fabrication steps</a:t>
            </a:r>
            <a:r>
              <a:rPr lang="en-US" sz="2200" dirty="0">
                <a:latin typeface="Times New Roman" panose="02020603050405020304" pitchFamily="18" charset="0"/>
                <a:cs typeface="Times New Roman" panose="02020603050405020304" pitchFamily="18" charset="0"/>
              </a:rPr>
              <a:t>. All these defects are capable of acting as stress raisers, and thus </a:t>
            </a:r>
            <a:r>
              <a:rPr lang="en-US" sz="2200" b="1" dirty="0">
                <a:latin typeface="Times New Roman" panose="02020603050405020304" pitchFamily="18" charset="0"/>
                <a:cs typeface="Times New Roman" panose="02020603050405020304" pitchFamily="18" charset="0"/>
              </a:rPr>
              <a:t>deleterious to parent metal’s mechanical behavior</a:t>
            </a:r>
            <a:r>
              <a:rPr lang="en-US" sz="2200" dirty="0">
                <a:latin typeface="Times New Roman" panose="02020603050405020304" pitchFamily="18" charset="0"/>
                <a:cs typeface="Times New Roman" panose="02020603050405020304" pitchFamily="18" charset="0"/>
              </a:rPr>
              <a:t>.</a:t>
            </a:r>
          </a:p>
          <a:p>
            <a:pPr algn="just">
              <a:lnSpc>
                <a:spcPct val="120000"/>
              </a:lnSpc>
            </a:pPr>
            <a:r>
              <a:rPr lang="en-US" sz="2200" dirty="0">
                <a:latin typeface="Times New Roman" panose="02020603050405020304" pitchFamily="18" charset="0"/>
                <a:cs typeface="Times New Roman" panose="02020603050405020304" pitchFamily="18" charset="0"/>
              </a:rPr>
              <a:t>However, in some cases foreign particles are added purposefully to strengthen the parent material. The procedure is called dispersion hardening where foreign particles act as obstacles to movement of dislocations, which facilitates plastic deformation. </a:t>
            </a:r>
          </a:p>
          <a:p>
            <a:pPr algn="just">
              <a:lnSpc>
                <a:spcPct val="120000"/>
              </a:lnSpc>
            </a:pPr>
            <a:r>
              <a:rPr lang="en-US" sz="2200" dirty="0">
                <a:latin typeface="Times New Roman" panose="02020603050405020304" pitchFamily="18" charset="0"/>
                <a:cs typeface="Times New Roman" panose="02020603050405020304" pitchFamily="18" charset="0"/>
              </a:rPr>
              <a:t>The second-phase particles act in two distinct ways </a:t>
            </a:r>
          </a:p>
          <a:p>
            <a:pPr marL="0" indent="0" algn="just">
              <a:lnSpc>
                <a:spcPct val="120000"/>
              </a:lnSpc>
              <a:buNone/>
            </a:pP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particles are either may be cut by the dislocations </a:t>
            </a:r>
            <a:r>
              <a:rPr lang="en-US" sz="2200" dirty="0">
                <a:latin typeface="Times New Roman" panose="02020603050405020304" pitchFamily="18" charset="0"/>
                <a:cs typeface="Times New Roman" panose="02020603050405020304" pitchFamily="18" charset="0"/>
              </a:rPr>
              <a:t>or </a:t>
            </a:r>
          </a:p>
          <a:p>
            <a:pPr marL="0" indent="0" algn="just">
              <a:lnSpc>
                <a:spcPct val="120000"/>
              </a:lnSpc>
              <a:buNone/>
            </a:pPr>
            <a:r>
              <a:rPr lang="en-US" sz="2200" dirty="0">
                <a:latin typeface="Times New Roman" panose="02020603050405020304" pitchFamily="18" charset="0"/>
                <a:cs typeface="Times New Roman" panose="02020603050405020304" pitchFamily="18" charset="0"/>
              </a:rPr>
              <a:t>   - </a:t>
            </a:r>
            <a:r>
              <a:rPr lang="en-US" sz="2200" b="1" dirty="0">
                <a:latin typeface="Times New Roman" panose="02020603050405020304" pitchFamily="18" charset="0"/>
                <a:cs typeface="Times New Roman" panose="02020603050405020304" pitchFamily="18" charset="0"/>
              </a:rPr>
              <a:t>the particles resist cutting and dislocations are forced to bypass them</a:t>
            </a:r>
            <a:r>
              <a:rPr lang="en-US" sz="2200" dirty="0">
                <a:latin typeface="Times New Roman" panose="02020603050405020304" pitchFamily="18" charset="0"/>
                <a:cs typeface="Times New Roman" panose="02020603050405020304" pitchFamily="18" charset="0"/>
              </a:rPr>
              <a:t>. </a:t>
            </a:r>
          </a:p>
          <a:p>
            <a:pPr algn="just">
              <a:lnSpc>
                <a:spcPct val="120000"/>
              </a:lnSpc>
            </a:pPr>
            <a:r>
              <a:rPr lang="en-US" sz="2200" dirty="0">
                <a:latin typeface="Times New Roman" panose="02020603050405020304" pitchFamily="18" charset="0"/>
                <a:cs typeface="Times New Roman" panose="02020603050405020304" pitchFamily="18" charset="0"/>
              </a:rPr>
              <a:t>Strengthening due to ordered particles is responsible for the good high-temperature strength on many super-alloys.</a:t>
            </a:r>
          </a:p>
          <a:p>
            <a:pPr algn="just">
              <a:lnSpc>
                <a:spcPct val="120000"/>
              </a:lnSpc>
            </a:pPr>
            <a:r>
              <a:rPr lang="en-US" sz="2200" dirty="0">
                <a:latin typeface="Times New Roman" panose="02020603050405020304" pitchFamily="18" charset="0"/>
                <a:cs typeface="Times New Roman" panose="02020603050405020304" pitchFamily="18" charset="0"/>
              </a:rPr>
              <a:t>However, pores are detrimental because they reduce effective load bearing area and act as stress concentration sites.</a:t>
            </a:r>
          </a:p>
        </p:txBody>
      </p:sp>
      <p:sp>
        <p:nvSpPr>
          <p:cNvPr id="4" name="Date Placeholder 3">
            <a:extLst>
              <a:ext uri="{FF2B5EF4-FFF2-40B4-BE49-F238E27FC236}">
                <a16:creationId xmlns:a16="http://schemas.microsoft.com/office/drawing/2014/main" id="{1CA1E15E-1D62-4CC9-4737-A4308ACED9C1}"/>
              </a:ext>
            </a:extLst>
          </p:cNvPr>
          <p:cNvSpPr>
            <a:spLocks noGrp="1"/>
          </p:cNvSpPr>
          <p:nvPr>
            <p:ph type="dt" sz="half" idx="10"/>
          </p:nvPr>
        </p:nvSpPr>
        <p:spPr/>
        <p:txBody>
          <a:bodyPr/>
          <a:lstStyle/>
          <a:p>
            <a:fld id="{7601BCD7-5FD1-4CB4-894E-493868668E6F}" type="datetime1">
              <a:rPr lang="en-IN" smtClean="0"/>
              <a:t>06-05-2022</a:t>
            </a:fld>
            <a:endParaRPr lang="en-IN"/>
          </a:p>
        </p:txBody>
      </p:sp>
      <p:sp>
        <p:nvSpPr>
          <p:cNvPr id="5" name="Footer Placeholder 4">
            <a:extLst>
              <a:ext uri="{FF2B5EF4-FFF2-40B4-BE49-F238E27FC236}">
                <a16:creationId xmlns:a16="http://schemas.microsoft.com/office/drawing/2014/main" id="{2D3AE1AB-5A8D-F86D-026C-E012294B15F0}"/>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522C7CC5-9E3A-9120-DA26-285A8D0A1DE2}"/>
              </a:ext>
            </a:extLst>
          </p:cNvPr>
          <p:cNvSpPr>
            <a:spLocks noGrp="1"/>
          </p:cNvSpPr>
          <p:nvPr>
            <p:ph type="sldNum" sz="quarter" idx="12"/>
          </p:nvPr>
        </p:nvSpPr>
        <p:spPr/>
        <p:txBody>
          <a:bodyPr/>
          <a:lstStyle/>
          <a:p>
            <a:fld id="{B4C741FC-B631-43BD-AE5A-BB1DB7C08C0E}" type="slidenum">
              <a:rPr lang="en-IN" smtClean="0"/>
              <a:t>53</a:t>
            </a:fld>
            <a:endParaRPr lang="en-IN"/>
          </a:p>
        </p:txBody>
      </p:sp>
    </p:spTree>
    <p:extLst>
      <p:ext uri="{BB962C8B-B14F-4D97-AF65-F5344CB8AC3E}">
        <p14:creationId xmlns:p14="http://schemas.microsoft.com/office/powerpoint/2010/main" val="228075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9AF1-D44B-4905-B8CD-1AC2EA1AD43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FUNDAMENTALS OF DIFFRACTION</a:t>
            </a:r>
          </a:p>
        </p:txBody>
      </p:sp>
      <p:sp>
        <p:nvSpPr>
          <p:cNvPr id="3" name="Content Placeholder 2">
            <a:extLst>
              <a:ext uri="{FF2B5EF4-FFF2-40B4-BE49-F238E27FC236}">
                <a16:creationId xmlns:a16="http://schemas.microsoft.com/office/drawing/2014/main" id="{D27F9F7E-5428-494F-BF26-B177D90F3B01}"/>
              </a:ext>
            </a:extLst>
          </p:cNvPr>
          <p:cNvSpPr>
            <a:spLocks noGrp="1"/>
          </p:cNvSpPr>
          <p:nvPr>
            <p:ph idx="1"/>
          </p:nvPr>
        </p:nvSpPr>
        <p:spPr>
          <a:xfrm>
            <a:off x="557432" y="1825625"/>
            <a:ext cx="11077135"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 beam of X-rays consists of a bundle of separate waves, the waves can interact with one another. Such interaction is termed </a:t>
            </a:r>
            <a:r>
              <a:rPr lang="en-US" sz="2400" i="1" dirty="0">
                <a:latin typeface="Times New Roman" panose="02020603050405020304" pitchFamily="18" charset="0"/>
                <a:cs typeface="Times New Roman" panose="02020603050405020304" pitchFamily="18" charset="0"/>
              </a:rPr>
              <a:t>interference</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latin typeface="Times New Roman" panose="02020603050405020304" pitchFamily="18" charset="0"/>
                <a:cs typeface="Times New Roman" panose="02020603050405020304" pitchFamily="18" charset="0"/>
              </a:rPr>
              <a:t>If all the waves in the bundle are in phase</a:t>
            </a:r>
            <a:r>
              <a:rPr lang="en-US" sz="2400" dirty="0">
                <a:latin typeface="Times New Roman" panose="02020603050405020304" pitchFamily="18" charset="0"/>
                <a:cs typeface="Times New Roman" panose="02020603050405020304" pitchFamily="18" charset="0"/>
              </a:rPr>
              <a:t>, that is their crests and troughs occur at exactly the same position (the same as being an integer number of wavelengths out of phase, n</a:t>
            </a:r>
            <a:r>
              <a:rPr lang="el-GR" sz="2400" dirty="0">
                <a:latin typeface="Times New Roman" panose="02020603050405020304" pitchFamily="18" charset="0"/>
                <a:cs typeface="Times New Roman" panose="02020603050405020304" pitchFamily="18" charset="0"/>
              </a:rPr>
              <a:t>λ</a:t>
            </a:r>
            <a:r>
              <a:rPr lang="en-US" sz="2400" dirty="0">
                <a:latin typeface="Times New Roman" panose="02020603050405020304" pitchFamily="18" charset="0"/>
                <a:cs typeface="Times New Roman" panose="02020603050405020304" pitchFamily="18" charset="0"/>
              </a:rPr>
              <a:t>, n = 1, 2, 3, 4, etc.), the waves will interfere with one another and their amplitudes will add together to produce a resultant wave that is has a </a:t>
            </a:r>
            <a:r>
              <a:rPr lang="en-US" sz="2400" b="1" dirty="0">
                <a:latin typeface="Times New Roman" panose="02020603050405020304" pitchFamily="18" charset="0"/>
                <a:cs typeface="Times New Roman" panose="02020603050405020304" pitchFamily="18" charset="0"/>
              </a:rPr>
              <a:t>higher amplitude </a:t>
            </a:r>
            <a:r>
              <a:rPr lang="en-US" sz="2400" dirty="0">
                <a:latin typeface="Times New Roman" panose="02020603050405020304" pitchFamily="18" charset="0"/>
                <a:cs typeface="Times New Roman" panose="02020603050405020304" pitchFamily="18" charset="0"/>
              </a:rPr>
              <a:t>(the sum of all the waves that are in phase. )</a:t>
            </a:r>
          </a:p>
        </p:txBody>
      </p:sp>
      <p:sp>
        <p:nvSpPr>
          <p:cNvPr id="4" name="Date Placeholder 3">
            <a:extLst>
              <a:ext uri="{FF2B5EF4-FFF2-40B4-BE49-F238E27FC236}">
                <a16:creationId xmlns:a16="http://schemas.microsoft.com/office/drawing/2014/main" id="{CE4C0231-4BF3-34DD-95F6-2D872805A765}"/>
              </a:ext>
            </a:extLst>
          </p:cNvPr>
          <p:cNvSpPr>
            <a:spLocks noGrp="1"/>
          </p:cNvSpPr>
          <p:nvPr>
            <p:ph type="dt" sz="half" idx="10"/>
          </p:nvPr>
        </p:nvSpPr>
        <p:spPr/>
        <p:txBody>
          <a:bodyPr/>
          <a:lstStyle/>
          <a:p>
            <a:fld id="{1923CA5E-EF54-4739-BB04-16A692FA13A7}" type="datetime1">
              <a:rPr lang="en-IN" smtClean="0"/>
              <a:t>06-05-2022</a:t>
            </a:fld>
            <a:endParaRPr lang="en-IN"/>
          </a:p>
        </p:txBody>
      </p:sp>
      <p:sp>
        <p:nvSpPr>
          <p:cNvPr id="5" name="Footer Placeholder 4">
            <a:extLst>
              <a:ext uri="{FF2B5EF4-FFF2-40B4-BE49-F238E27FC236}">
                <a16:creationId xmlns:a16="http://schemas.microsoft.com/office/drawing/2014/main" id="{D7CE24D4-204D-4CE1-4436-0D5FD6F2A72A}"/>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79020E01-AD8C-AEB8-3F59-0666A714956F}"/>
              </a:ext>
            </a:extLst>
          </p:cNvPr>
          <p:cNvSpPr>
            <a:spLocks noGrp="1"/>
          </p:cNvSpPr>
          <p:nvPr>
            <p:ph type="sldNum" sz="quarter" idx="12"/>
          </p:nvPr>
        </p:nvSpPr>
        <p:spPr/>
        <p:txBody>
          <a:bodyPr/>
          <a:lstStyle/>
          <a:p>
            <a:fld id="{B4C741FC-B631-43BD-AE5A-BB1DB7C08C0E}" type="slidenum">
              <a:rPr lang="en-IN" smtClean="0"/>
              <a:t>54</a:t>
            </a:fld>
            <a:endParaRPr lang="en-IN"/>
          </a:p>
        </p:txBody>
      </p:sp>
    </p:spTree>
    <p:extLst>
      <p:ext uri="{BB962C8B-B14F-4D97-AF65-F5344CB8AC3E}">
        <p14:creationId xmlns:p14="http://schemas.microsoft.com/office/powerpoint/2010/main" val="32077544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71595E-48D2-4CA4-9595-91BF000640E0}"/>
              </a:ext>
            </a:extLst>
          </p:cNvPr>
          <p:cNvSpPr/>
          <p:nvPr/>
        </p:nvSpPr>
        <p:spPr>
          <a:xfrm>
            <a:off x="431409" y="699256"/>
            <a:ext cx="11329182" cy="224196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If the waves are out of phase</a:t>
            </a:r>
            <a:r>
              <a:rPr lang="en-US" sz="2400" dirty="0">
                <a:latin typeface="Times New Roman" panose="02020603050405020304" pitchFamily="18" charset="0"/>
                <a:cs typeface="Times New Roman" panose="02020603050405020304" pitchFamily="18" charset="0"/>
              </a:rPr>
              <a:t>, being off by a non-integer number of wavelengths, then destructive interference will occur, and the amplitude of the waves will be reduced.</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an extreme case, if the waves are out of phase by an odd multiple of ½</a:t>
            </a:r>
            <a:r>
              <a:rPr lang="el-GR" sz="2400" dirty="0">
                <a:latin typeface="Times New Roman" panose="02020603050405020304" pitchFamily="18" charset="0"/>
                <a:cs typeface="Times New Roman" panose="02020603050405020304" pitchFamily="18" charset="0"/>
              </a:rPr>
              <a:t> λ</a:t>
            </a:r>
            <a:r>
              <a:rPr lang="en-US" sz="2400" dirty="0">
                <a:latin typeface="Times New Roman" panose="02020603050405020304" pitchFamily="18" charset="0"/>
                <a:cs typeface="Times New Roman" panose="02020603050405020304" pitchFamily="18" charset="0"/>
              </a:rPr>
              <a:t> [(2n+1)/2</a:t>
            </a:r>
            <a:r>
              <a:rPr lang="el-GR" sz="2400" dirty="0">
                <a:latin typeface="Times New Roman" panose="02020603050405020304" pitchFamily="18" charset="0"/>
                <a:cs typeface="Times New Roman" panose="02020603050405020304" pitchFamily="18" charset="0"/>
              </a:rPr>
              <a:t>λ</a:t>
            </a:r>
            <a:r>
              <a:rPr lang="en-US" sz="2400" dirty="0">
                <a:latin typeface="Times New Roman" panose="02020603050405020304" pitchFamily="18" charset="0"/>
                <a:cs typeface="Times New Roman" panose="02020603050405020304" pitchFamily="18" charset="0"/>
              </a:rPr>
              <a:t> ], the resultant wave will have </a:t>
            </a:r>
            <a:r>
              <a:rPr lang="en-US" sz="2400" b="1" dirty="0">
                <a:latin typeface="Times New Roman" panose="02020603050405020304" pitchFamily="18" charset="0"/>
                <a:cs typeface="Times New Roman" panose="02020603050405020304" pitchFamily="18" charset="0"/>
              </a:rPr>
              <a:t>no amplitude </a:t>
            </a:r>
            <a:r>
              <a:rPr lang="en-US" sz="2400" dirty="0">
                <a:latin typeface="Times New Roman" panose="02020603050405020304" pitchFamily="18" charset="0"/>
                <a:cs typeface="Times New Roman" panose="02020603050405020304" pitchFamily="18" charset="0"/>
              </a:rPr>
              <a:t>and thus be completely destroyed</a:t>
            </a:r>
            <a:r>
              <a:rPr lang="en-US" sz="2400" b="0" i="0" u="none" strike="noStrike" baseline="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4FDC45-DBBD-4EFF-B6FB-AB000685ADBB}"/>
              </a:ext>
            </a:extLst>
          </p:cNvPr>
          <p:cNvPicPr>
            <a:picLocks noChangeAspect="1"/>
          </p:cNvPicPr>
          <p:nvPr/>
        </p:nvPicPr>
        <p:blipFill>
          <a:blip r:embed="rId2"/>
          <a:stretch>
            <a:fillRect/>
          </a:stretch>
        </p:blipFill>
        <p:spPr>
          <a:xfrm>
            <a:off x="1820666" y="3429000"/>
            <a:ext cx="3132286" cy="2490102"/>
          </a:xfrm>
          <a:prstGeom prst="rect">
            <a:avLst/>
          </a:prstGeom>
        </p:spPr>
      </p:pic>
      <p:pic>
        <p:nvPicPr>
          <p:cNvPr id="6" name="Picture 5">
            <a:extLst>
              <a:ext uri="{FF2B5EF4-FFF2-40B4-BE49-F238E27FC236}">
                <a16:creationId xmlns:a16="http://schemas.microsoft.com/office/drawing/2014/main" id="{8B2AD98F-5BA9-4FEC-B054-40A51E1019F0}"/>
              </a:ext>
            </a:extLst>
          </p:cNvPr>
          <p:cNvPicPr>
            <a:picLocks noChangeAspect="1"/>
          </p:cNvPicPr>
          <p:nvPr/>
        </p:nvPicPr>
        <p:blipFill>
          <a:blip r:embed="rId3"/>
          <a:stretch>
            <a:fillRect/>
          </a:stretch>
        </p:blipFill>
        <p:spPr>
          <a:xfrm>
            <a:off x="6755642" y="3430026"/>
            <a:ext cx="3132286" cy="2556138"/>
          </a:xfrm>
          <a:prstGeom prst="rect">
            <a:avLst/>
          </a:prstGeom>
        </p:spPr>
      </p:pic>
      <p:sp>
        <p:nvSpPr>
          <p:cNvPr id="3" name="Date Placeholder 2">
            <a:extLst>
              <a:ext uri="{FF2B5EF4-FFF2-40B4-BE49-F238E27FC236}">
                <a16:creationId xmlns:a16="http://schemas.microsoft.com/office/drawing/2014/main" id="{91FED58F-700A-3910-2294-FBD98A3EB265}"/>
              </a:ext>
            </a:extLst>
          </p:cNvPr>
          <p:cNvSpPr>
            <a:spLocks noGrp="1"/>
          </p:cNvSpPr>
          <p:nvPr>
            <p:ph type="dt" sz="half" idx="10"/>
          </p:nvPr>
        </p:nvSpPr>
        <p:spPr/>
        <p:txBody>
          <a:bodyPr/>
          <a:lstStyle/>
          <a:p>
            <a:fld id="{89100CA5-415A-43F4-9291-5AE4256A6148}" type="datetime1">
              <a:rPr lang="en-IN" smtClean="0"/>
              <a:t>06-05-2022</a:t>
            </a:fld>
            <a:endParaRPr lang="en-IN"/>
          </a:p>
        </p:txBody>
      </p:sp>
      <p:sp>
        <p:nvSpPr>
          <p:cNvPr id="5" name="Footer Placeholder 4">
            <a:extLst>
              <a:ext uri="{FF2B5EF4-FFF2-40B4-BE49-F238E27FC236}">
                <a16:creationId xmlns:a16="http://schemas.microsoft.com/office/drawing/2014/main" id="{4C5094AF-62F7-3B9B-0D4D-5DAC39BD46C2}"/>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96C21F17-1E6A-8402-C766-26322EB30174}"/>
              </a:ext>
            </a:extLst>
          </p:cNvPr>
          <p:cNvSpPr>
            <a:spLocks noGrp="1"/>
          </p:cNvSpPr>
          <p:nvPr>
            <p:ph type="sldNum" sz="quarter" idx="12"/>
          </p:nvPr>
        </p:nvSpPr>
        <p:spPr/>
        <p:txBody>
          <a:bodyPr/>
          <a:lstStyle/>
          <a:p>
            <a:fld id="{B4C741FC-B631-43BD-AE5A-BB1DB7C08C0E}" type="slidenum">
              <a:rPr lang="en-IN" smtClean="0"/>
              <a:t>55</a:t>
            </a:fld>
            <a:endParaRPr lang="en-IN"/>
          </a:p>
        </p:txBody>
      </p:sp>
    </p:spTree>
    <p:extLst>
      <p:ext uri="{BB962C8B-B14F-4D97-AF65-F5344CB8AC3E}">
        <p14:creationId xmlns:p14="http://schemas.microsoft.com/office/powerpoint/2010/main" val="2262075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1E28-AC64-448E-BBC8-7BA99DDF5822}"/>
              </a:ext>
            </a:extLst>
          </p:cNvPr>
          <p:cNvSpPr>
            <a:spLocks noGrp="1"/>
          </p:cNvSpPr>
          <p:nvPr>
            <p:ph type="title"/>
          </p:nvPr>
        </p:nvSpPr>
        <p:spPr>
          <a:xfrm>
            <a:off x="556846" y="7871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BRAGG’S LAW</a:t>
            </a:r>
          </a:p>
        </p:txBody>
      </p:sp>
      <p:sp>
        <p:nvSpPr>
          <p:cNvPr id="3" name="Content Placeholder 2">
            <a:extLst>
              <a:ext uri="{FF2B5EF4-FFF2-40B4-BE49-F238E27FC236}">
                <a16:creationId xmlns:a16="http://schemas.microsoft.com/office/drawing/2014/main" id="{B77F042C-4E9F-4B46-B3F5-80E92169E7A4}"/>
              </a:ext>
            </a:extLst>
          </p:cNvPr>
          <p:cNvSpPr>
            <a:spLocks noGrp="1"/>
          </p:cNvSpPr>
          <p:nvPr>
            <p:ph idx="1"/>
          </p:nvPr>
        </p:nvSpPr>
        <p:spPr>
          <a:xfrm>
            <a:off x="430823" y="1136308"/>
            <a:ext cx="11653325" cy="4351338"/>
          </a:xfrm>
        </p:spPr>
        <p:txBody>
          <a:bodyPr>
            <a:noAutofit/>
          </a:bodyPr>
          <a:lstStyle/>
          <a:p>
            <a:pPr algn="just">
              <a:lnSpc>
                <a:spcPct val="170000"/>
              </a:lnSpc>
            </a:pPr>
            <a:r>
              <a:rPr lang="en-US" sz="2000" dirty="0">
                <a:latin typeface="Times New Roman" panose="02020603050405020304" pitchFamily="18" charset="0"/>
                <a:cs typeface="Times New Roman" panose="02020603050405020304" pitchFamily="18" charset="0"/>
              </a:rPr>
              <a:t>Two such X-rays are shown here, where the spacing between the atomic planes occurs over the distance, d. </a:t>
            </a:r>
          </a:p>
          <a:p>
            <a:pPr algn="just">
              <a:lnSpc>
                <a:spcPct val="170000"/>
              </a:lnSpc>
            </a:pPr>
            <a:r>
              <a:rPr lang="en-US" sz="2000" dirty="0">
                <a:latin typeface="Times New Roman" panose="02020603050405020304" pitchFamily="18" charset="0"/>
                <a:cs typeface="Times New Roman" panose="02020603050405020304" pitchFamily="18" charset="0"/>
              </a:rPr>
              <a:t>Ray 1 reflects off of the upper atomic plane at an angle </a:t>
            </a:r>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equal to its angle of incidence. Similarly, Ray 2 reflects off the lower atomic plane at the same angle </a:t>
            </a:r>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While Ray 2 is in the crystal, however, it travels a distance of 2a farther than Ray 1. </a:t>
            </a:r>
          </a:p>
        </p:txBody>
      </p:sp>
      <p:pic>
        <p:nvPicPr>
          <p:cNvPr id="5" name="Picture 4">
            <a:extLst>
              <a:ext uri="{FF2B5EF4-FFF2-40B4-BE49-F238E27FC236}">
                <a16:creationId xmlns:a16="http://schemas.microsoft.com/office/drawing/2014/main" id="{8DDD90DE-2946-4876-9587-B3F14562CA09}"/>
              </a:ext>
            </a:extLst>
          </p:cNvPr>
          <p:cNvPicPr>
            <a:picLocks noChangeAspect="1"/>
          </p:cNvPicPr>
          <p:nvPr/>
        </p:nvPicPr>
        <p:blipFill>
          <a:blip r:embed="rId2"/>
          <a:stretch>
            <a:fillRect/>
          </a:stretch>
        </p:blipFill>
        <p:spPr>
          <a:xfrm>
            <a:off x="2543908" y="3429000"/>
            <a:ext cx="6850966" cy="2900440"/>
          </a:xfrm>
          <a:prstGeom prst="rect">
            <a:avLst/>
          </a:prstGeom>
        </p:spPr>
      </p:pic>
      <p:sp>
        <p:nvSpPr>
          <p:cNvPr id="4" name="Date Placeholder 3">
            <a:extLst>
              <a:ext uri="{FF2B5EF4-FFF2-40B4-BE49-F238E27FC236}">
                <a16:creationId xmlns:a16="http://schemas.microsoft.com/office/drawing/2014/main" id="{7813DE71-48F9-B5DA-70FA-8F2F821593A9}"/>
              </a:ext>
            </a:extLst>
          </p:cNvPr>
          <p:cNvSpPr>
            <a:spLocks noGrp="1"/>
          </p:cNvSpPr>
          <p:nvPr>
            <p:ph type="dt" sz="half" idx="10"/>
          </p:nvPr>
        </p:nvSpPr>
        <p:spPr/>
        <p:txBody>
          <a:bodyPr/>
          <a:lstStyle/>
          <a:p>
            <a:fld id="{4D51678F-DD27-4606-A7B8-EA966BB76769}" type="datetime1">
              <a:rPr lang="en-IN" smtClean="0"/>
              <a:t>06-05-2022</a:t>
            </a:fld>
            <a:endParaRPr lang="en-IN"/>
          </a:p>
        </p:txBody>
      </p:sp>
      <p:sp>
        <p:nvSpPr>
          <p:cNvPr id="6" name="Footer Placeholder 5">
            <a:extLst>
              <a:ext uri="{FF2B5EF4-FFF2-40B4-BE49-F238E27FC236}">
                <a16:creationId xmlns:a16="http://schemas.microsoft.com/office/drawing/2014/main" id="{B8F3EE67-B3B4-32FA-6E98-7CBC88DA33B8}"/>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AACCF733-8875-31EB-0438-F330DA3E44C9}"/>
              </a:ext>
            </a:extLst>
          </p:cNvPr>
          <p:cNvSpPr>
            <a:spLocks noGrp="1"/>
          </p:cNvSpPr>
          <p:nvPr>
            <p:ph type="sldNum" sz="quarter" idx="12"/>
          </p:nvPr>
        </p:nvSpPr>
        <p:spPr/>
        <p:txBody>
          <a:bodyPr/>
          <a:lstStyle/>
          <a:p>
            <a:fld id="{B4C741FC-B631-43BD-AE5A-BB1DB7C08C0E}" type="slidenum">
              <a:rPr lang="en-IN" smtClean="0"/>
              <a:t>56</a:t>
            </a:fld>
            <a:endParaRPr lang="en-IN"/>
          </a:p>
        </p:txBody>
      </p:sp>
    </p:spTree>
    <p:extLst>
      <p:ext uri="{BB962C8B-B14F-4D97-AF65-F5344CB8AC3E}">
        <p14:creationId xmlns:p14="http://schemas.microsoft.com/office/powerpoint/2010/main" val="2216239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C3E08A-E49B-4042-A7D9-1DF7A2E65A27}"/>
              </a:ext>
            </a:extLst>
          </p:cNvPr>
          <p:cNvSpPr/>
          <p:nvPr/>
        </p:nvSpPr>
        <p:spPr>
          <a:xfrm>
            <a:off x="377483" y="885409"/>
            <a:ext cx="11437034" cy="4730590"/>
          </a:xfrm>
          <a:prstGeom prst="rect">
            <a:avLst/>
          </a:prstGeom>
        </p:spPr>
        <p:txBody>
          <a:bodyPr wrap="square">
            <a:spAutoFit/>
          </a:bodyPr>
          <a:lstStyle/>
          <a:p>
            <a:pPr algn="just">
              <a:lnSpc>
                <a:spcPct val="170000"/>
              </a:lnSpc>
            </a:pPr>
            <a:r>
              <a:rPr lang="en-US" sz="2000" dirty="0">
                <a:latin typeface="Times New Roman" panose="02020603050405020304" pitchFamily="18" charset="0"/>
                <a:cs typeface="Times New Roman" panose="02020603050405020304" pitchFamily="18" charset="0"/>
              </a:rPr>
              <a:t>If this distance 2a is equal to an integral number of wavelengths (n</a:t>
            </a:r>
            <a:r>
              <a:rPr lang="el-GR" sz="2000" dirty="0">
                <a:latin typeface="Times New Roman" panose="02020603050405020304" pitchFamily="18" charset="0"/>
                <a:cs typeface="Times New Roman" panose="02020603050405020304" pitchFamily="18" charset="0"/>
              </a:rPr>
              <a:t>λ</a:t>
            </a:r>
            <a:r>
              <a:rPr lang="en-US" sz="2000" dirty="0">
                <a:latin typeface="Times New Roman" panose="02020603050405020304" pitchFamily="18" charset="0"/>
                <a:cs typeface="Times New Roman" panose="02020603050405020304" pitchFamily="18" charset="0"/>
              </a:rPr>
              <a:t>), then Rays 1 and 2 will be in phase on their exit from the crystal and constructive interference will occur. If not destructive interference will occur and the waves will not be as strong as when they entered the crystal. Two such X-rays are shown here, where the spacing between the atomic planes occurs over the distance, d. </a:t>
            </a:r>
          </a:p>
          <a:p>
            <a:pPr algn="just">
              <a:lnSpc>
                <a:spcPct val="170000"/>
              </a:lnSpc>
            </a:pPr>
            <a:r>
              <a:rPr lang="en-US" sz="2000" dirty="0">
                <a:latin typeface="Times New Roman" panose="02020603050405020304" pitchFamily="18" charset="0"/>
                <a:cs typeface="Times New Roman" panose="02020603050405020304" pitchFamily="18" charset="0"/>
              </a:rPr>
              <a:t>Ray 1 reflects off of the upper atomic plane at an angle </a:t>
            </a:r>
            <a:r>
              <a:rPr lang="el-GR" sz="2000" b="1" dirty="0">
                <a:latin typeface="Times New Roman" panose="02020603050405020304" pitchFamily="18" charset="0"/>
                <a:cs typeface="Times New Roman" panose="02020603050405020304" pitchFamily="18" charset="0"/>
              </a:rPr>
              <a:t>θ</a:t>
            </a:r>
            <a:r>
              <a:rPr lang="en-US" sz="2000" b="1" dirty="0">
                <a:latin typeface="Times New Roman" panose="02020603050405020304" pitchFamily="18" charset="0"/>
                <a:cs typeface="Times New Roman" panose="02020603050405020304" pitchFamily="18" charset="0"/>
              </a:rPr>
              <a:t> equal to its angle of incidence</a:t>
            </a:r>
            <a:r>
              <a:rPr lang="en-US" sz="2000" dirty="0">
                <a:latin typeface="Times New Roman" panose="02020603050405020304" pitchFamily="18" charset="0"/>
                <a:cs typeface="Times New Roman" panose="02020603050405020304" pitchFamily="18" charset="0"/>
              </a:rPr>
              <a:t>. Similarly, Ray 2 reflects off the lower atomic plane at the same angle </a:t>
            </a:r>
            <a:r>
              <a:rPr lang="el-GR" sz="2000" dirty="0">
                <a:latin typeface="Times New Roman" panose="02020603050405020304" pitchFamily="18" charset="0"/>
                <a:cs typeface="Times New Roman" panose="02020603050405020304" pitchFamily="18" charset="0"/>
              </a:rPr>
              <a:t>θ</a:t>
            </a:r>
            <a:r>
              <a:rPr lang="en-US" sz="2000" dirty="0">
                <a:latin typeface="Times New Roman" panose="02020603050405020304" pitchFamily="18" charset="0"/>
                <a:cs typeface="Times New Roman" panose="02020603050405020304" pitchFamily="18" charset="0"/>
              </a:rPr>
              <a:t>. While Ray 2 is in the crystal, however, it travels a distance of 2a farther than Ray 1. If this distance 2a is equal to an integral number of wavelengths (n</a:t>
            </a:r>
            <a:r>
              <a:rPr lang="el-GR" sz="2000" dirty="0">
                <a:latin typeface="Times New Roman" panose="02020603050405020304" pitchFamily="18" charset="0"/>
                <a:cs typeface="Times New Roman" panose="02020603050405020304" pitchFamily="18" charset="0"/>
              </a:rPr>
              <a:t>λ</a:t>
            </a:r>
            <a:r>
              <a:rPr lang="en-US" sz="2000" dirty="0">
                <a:latin typeface="Times New Roman" panose="02020603050405020304" pitchFamily="18" charset="0"/>
                <a:cs typeface="Times New Roman" panose="02020603050405020304" pitchFamily="18" charset="0"/>
              </a:rPr>
              <a:t>), then Rays 1 and 2 will be in phase on their exit from the crystal and constructive interference will occur. If not destructive interference will occur and the waves will not be as strong as when they entered the crystal.</a:t>
            </a:r>
          </a:p>
        </p:txBody>
      </p:sp>
      <p:sp>
        <p:nvSpPr>
          <p:cNvPr id="3" name="Date Placeholder 2">
            <a:extLst>
              <a:ext uri="{FF2B5EF4-FFF2-40B4-BE49-F238E27FC236}">
                <a16:creationId xmlns:a16="http://schemas.microsoft.com/office/drawing/2014/main" id="{59BA8B21-2D43-6982-672F-9F9F8BC6ED5F}"/>
              </a:ext>
            </a:extLst>
          </p:cNvPr>
          <p:cNvSpPr>
            <a:spLocks noGrp="1"/>
          </p:cNvSpPr>
          <p:nvPr>
            <p:ph type="dt" sz="half" idx="10"/>
          </p:nvPr>
        </p:nvSpPr>
        <p:spPr/>
        <p:txBody>
          <a:bodyPr/>
          <a:lstStyle/>
          <a:p>
            <a:fld id="{EEE59981-76E9-4FCC-978B-0FA8233D9BE1}" type="datetime1">
              <a:rPr lang="en-IN" smtClean="0"/>
              <a:t>06-05-2022</a:t>
            </a:fld>
            <a:endParaRPr lang="en-IN"/>
          </a:p>
        </p:txBody>
      </p:sp>
      <p:sp>
        <p:nvSpPr>
          <p:cNvPr id="4" name="Footer Placeholder 3">
            <a:extLst>
              <a:ext uri="{FF2B5EF4-FFF2-40B4-BE49-F238E27FC236}">
                <a16:creationId xmlns:a16="http://schemas.microsoft.com/office/drawing/2014/main" id="{24079E31-5180-CF30-18F1-AC04421ECA28}"/>
              </a:ext>
            </a:extLst>
          </p:cNvPr>
          <p:cNvSpPr>
            <a:spLocks noGrp="1"/>
          </p:cNvSpPr>
          <p:nvPr>
            <p:ph type="ftr" sz="quarter" idx="11"/>
          </p:nvPr>
        </p:nvSpPr>
        <p:spPr/>
        <p:txBody>
          <a:bodyPr/>
          <a:lstStyle/>
          <a:p>
            <a:r>
              <a:rPr lang="en-US"/>
              <a:t>Department of Mechanical Engineering, NSUT New Delhi</a:t>
            </a:r>
            <a:endParaRPr lang="en-IN"/>
          </a:p>
        </p:txBody>
      </p:sp>
      <p:sp>
        <p:nvSpPr>
          <p:cNvPr id="5" name="Slide Number Placeholder 4">
            <a:extLst>
              <a:ext uri="{FF2B5EF4-FFF2-40B4-BE49-F238E27FC236}">
                <a16:creationId xmlns:a16="http://schemas.microsoft.com/office/drawing/2014/main" id="{DD029833-355E-E02F-A4F0-9CF0EBBA02D2}"/>
              </a:ext>
            </a:extLst>
          </p:cNvPr>
          <p:cNvSpPr>
            <a:spLocks noGrp="1"/>
          </p:cNvSpPr>
          <p:nvPr>
            <p:ph type="sldNum" sz="quarter" idx="12"/>
          </p:nvPr>
        </p:nvSpPr>
        <p:spPr/>
        <p:txBody>
          <a:bodyPr/>
          <a:lstStyle/>
          <a:p>
            <a:fld id="{B4C741FC-B631-43BD-AE5A-BB1DB7C08C0E}" type="slidenum">
              <a:rPr lang="en-IN" smtClean="0"/>
              <a:t>57</a:t>
            </a:fld>
            <a:endParaRPr lang="en-IN"/>
          </a:p>
        </p:txBody>
      </p:sp>
    </p:spTree>
    <p:extLst>
      <p:ext uri="{BB962C8B-B14F-4D97-AF65-F5344CB8AC3E}">
        <p14:creationId xmlns:p14="http://schemas.microsoft.com/office/powerpoint/2010/main" val="1941314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93AD452-EBFB-443A-B9E7-14B7217E8978}"/>
              </a:ext>
            </a:extLst>
          </p:cNvPr>
          <p:cNvSpPr/>
          <p:nvPr/>
        </p:nvSpPr>
        <p:spPr>
          <a:xfrm>
            <a:off x="337626" y="1053127"/>
            <a:ext cx="6955242" cy="5011949"/>
          </a:xfrm>
          <a:prstGeom prst="rect">
            <a:avLst/>
          </a:prstGeom>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Condition for constructive interference to occur is</a:t>
            </a:r>
          </a:p>
          <a:p>
            <a:pPr algn="ctr">
              <a:lnSpc>
                <a:spcPct val="150000"/>
              </a:lnSpc>
            </a:pPr>
            <a:r>
              <a:rPr lang="en-US" sz="2400" dirty="0">
                <a:latin typeface="Times New Roman" panose="02020603050405020304" pitchFamily="18" charset="0"/>
                <a:cs typeface="Times New Roman" panose="02020603050405020304" pitchFamily="18" charset="0"/>
              </a:rPr>
              <a:t>n</a:t>
            </a:r>
            <a:r>
              <a:rPr lang="el-GR" sz="2400" dirty="0">
                <a:latin typeface="Times New Roman" panose="02020603050405020304" pitchFamily="18" charset="0"/>
                <a:cs typeface="Times New Roman" panose="02020603050405020304" pitchFamily="18" charset="0"/>
              </a:rPr>
              <a:t>λ </a:t>
            </a:r>
            <a:r>
              <a:rPr lang="en-US" sz="2400" dirty="0">
                <a:latin typeface="Times New Roman" panose="02020603050405020304" pitchFamily="18" charset="0"/>
                <a:cs typeface="Times New Roman" panose="02020603050405020304" pitchFamily="18" charset="0"/>
              </a:rPr>
              <a:t>= 2a</a:t>
            </a:r>
          </a:p>
          <a:p>
            <a:pPr>
              <a:lnSpc>
                <a:spcPct val="150000"/>
              </a:lnSpc>
            </a:pPr>
            <a:r>
              <a:rPr lang="en-US" sz="2400" dirty="0">
                <a:latin typeface="Times New Roman" panose="02020603050405020304" pitchFamily="18" charset="0"/>
                <a:cs typeface="Times New Roman" panose="02020603050405020304" pitchFamily="18" charset="0"/>
              </a:rPr>
              <a:t>but, from trigonometry, we can figure out what the distance 2a is in terms of the spacing, d, between the atomic planes.</a:t>
            </a:r>
          </a:p>
          <a:p>
            <a:pPr algn="ctr">
              <a:lnSpc>
                <a:spcPct val="150000"/>
              </a:lnSpc>
            </a:pPr>
            <a:r>
              <a:rPr lang="en-US" sz="2400" dirty="0">
                <a:latin typeface="Times New Roman" panose="02020603050405020304" pitchFamily="18" charset="0"/>
                <a:cs typeface="Times New Roman" panose="02020603050405020304" pitchFamily="18" charset="0"/>
              </a:rPr>
              <a:t>a = d sin</a:t>
            </a:r>
            <a:r>
              <a:rPr lang="el-GR" sz="2400" dirty="0">
                <a:latin typeface="Times New Roman" panose="02020603050405020304" pitchFamily="18" charset="0"/>
                <a:cs typeface="Times New Roman" panose="02020603050405020304" pitchFamily="18" charset="0"/>
              </a:rPr>
              <a:t> θ</a:t>
            </a:r>
            <a:endParaRPr lang="en-US" sz="2400" dirty="0">
              <a:latin typeface="Times New Roman" panose="02020603050405020304" pitchFamily="18" charset="0"/>
              <a:cs typeface="Times New Roman" panose="02020603050405020304" pitchFamily="18" charset="0"/>
            </a:endParaRPr>
          </a:p>
          <a:p>
            <a:pPr algn="ctr">
              <a:lnSpc>
                <a:spcPct val="150000"/>
              </a:lnSpc>
            </a:pPr>
            <a:r>
              <a:rPr lang="en-US" sz="2400" dirty="0">
                <a:latin typeface="Times New Roman" panose="02020603050405020304" pitchFamily="18" charset="0"/>
                <a:cs typeface="Times New Roman" panose="02020603050405020304" pitchFamily="18" charset="0"/>
              </a:rPr>
              <a:t>or 2a = 2 d sin</a:t>
            </a:r>
            <a:r>
              <a:rPr lang="el-GR" sz="2400" dirty="0">
                <a:latin typeface="Times New Roman" panose="02020603050405020304" pitchFamily="18" charset="0"/>
                <a:cs typeface="Times New Roman" panose="02020603050405020304" pitchFamily="18" charset="0"/>
              </a:rPr>
              <a:t> θ</a:t>
            </a:r>
            <a:endParaRPr lang="en-US" sz="2400" dirty="0">
              <a:latin typeface="Times New Roman" panose="02020603050405020304" pitchFamily="18" charset="0"/>
              <a:cs typeface="Times New Roman" panose="02020603050405020304" pitchFamily="18" charset="0"/>
            </a:endParaRPr>
          </a:p>
          <a:p>
            <a:pPr algn="ctr">
              <a:lnSpc>
                <a:spcPct val="150000"/>
              </a:lnSpc>
            </a:pPr>
            <a:r>
              <a:rPr lang="en-US" sz="2400" dirty="0">
                <a:latin typeface="Times New Roman" panose="02020603050405020304" pitchFamily="18" charset="0"/>
                <a:cs typeface="Times New Roman" panose="02020603050405020304" pitchFamily="18" charset="0"/>
              </a:rPr>
              <a:t>thus, </a:t>
            </a:r>
            <a:r>
              <a:rPr lang="en-US" sz="2400" b="1" dirty="0">
                <a:latin typeface="Times New Roman" panose="02020603050405020304" pitchFamily="18" charset="0"/>
                <a:cs typeface="Times New Roman" panose="02020603050405020304" pitchFamily="18" charset="0"/>
              </a:rPr>
              <a:t>n</a:t>
            </a:r>
            <a:r>
              <a:rPr lang="el-GR" sz="2400" b="1" dirty="0">
                <a:latin typeface="Times New Roman" panose="02020603050405020304" pitchFamily="18" charset="0"/>
                <a:cs typeface="Times New Roman" panose="02020603050405020304" pitchFamily="18" charset="0"/>
              </a:rPr>
              <a:t>λ</a:t>
            </a:r>
            <a:r>
              <a:rPr lang="en-US" sz="2400" b="1" dirty="0">
                <a:latin typeface="Times New Roman" panose="02020603050405020304" pitchFamily="18" charset="0"/>
                <a:cs typeface="Times New Roman" panose="02020603050405020304" pitchFamily="18" charset="0"/>
              </a:rPr>
              <a:t> = 2d sin</a:t>
            </a:r>
            <a:r>
              <a:rPr lang="el-GR" sz="2400" b="1" dirty="0">
                <a:latin typeface="Times New Roman" panose="02020603050405020304" pitchFamily="18" charset="0"/>
                <a:cs typeface="Times New Roman" panose="02020603050405020304" pitchFamily="18" charset="0"/>
              </a:rPr>
              <a:t> θ</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This is known as </a:t>
            </a:r>
            <a:r>
              <a:rPr lang="en-US" sz="2400" b="1" dirty="0">
                <a:latin typeface="Times New Roman" panose="02020603050405020304" pitchFamily="18" charset="0"/>
                <a:cs typeface="Times New Roman" panose="02020603050405020304" pitchFamily="18" charset="0"/>
              </a:rPr>
              <a:t>Bragg's Law for X-ray diffraction</a:t>
            </a:r>
            <a:r>
              <a:rPr lang="en-US" sz="24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E380F192-87A1-4241-B867-9BB8638881CB}"/>
              </a:ext>
            </a:extLst>
          </p:cNvPr>
          <p:cNvPicPr>
            <a:picLocks noChangeAspect="1"/>
          </p:cNvPicPr>
          <p:nvPr/>
        </p:nvPicPr>
        <p:blipFill>
          <a:blip r:embed="rId2"/>
          <a:stretch>
            <a:fillRect/>
          </a:stretch>
        </p:blipFill>
        <p:spPr>
          <a:xfrm>
            <a:off x="6904776" y="2131360"/>
            <a:ext cx="5287224" cy="3467477"/>
          </a:xfrm>
          <a:prstGeom prst="rect">
            <a:avLst/>
          </a:prstGeom>
        </p:spPr>
      </p:pic>
      <p:sp>
        <p:nvSpPr>
          <p:cNvPr id="3" name="Date Placeholder 2">
            <a:extLst>
              <a:ext uri="{FF2B5EF4-FFF2-40B4-BE49-F238E27FC236}">
                <a16:creationId xmlns:a16="http://schemas.microsoft.com/office/drawing/2014/main" id="{25B99567-FFA2-9EAF-DA39-653EDF795F7F}"/>
              </a:ext>
            </a:extLst>
          </p:cNvPr>
          <p:cNvSpPr>
            <a:spLocks noGrp="1"/>
          </p:cNvSpPr>
          <p:nvPr>
            <p:ph type="dt" sz="half" idx="10"/>
          </p:nvPr>
        </p:nvSpPr>
        <p:spPr/>
        <p:txBody>
          <a:bodyPr/>
          <a:lstStyle/>
          <a:p>
            <a:fld id="{628EBE1F-B67F-4257-9399-BFCDEB093BE0}" type="datetime1">
              <a:rPr lang="en-IN" smtClean="0"/>
              <a:t>06-05-2022</a:t>
            </a:fld>
            <a:endParaRPr lang="en-IN"/>
          </a:p>
        </p:txBody>
      </p:sp>
      <p:sp>
        <p:nvSpPr>
          <p:cNvPr id="5" name="Footer Placeholder 4">
            <a:extLst>
              <a:ext uri="{FF2B5EF4-FFF2-40B4-BE49-F238E27FC236}">
                <a16:creationId xmlns:a16="http://schemas.microsoft.com/office/drawing/2014/main" id="{415A48F1-5995-938A-2718-DE2D0460BEA2}"/>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B0AA0D83-E572-B130-970C-F29E28DBFEA7}"/>
              </a:ext>
            </a:extLst>
          </p:cNvPr>
          <p:cNvSpPr>
            <a:spLocks noGrp="1"/>
          </p:cNvSpPr>
          <p:nvPr>
            <p:ph type="sldNum" sz="quarter" idx="12"/>
          </p:nvPr>
        </p:nvSpPr>
        <p:spPr/>
        <p:txBody>
          <a:bodyPr/>
          <a:lstStyle/>
          <a:p>
            <a:fld id="{B4C741FC-B631-43BD-AE5A-BB1DB7C08C0E}" type="slidenum">
              <a:rPr lang="en-IN" smtClean="0"/>
              <a:t>58</a:t>
            </a:fld>
            <a:endParaRPr lang="en-IN"/>
          </a:p>
        </p:txBody>
      </p:sp>
    </p:spTree>
    <p:extLst>
      <p:ext uri="{BB962C8B-B14F-4D97-AF65-F5344CB8AC3E}">
        <p14:creationId xmlns:p14="http://schemas.microsoft.com/office/powerpoint/2010/main" val="12185933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DC964-89B5-4901-BD20-A1C8FF83BDF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X RAY CRYSTALLOGRAPHY</a:t>
            </a:r>
          </a:p>
        </p:txBody>
      </p:sp>
      <p:sp>
        <p:nvSpPr>
          <p:cNvPr id="3" name="Content Placeholder 2">
            <a:extLst>
              <a:ext uri="{FF2B5EF4-FFF2-40B4-BE49-F238E27FC236}">
                <a16:creationId xmlns:a16="http://schemas.microsoft.com/office/drawing/2014/main" id="{D2069E86-C335-443D-9015-FE8C9AE39A29}"/>
              </a:ext>
            </a:extLst>
          </p:cNvPr>
          <p:cNvSpPr>
            <a:spLocks noGrp="1"/>
          </p:cNvSpPr>
          <p:nvPr>
            <p:ph idx="1"/>
          </p:nvPr>
        </p:nvSpPr>
        <p:spPr>
          <a:xfrm>
            <a:off x="522263" y="1690688"/>
            <a:ext cx="11147474"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X-ray crystallography is a </a:t>
            </a:r>
            <a:r>
              <a:rPr lang="en-US" sz="2400" b="1" dirty="0">
                <a:latin typeface="Times New Roman" panose="02020603050405020304" pitchFamily="18" charset="0"/>
                <a:cs typeface="Times New Roman" panose="02020603050405020304" pitchFamily="18" charset="0"/>
              </a:rPr>
              <a:t>method of determining the arrangement of atoms within a crystal</a:t>
            </a:r>
            <a:r>
              <a:rPr lang="en-US" sz="2400" dirty="0">
                <a:latin typeface="Times New Roman" panose="02020603050405020304" pitchFamily="18" charset="0"/>
                <a:cs typeface="Times New Roman" panose="02020603050405020304" pitchFamily="18" charset="0"/>
              </a:rPr>
              <a:t>, in which a beam of X-rays strikes a crystal and causes the beam of light to spread into many specific directions. </a:t>
            </a:r>
          </a:p>
          <a:p>
            <a:pPr algn="just">
              <a:lnSpc>
                <a:spcPct val="150000"/>
              </a:lnSpc>
            </a:pPr>
            <a:r>
              <a:rPr lang="en-US" sz="2400" dirty="0">
                <a:latin typeface="Times New Roman" panose="02020603050405020304" pitchFamily="18" charset="0"/>
                <a:cs typeface="Times New Roman" panose="02020603050405020304" pitchFamily="18" charset="0"/>
              </a:rPr>
              <a:t>From the angles and intensities of these diffracted beams, a crystallographer can produce a three-dimensional picture of the density of electrons within the crystal. </a:t>
            </a:r>
          </a:p>
          <a:p>
            <a:pPr algn="just">
              <a:lnSpc>
                <a:spcPct val="150000"/>
              </a:lnSpc>
            </a:pPr>
            <a:r>
              <a:rPr lang="en-US" sz="2400" dirty="0">
                <a:latin typeface="Times New Roman" panose="02020603050405020304" pitchFamily="18" charset="0"/>
                <a:cs typeface="Times New Roman" panose="02020603050405020304" pitchFamily="18" charset="0"/>
              </a:rPr>
              <a:t>Because X-rays have wavelengths similar to the size of atoms, they are useful to explore within crystals.</a:t>
            </a:r>
          </a:p>
        </p:txBody>
      </p:sp>
      <p:sp>
        <p:nvSpPr>
          <p:cNvPr id="4" name="Date Placeholder 3">
            <a:extLst>
              <a:ext uri="{FF2B5EF4-FFF2-40B4-BE49-F238E27FC236}">
                <a16:creationId xmlns:a16="http://schemas.microsoft.com/office/drawing/2014/main" id="{AAAFCE49-243E-6144-78DF-8622B3005DBA}"/>
              </a:ext>
            </a:extLst>
          </p:cNvPr>
          <p:cNvSpPr>
            <a:spLocks noGrp="1"/>
          </p:cNvSpPr>
          <p:nvPr>
            <p:ph type="dt" sz="half" idx="10"/>
          </p:nvPr>
        </p:nvSpPr>
        <p:spPr/>
        <p:txBody>
          <a:bodyPr/>
          <a:lstStyle/>
          <a:p>
            <a:fld id="{24FF3C5F-EA34-4615-84F8-FE3F674BA809}" type="datetime1">
              <a:rPr lang="en-IN" smtClean="0"/>
              <a:t>06-05-2022</a:t>
            </a:fld>
            <a:endParaRPr lang="en-IN"/>
          </a:p>
        </p:txBody>
      </p:sp>
      <p:sp>
        <p:nvSpPr>
          <p:cNvPr id="5" name="Footer Placeholder 4">
            <a:extLst>
              <a:ext uri="{FF2B5EF4-FFF2-40B4-BE49-F238E27FC236}">
                <a16:creationId xmlns:a16="http://schemas.microsoft.com/office/drawing/2014/main" id="{FB9DD763-D537-ACA1-5617-F0A03FB9466E}"/>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B55F59E9-AAB5-07F3-2DC8-CE518CE4E1EB}"/>
              </a:ext>
            </a:extLst>
          </p:cNvPr>
          <p:cNvSpPr>
            <a:spLocks noGrp="1"/>
          </p:cNvSpPr>
          <p:nvPr>
            <p:ph type="sldNum" sz="quarter" idx="12"/>
          </p:nvPr>
        </p:nvSpPr>
        <p:spPr/>
        <p:txBody>
          <a:bodyPr/>
          <a:lstStyle/>
          <a:p>
            <a:fld id="{B4C741FC-B631-43BD-AE5A-BB1DB7C08C0E}" type="slidenum">
              <a:rPr lang="en-IN" smtClean="0"/>
              <a:t>59</a:t>
            </a:fld>
            <a:endParaRPr lang="en-IN"/>
          </a:p>
        </p:txBody>
      </p:sp>
    </p:spTree>
    <p:extLst>
      <p:ext uri="{BB962C8B-B14F-4D97-AF65-F5344CB8AC3E}">
        <p14:creationId xmlns:p14="http://schemas.microsoft.com/office/powerpoint/2010/main" val="250860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A627BD-A9AE-4968-8B9D-45B5D73EA0F2}"/>
              </a:ext>
            </a:extLst>
          </p:cNvPr>
          <p:cNvPicPr>
            <a:picLocks noChangeAspect="1"/>
          </p:cNvPicPr>
          <p:nvPr/>
        </p:nvPicPr>
        <p:blipFill>
          <a:blip r:embed="rId2"/>
          <a:stretch>
            <a:fillRect/>
          </a:stretch>
        </p:blipFill>
        <p:spPr>
          <a:xfrm>
            <a:off x="974361" y="929391"/>
            <a:ext cx="9803567" cy="5171606"/>
          </a:xfrm>
          <a:prstGeom prst="rect">
            <a:avLst/>
          </a:prstGeom>
        </p:spPr>
      </p:pic>
      <p:sp>
        <p:nvSpPr>
          <p:cNvPr id="6" name="Footer Placeholder 7">
            <a:extLst>
              <a:ext uri="{FF2B5EF4-FFF2-40B4-BE49-F238E27FC236}">
                <a16:creationId xmlns:a16="http://schemas.microsoft.com/office/drawing/2014/main" id="{78B41AAC-CA3B-46A6-A0EB-584D88415D4A}"/>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83ED77F4-CD52-45F1-61EC-762C40008501}"/>
              </a:ext>
            </a:extLst>
          </p:cNvPr>
          <p:cNvSpPr>
            <a:spLocks noGrp="1"/>
          </p:cNvSpPr>
          <p:nvPr>
            <p:ph type="dt" sz="half" idx="10"/>
          </p:nvPr>
        </p:nvSpPr>
        <p:spPr/>
        <p:txBody>
          <a:bodyPr/>
          <a:lstStyle/>
          <a:p>
            <a:fld id="{31603D41-B071-4CFB-9CF0-872E57DAE812}" type="datetime1">
              <a:rPr lang="en-IN" smtClean="0"/>
              <a:t>06-05-2022</a:t>
            </a:fld>
            <a:endParaRPr lang="en-IN"/>
          </a:p>
        </p:txBody>
      </p:sp>
      <p:sp>
        <p:nvSpPr>
          <p:cNvPr id="3" name="Slide Number Placeholder 2">
            <a:extLst>
              <a:ext uri="{FF2B5EF4-FFF2-40B4-BE49-F238E27FC236}">
                <a16:creationId xmlns:a16="http://schemas.microsoft.com/office/drawing/2014/main" id="{BBDEE8C5-D725-CA42-C795-C86E6C5DE561}"/>
              </a:ext>
            </a:extLst>
          </p:cNvPr>
          <p:cNvSpPr>
            <a:spLocks noGrp="1"/>
          </p:cNvSpPr>
          <p:nvPr>
            <p:ph type="sldNum" sz="quarter" idx="12"/>
          </p:nvPr>
        </p:nvSpPr>
        <p:spPr/>
        <p:txBody>
          <a:bodyPr/>
          <a:lstStyle/>
          <a:p>
            <a:fld id="{B4C741FC-B631-43BD-AE5A-BB1DB7C08C0E}" type="slidenum">
              <a:rPr lang="en-IN" smtClean="0"/>
              <a:t>6</a:t>
            </a:fld>
            <a:endParaRPr lang="en-IN"/>
          </a:p>
        </p:txBody>
      </p:sp>
    </p:spTree>
    <p:extLst>
      <p:ext uri="{BB962C8B-B14F-4D97-AF65-F5344CB8AC3E}">
        <p14:creationId xmlns:p14="http://schemas.microsoft.com/office/powerpoint/2010/main" val="4239968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6E9C-4546-4916-9396-3DA2B0B49C0B}"/>
              </a:ext>
            </a:extLst>
          </p:cNvPr>
          <p:cNvSpPr>
            <a:spLocks noGrp="1"/>
          </p:cNvSpPr>
          <p:nvPr>
            <p:ph type="title"/>
          </p:nvPr>
        </p:nvSpPr>
        <p:spPr>
          <a:xfrm>
            <a:off x="599049"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USES</a:t>
            </a:r>
          </a:p>
        </p:txBody>
      </p:sp>
      <p:sp>
        <p:nvSpPr>
          <p:cNvPr id="3" name="Content Placeholder 2">
            <a:extLst>
              <a:ext uri="{FF2B5EF4-FFF2-40B4-BE49-F238E27FC236}">
                <a16:creationId xmlns:a16="http://schemas.microsoft.com/office/drawing/2014/main" id="{0567C78C-D6E9-491F-9967-4FCBCACB4959}"/>
              </a:ext>
            </a:extLst>
          </p:cNvPr>
          <p:cNvSpPr>
            <a:spLocks noGrp="1"/>
          </p:cNvSpPr>
          <p:nvPr>
            <p:ph idx="1"/>
          </p:nvPr>
        </p:nvSpPr>
        <p:spPr>
          <a:xfrm>
            <a:off x="402687" y="1071073"/>
            <a:ext cx="11386625" cy="5371930"/>
          </a:xfrm>
        </p:spPr>
        <p:txBody>
          <a:bodyPr>
            <a:normAutofit fontScale="77500" lnSpcReduction="20000"/>
          </a:bodyPr>
          <a:lstStyle/>
          <a:p>
            <a:pPr algn="just">
              <a:lnSpc>
                <a:spcPct val="160000"/>
              </a:lnSpc>
            </a:pPr>
            <a:r>
              <a:rPr lang="en-US" sz="2600" dirty="0">
                <a:latin typeface="Times New Roman" panose="02020603050405020304" pitchFamily="18" charset="0"/>
                <a:cs typeface="Times New Roman" panose="02020603050405020304" pitchFamily="18" charset="0"/>
              </a:rPr>
              <a:t>Used to study many materials which form crystals like salts, metals, minerals, semiconductors, as well as various inorganic, organic and biological molecules.</a:t>
            </a:r>
          </a:p>
          <a:p>
            <a:pPr algn="just">
              <a:lnSpc>
                <a:spcPct val="160000"/>
              </a:lnSpc>
            </a:pPr>
            <a:r>
              <a:rPr lang="en-US" sz="2600" dirty="0">
                <a:latin typeface="Times New Roman" panose="02020603050405020304" pitchFamily="18" charset="0"/>
                <a:cs typeface="Times New Roman" panose="02020603050405020304" pitchFamily="18" charset="0"/>
              </a:rPr>
              <a:t>Determine electron density, the mean positions of the atoms in the crystal their chemical bonds, their disorder and various other information.</a:t>
            </a:r>
          </a:p>
          <a:p>
            <a:pPr algn="just">
              <a:lnSpc>
                <a:spcPct val="160000"/>
              </a:lnSpc>
            </a:pPr>
            <a:r>
              <a:rPr lang="en-US" sz="2600" dirty="0">
                <a:latin typeface="Times New Roman" panose="02020603050405020304" pitchFamily="18" charset="0"/>
                <a:cs typeface="Times New Roman" panose="02020603050405020304" pitchFamily="18" charset="0"/>
              </a:rPr>
              <a:t>Size of atoms, the lengths and types of chemical bonds, and the atomic-scale differences among various materials, especially minerals and alloys. The method also revealed the structure and function of many biological molecules, including vitamins, drugs, proteins and nucleic acids such as DNA.</a:t>
            </a:r>
          </a:p>
          <a:p>
            <a:pPr>
              <a:lnSpc>
                <a:spcPct val="160000"/>
              </a:lnSpc>
            </a:pPr>
            <a:r>
              <a:rPr lang="en-US" sz="2600" dirty="0">
                <a:latin typeface="Times New Roman" panose="02020603050405020304" pitchFamily="18" charset="0"/>
                <a:cs typeface="Times New Roman" panose="02020603050405020304" pitchFamily="18" charset="0"/>
              </a:rPr>
              <a:t>Characterizing the atomic structure of new materials and in discerning materials that appear similar by other experiments.</a:t>
            </a:r>
          </a:p>
          <a:p>
            <a:pPr>
              <a:lnSpc>
                <a:spcPct val="160000"/>
              </a:lnSpc>
            </a:pPr>
            <a:r>
              <a:rPr lang="en-US" sz="2600" dirty="0">
                <a:latin typeface="Times New Roman" panose="02020603050405020304" pitchFamily="18" charset="0"/>
                <a:cs typeface="Times New Roman" panose="02020603050405020304" pitchFamily="18" charset="0"/>
              </a:rPr>
              <a:t>X-ray crystal structures can also account for unusual electronic or elastic properties of a material, shed light on chemical interactions and processes, or serve as the basis for designing pharmaceuticals against diseases</a:t>
            </a:r>
            <a:r>
              <a:rPr lang="en-US" sz="1800" dirty="0">
                <a:latin typeface="Times New Roman" panose="02020603050405020304" pitchFamily="18" charset="0"/>
                <a:cs typeface="Times New Roman" panose="02020603050405020304" pitchFamily="18" charset="0"/>
              </a:rPr>
              <a:t>.</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227F246-CCDA-DA6D-8628-EC9C415EDAD4}"/>
              </a:ext>
            </a:extLst>
          </p:cNvPr>
          <p:cNvSpPr>
            <a:spLocks noGrp="1"/>
          </p:cNvSpPr>
          <p:nvPr>
            <p:ph type="dt" sz="half" idx="10"/>
          </p:nvPr>
        </p:nvSpPr>
        <p:spPr/>
        <p:txBody>
          <a:bodyPr/>
          <a:lstStyle/>
          <a:p>
            <a:fld id="{40D9459E-0BE9-4FEA-84F9-A32946DC1BD6}" type="datetime1">
              <a:rPr lang="en-IN" smtClean="0"/>
              <a:t>06-05-2022</a:t>
            </a:fld>
            <a:endParaRPr lang="en-IN"/>
          </a:p>
        </p:txBody>
      </p:sp>
      <p:sp>
        <p:nvSpPr>
          <p:cNvPr id="5" name="Footer Placeholder 4">
            <a:extLst>
              <a:ext uri="{FF2B5EF4-FFF2-40B4-BE49-F238E27FC236}">
                <a16:creationId xmlns:a16="http://schemas.microsoft.com/office/drawing/2014/main" id="{B623A83E-C718-E503-C873-D5DCA1CD6355}"/>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CA00E213-C13E-EBD4-4356-B52CA6D61452}"/>
              </a:ext>
            </a:extLst>
          </p:cNvPr>
          <p:cNvSpPr>
            <a:spLocks noGrp="1"/>
          </p:cNvSpPr>
          <p:nvPr>
            <p:ph type="sldNum" sz="quarter" idx="12"/>
          </p:nvPr>
        </p:nvSpPr>
        <p:spPr/>
        <p:txBody>
          <a:bodyPr/>
          <a:lstStyle/>
          <a:p>
            <a:fld id="{B4C741FC-B631-43BD-AE5A-BB1DB7C08C0E}" type="slidenum">
              <a:rPr lang="en-IN" smtClean="0"/>
              <a:t>60</a:t>
            </a:fld>
            <a:endParaRPr lang="en-IN"/>
          </a:p>
        </p:txBody>
      </p:sp>
    </p:spTree>
    <p:extLst>
      <p:ext uri="{BB962C8B-B14F-4D97-AF65-F5344CB8AC3E}">
        <p14:creationId xmlns:p14="http://schemas.microsoft.com/office/powerpoint/2010/main" val="508284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1B2A-840D-4B0B-900C-8DC2C2305B28}"/>
              </a:ext>
            </a:extLst>
          </p:cNvPr>
          <p:cNvSpPr>
            <a:spLocks noGrp="1"/>
          </p:cNvSpPr>
          <p:nvPr>
            <p:ph type="title"/>
          </p:nvPr>
        </p:nvSpPr>
        <p:spPr>
          <a:xfrm>
            <a:off x="480060" y="18224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X-RAY DIFFRACTION</a:t>
            </a:r>
          </a:p>
        </p:txBody>
      </p:sp>
      <p:sp>
        <p:nvSpPr>
          <p:cNvPr id="3" name="Content Placeholder 2">
            <a:extLst>
              <a:ext uri="{FF2B5EF4-FFF2-40B4-BE49-F238E27FC236}">
                <a16:creationId xmlns:a16="http://schemas.microsoft.com/office/drawing/2014/main" id="{AD1AF273-7B71-42F9-9BE4-869E077ECCD0}"/>
              </a:ext>
            </a:extLst>
          </p:cNvPr>
          <p:cNvSpPr>
            <a:spLocks noGrp="1"/>
          </p:cNvSpPr>
          <p:nvPr>
            <p:ph idx="1"/>
          </p:nvPr>
        </p:nvSpPr>
        <p:spPr>
          <a:xfrm>
            <a:off x="480060" y="1253331"/>
            <a:ext cx="11231880"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X-Ray Crystallography uses the uniformity of light diffraction of crystals to determine the structure of a molecule or atom.</a:t>
            </a:r>
          </a:p>
          <a:p>
            <a:pPr algn="just">
              <a:lnSpc>
                <a:spcPct val="150000"/>
              </a:lnSpc>
            </a:pPr>
            <a:r>
              <a:rPr lang="en-US" sz="2400" dirty="0">
                <a:latin typeface="Times New Roman" panose="02020603050405020304" pitchFamily="18" charset="0"/>
                <a:cs typeface="Times New Roman" panose="02020603050405020304" pitchFamily="18" charset="0"/>
              </a:rPr>
              <a:t>Then they use an X-ray beam to “hit” the crystallized molecule. The electrons surrounding the molecule diffract as the X-rays hit them. This forms a pattern, this type of pattern is called the X-ray diffraction pattern.</a:t>
            </a:r>
          </a:p>
        </p:txBody>
      </p:sp>
      <p:pic>
        <p:nvPicPr>
          <p:cNvPr id="5" name="Picture 4">
            <a:extLst>
              <a:ext uri="{FF2B5EF4-FFF2-40B4-BE49-F238E27FC236}">
                <a16:creationId xmlns:a16="http://schemas.microsoft.com/office/drawing/2014/main" id="{104FACC3-8CEF-4EC5-8651-BC359AED66E2}"/>
              </a:ext>
            </a:extLst>
          </p:cNvPr>
          <p:cNvPicPr>
            <a:picLocks noChangeAspect="1"/>
          </p:cNvPicPr>
          <p:nvPr/>
        </p:nvPicPr>
        <p:blipFill>
          <a:blip r:embed="rId2"/>
          <a:stretch>
            <a:fillRect/>
          </a:stretch>
        </p:blipFill>
        <p:spPr>
          <a:xfrm>
            <a:off x="2523930" y="4153632"/>
            <a:ext cx="7144140" cy="2339243"/>
          </a:xfrm>
          <a:prstGeom prst="rect">
            <a:avLst/>
          </a:prstGeom>
        </p:spPr>
      </p:pic>
      <p:sp>
        <p:nvSpPr>
          <p:cNvPr id="4" name="Date Placeholder 3">
            <a:extLst>
              <a:ext uri="{FF2B5EF4-FFF2-40B4-BE49-F238E27FC236}">
                <a16:creationId xmlns:a16="http://schemas.microsoft.com/office/drawing/2014/main" id="{23AD6243-3145-2BF5-2559-0DB4DD57433D}"/>
              </a:ext>
            </a:extLst>
          </p:cNvPr>
          <p:cNvSpPr>
            <a:spLocks noGrp="1"/>
          </p:cNvSpPr>
          <p:nvPr>
            <p:ph type="dt" sz="half" idx="10"/>
          </p:nvPr>
        </p:nvSpPr>
        <p:spPr/>
        <p:txBody>
          <a:bodyPr/>
          <a:lstStyle/>
          <a:p>
            <a:fld id="{E96B952A-2148-4288-801E-982391210498}" type="datetime1">
              <a:rPr lang="en-IN" smtClean="0"/>
              <a:t>06-05-2022</a:t>
            </a:fld>
            <a:endParaRPr lang="en-IN"/>
          </a:p>
        </p:txBody>
      </p:sp>
      <p:sp>
        <p:nvSpPr>
          <p:cNvPr id="6" name="Footer Placeholder 5">
            <a:extLst>
              <a:ext uri="{FF2B5EF4-FFF2-40B4-BE49-F238E27FC236}">
                <a16:creationId xmlns:a16="http://schemas.microsoft.com/office/drawing/2014/main" id="{6F5C0639-7C16-8799-EF8F-46892ED19383}"/>
              </a:ext>
            </a:extLst>
          </p:cNvPr>
          <p:cNvSpPr>
            <a:spLocks noGrp="1"/>
          </p:cNvSpPr>
          <p:nvPr>
            <p:ph type="ftr" sz="quarter" idx="11"/>
          </p:nvPr>
        </p:nvSpPr>
        <p:spPr/>
        <p:txBody>
          <a:bodyPr/>
          <a:lstStyle/>
          <a:p>
            <a:r>
              <a:rPr lang="en-US"/>
              <a:t>Department of Mechanical Engineering, NSUT New Delhi</a:t>
            </a:r>
            <a:endParaRPr lang="en-IN"/>
          </a:p>
        </p:txBody>
      </p:sp>
      <p:sp>
        <p:nvSpPr>
          <p:cNvPr id="7" name="Slide Number Placeholder 6">
            <a:extLst>
              <a:ext uri="{FF2B5EF4-FFF2-40B4-BE49-F238E27FC236}">
                <a16:creationId xmlns:a16="http://schemas.microsoft.com/office/drawing/2014/main" id="{144AA442-B718-EB4F-D293-01E6F9BBCAD9}"/>
              </a:ext>
            </a:extLst>
          </p:cNvPr>
          <p:cNvSpPr>
            <a:spLocks noGrp="1"/>
          </p:cNvSpPr>
          <p:nvPr>
            <p:ph type="sldNum" sz="quarter" idx="12"/>
          </p:nvPr>
        </p:nvSpPr>
        <p:spPr/>
        <p:txBody>
          <a:bodyPr/>
          <a:lstStyle/>
          <a:p>
            <a:fld id="{B4C741FC-B631-43BD-AE5A-BB1DB7C08C0E}" type="slidenum">
              <a:rPr lang="en-IN" smtClean="0"/>
              <a:t>61</a:t>
            </a:fld>
            <a:endParaRPr lang="en-IN"/>
          </a:p>
        </p:txBody>
      </p:sp>
    </p:spTree>
    <p:extLst>
      <p:ext uri="{BB962C8B-B14F-4D97-AF65-F5344CB8AC3E}">
        <p14:creationId xmlns:p14="http://schemas.microsoft.com/office/powerpoint/2010/main" val="33835343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FDAB-4DE7-4440-9B86-1E41C5A3FE4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77F3B0F1-5B04-4C37-94A8-E4BD80A15596}"/>
              </a:ext>
            </a:extLst>
          </p:cNvPr>
          <p:cNvSpPr>
            <a:spLocks noGrp="1"/>
          </p:cNvSpPr>
          <p:nvPr>
            <p:ph idx="1"/>
          </p:nvPr>
        </p:nvSpPr>
        <p:spPr>
          <a:xfrm>
            <a:off x="606669" y="1580711"/>
            <a:ext cx="10978662" cy="4351338"/>
          </a:xfrm>
        </p:spPr>
        <p:txBody>
          <a:bodyPr>
            <a:normAutofit lnSpcReduction="1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Two limiting cases of X-ray crystallography.</a:t>
            </a:r>
          </a:p>
          <a:p>
            <a:pPr algn="just">
              <a:lnSpc>
                <a:spcPct val="150000"/>
              </a:lnSpc>
            </a:pPr>
            <a:r>
              <a:rPr lang="en-US" sz="2000" dirty="0">
                <a:latin typeface="Times New Roman" panose="02020603050405020304" pitchFamily="18" charset="0"/>
                <a:cs typeface="Times New Roman" panose="02020603050405020304" pitchFamily="18" charset="0"/>
              </a:rPr>
              <a:t>Small-molecule crystallography typically involves crystals with fewer than 100 atoms in their asymmetric unit; such crystal structures are usually so well resolved that the atoms can be discerned as isolated "blobs" of electron density.</a:t>
            </a:r>
          </a:p>
          <a:p>
            <a:pPr algn="just">
              <a:lnSpc>
                <a:spcPct val="150000"/>
              </a:lnSpc>
            </a:pPr>
            <a:r>
              <a:rPr lang="en-US" sz="2000" dirty="0">
                <a:latin typeface="Times New Roman" panose="02020603050405020304" pitchFamily="18" charset="0"/>
                <a:cs typeface="Times New Roman" panose="02020603050405020304" pitchFamily="18" charset="0"/>
              </a:rPr>
              <a:t>By contrast, macromolecular crystallography often involves tens of thousands of atoms in the unit cell. Such crystal structures are generally less well-resolved (more "smeared out"); the atoms and chemical bonds appear as tubes of electron density, rather than as isolated atoms.</a:t>
            </a:r>
          </a:p>
          <a:p>
            <a:pPr algn="just">
              <a:lnSpc>
                <a:spcPct val="150000"/>
              </a:lnSpc>
            </a:pPr>
            <a:r>
              <a:rPr lang="en-US" sz="2000" dirty="0">
                <a:latin typeface="Times New Roman" panose="02020603050405020304" pitchFamily="18" charset="0"/>
                <a:cs typeface="Times New Roman" panose="02020603050405020304" pitchFamily="18" charset="0"/>
              </a:rPr>
              <a:t>In general, small molecules are also easier to crystallize than macromolecules; however, X-ray crystallography has proven possible even for viruses with hundreds of thousands of atoms.</a:t>
            </a:r>
          </a:p>
        </p:txBody>
      </p:sp>
      <p:sp>
        <p:nvSpPr>
          <p:cNvPr id="4" name="Date Placeholder 3">
            <a:extLst>
              <a:ext uri="{FF2B5EF4-FFF2-40B4-BE49-F238E27FC236}">
                <a16:creationId xmlns:a16="http://schemas.microsoft.com/office/drawing/2014/main" id="{5AFE99AB-C7DB-3B15-27CA-6A56348CE1FD}"/>
              </a:ext>
            </a:extLst>
          </p:cNvPr>
          <p:cNvSpPr>
            <a:spLocks noGrp="1"/>
          </p:cNvSpPr>
          <p:nvPr>
            <p:ph type="dt" sz="half" idx="10"/>
          </p:nvPr>
        </p:nvSpPr>
        <p:spPr/>
        <p:txBody>
          <a:bodyPr/>
          <a:lstStyle/>
          <a:p>
            <a:fld id="{CF73502A-59A0-4CD9-BF0A-AAFC892B5F6D}" type="datetime1">
              <a:rPr lang="en-IN" smtClean="0"/>
              <a:t>06-05-2022</a:t>
            </a:fld>
            <a:endParaRPr lang="en-IN"/>
          </a:p>
        </p:txBody>
      </p:sp>
      <p:sp>
        <p:nvSpPr>
          <p:cNvPr id="5" name="Footer Placeholder 4">
            <a:extLst>
              <a:ext uri="{FF2B5EF4-FFF2-40B4-BE49-F238E27FC236}">
                <a16:creationId xmlns:a16="http://schemas.microsoft.com/office/drawing/2014/main" id="{A573C806-9C38-83CE-7992-76DBE59E1B40}"/>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4FA6A428-18E4-F7C9-AF9C-B0767827AD3E}"/>
              </a:ext>
            </a:extLst>
          </p:cNvPr>
          <p:cNvSpPr>
            <a:spLocks noGrp="1"/>
          </p:cNvSpPr>
          <p:nvPr>
            <p:ph type="sldNum" sz="quarter" idx="12"/>
          </p:nvPr>
        </p:nvSpPr>
        <p:spPr/>
        <p:txBody>
          <a:bodyPr/>
          <a:lstStyle/>
          <a:p>
            <a:fld id="{B4C741FC-B631-43BD-AE5A-BB1DB7C08C0E}" type="slidenum">
              <a:rPr lang="en-IN" smtClean="0"/>
              <a:t>62</a:t>
            </a:fld>
            <a:endParaRPr lang="en-IN"/>
          </a:p>
        </p:txBody>
      </p:sp>
    </p:spTree>
    <p:extLst>
      <p:ext uri="{BB962C8B-B14F-4D97-AF65-F5344CB8AC3E}">
        <p14:creationId xmlns:p14="http://schemas.microsoft.com/office/powerpoint/2010/main" val="2740572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0994-994A-4F08-BC08-0AC7F6D442A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Miller Indices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F7ACB7-D2C2-44EE-AA61-744E19D136CA}"/>
              </a:ext>
            </a:extLst>
          </p:cNvPr>
          <p:cNvSpPr>
            <a:spLocks noGrp="1"/>
          </p:cNvSpPr>
          <p:nvPr>
            <p:ph idx="1"/>
          </p:nvPr>
        </p:nvSpPr>
        <p:spPr>
          <a:xfrm>
            <a:off x="838199" y="1825625"/>
            <a:ext cx="11077135" cy="4351338"/>
          </a:xfrm>
        </p:spPr>
        <p:txBody>
          <a:bodyPr>
            <a:normAutofit/>
          </a:bodyPr>
          <a:lstStyle/>
          <a:p>
            <a:pPr algn="just"/>
            <a:r>
              <a:rPr lang="en-US" dirty="0">
                <a:latin typeface="Times New Roman" panose="02020603050405020304" pitchFamily="18" charset="0"/>
                <a:cs typeface="Times New Roman" panose="02020603050405020304" pitchFamily="18" charset="0"/>
              </a:rPr>
              <a:t>Miller Indices are used to refer to specific lattice planes of atoms.</a:t>
            </a:r>
          </a:p>
          <a:p>
            <a:pPr algn="just"/>
            <a:r>
              <a:rPr lang="en-US" dirty="0">
                <a:latin typeface="Times New Roman" panose="02020603050405020304" pitchFamily="18" charset="0"/>
                <a:cs typeface="Times New Roman" panose="02020603050405020304" pitchFamily="18" charset="0"/>
              </a:rPr>
              <a:t>These directions and planes could be in lattices or in crystals. </a:t>
            </a:r>
          </a:p>
          <a:p>
            <a:pPr algn="just"/>
            <a:r>
              <a:rPr lang="en-US" dirty="0">
                <a:latin typeface="Times New Roman" panose="02020603050405020304" pitchFamily="18" charset="0"/>
                <a:cs typeface="Times New Roman" panose="02020603050405020304" pitchFamily="18" charset="0"/>
              </a:rPr>
              <a:t>These are reciprocals of the fractional intercepts (with fractions cleared) that the plane makes with the crystallographic x, y and z axes of three nonparallel edges of the cubic unit cell.</a:t>
            </a:r>
          </a:p>
          <a:p>
            <a:pPr algn="just"/>
            <a:r>
              <a:rPr lang="en-US" dirty="0">
                <a:latin typeface="Times New Roman" panose="02020603050405020304" pitchFamily="18" charset="0"/>
                <a:cs typeface="Times New Roman" panose="02020603050405020304" pitchFamily="18" charset="0"/>
              </a:rPr>
              <a:t>The number of indices will match with the dimension of the lattice or the crystal.</a:t>
            </a:r>
          </a:p>
          <a:p>
            <a:pPr algn="just"/>
            <a:r>
              <a:rPr lang="en-US" dirty="0">
                <a:latin typeface="Times New Roman" panose="02020603050405020304" pitchFamily="18" charset="0"/>
                <a:cs typeface="Times New Roman" panose="02020603050405020304" pitchFamily="18" charset="0"/>
              </a:rPr>
              <a:t>E.g. in 1D there will be 1 index and 2D there will be two indices etc.</a:t>
            </a: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CE1A1B1-3301-6F66-2707-4F2A95734FB6}"/>
              </a:ext>
            </a:extLst>
          </p:cNvPr>
          <p:cNvSpPr>
            <a:spLocks noGrp="1"/>
          </p:cNvSpPr>
          <p:nvPr>
            <p:ph type="dt" sz="half" idx="10"/>
          </p:nvPr>
        </p:nvSpPr>
        <p:spPr/>
        <p:txBody>
          <a:bodyPr/>
          <a:lstStyle/>
          <a:p>
            <a:fld id="{6F5F8897-D857-4B4B-BD20-25A3A28C4760}" type="datetime1">
              <a:rPr lang="en-IN" smtClean="0"/>
              <a:t>06-05-2022</a:t>
            </a:fld>
            <a:endParaRPr lang="en-IN"/>
          </a:p>
        </p:txBody>
      </p:sp>
      <p:sp>
        <p:nvSpPr>
          <p:cNvPr id="5" name="Footer Placeholder 4">
            <a:extLst>
              <a:ext uri="{FF2B5EF4-FFF2-40B4-BE49-F238E27FC236}">
                <a16:creationId xmlns:a16="http://schemas.microsoft.com/office/drawing/2014/main" id="{6E9B4DBA-67AD-CEA6-2076-FD970B23E689}"/>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9F1FB450-613D-E808-9DFC-23F579B84BFF}"/>
              </a:ext>
            </a:extLst>
          </p:cNvPr>
          <p:cNvSpPr>
            <a:spLocks noGrp="1"/>
          </p:cNvSpPr>
          <p:nvPr>
            <p:ph type="sldNum" sz="quarter" idx="12"/>
          </p:nvPr>
        </p:nvSpPr>
        <p:spPr/>
        <p:txBody>
          <a:bodyPr/>
          <a:lstStyle/>
          <a:p>
            <a:fld id="{B4C741FC-B631-43BD-AE5A-BB1DB7C08C0E}" type="slidenum">
              <a:rPr lang="en-IN" smtClean="0"/>
              <a:t>63</a:t>
            </a:fld>
            <a:endParaRPr lang="en-IN"/>
          </a:p>
        </p:txBody>
      </p:sp>
    </p:spTree>
    <p:extLst>
      <p:ext uri="{BB962C8B-B14F-4D97-AF65-F5344CB8AC3E}">
        <p14:creationId xmlns:p14="http://schemas.microsoft.com/office/powerpoint/2010/main" val="3218990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A441-4445-4614-A1B4-3304E2C5E491}"/>
              </a:ext>
            </a:extLst>
          </p:cNvPr>
          <p:cNvSpPr>
            <a:spLocks noGrp="1"/>
          </p:cNvSpPr>
          <p:nvPr>
            <p:ph type="title"/>
          </p:nvPr>
        </p:nvSpPr>
        <p:spPr>
          <a:xfrm>
            <a:off x="528711" y="500062"/>
            <a:ext cx="10515600" cy="1325563"/>
          </a:xfrm>
        </p:spPr>
        <p:txBody>
          <a:bodyPr/>
          <a:lstStyle/>
          <a:p>
            <a:r>
              <a:rPr lang="en-US" b="1" dirty="0">
                <a:latin typeface="Times New Roman" panose="02020603050405020304" pitchFamily="18" charset="0"/>
                <a:cs typeface="Times New Roman" panose="02020603050405020304" pitchFamily="18" charset="0"/>
              </a:rPr>
              <a:t>Importance of Miller Indices </a:t>
            </a:r>
            <a:endParaRPr lang="en-US" dirty="0"/>
          </a:p>
        </p:txBody>
      </p:sp>
      <p:sp>
        <p:nvSpPr>
          <p:cNvPr id="3" name="Content Placeholder 2">
            <a:extLst>
              <a:ext uri="{FF2B5EF4-FFF2-40B4-BE49-F238E27FC236}">
                <a16:creationId xmlns:a16="http://schemas.microsoft.com/office/drawing/2014/main" id="{5ECBEACA-5BE5-46E9-A1BA-F4BF05B71BEB}"/>
              </a:ext>
            </a:extLst>
          </p:cNvPr>
          <p:cNvSpPr>
            <a:spLocks noGrp="1"/>
          </p:cNvSpPr>
          <p:nvPr>
            <p:ph idx="1"/>
          </p:nvPr>
        </p:nvSpPr>
        <p:spPr>
          <a:xfrm>
            <a:off x="528711" y="1825625"/>
            <a:ext cx="10936458"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Materials Science it is important to have a notation system for atomic planes since these planes influence </a:t>
            </a:r>
          </a:p>
          <a:p>
            <a:r>
              <a:rPr lang="en-US" dirty="0">
                <a:latin typeface="Times New Roman" panose="02020603050405020304" pitchFamily="18" charset="0"/>
                <a:cs typeface="Times New Roman" panose="02020603050405020304" pitchFamily="18" charset="0"/>
              </a:rPr>
              <a:t>Optical properties </a:t>
            </a:r>
          </a:p>
          <a:p>
            <a:r>
              <a:rPr lang="en-US" dirty="0">
                <a:latin typeface="Times New Roman" panose="02020603050405020304" pitchFamily="18" charset="0"/>
                <a:cs typeface="Times New Roman" panose="02020603050405020304" pitchFamily="18" charset="0"/>
              </a:rPr>
              <a:t>Reactivity </a:t>
            </a:r>
          </a:p>
          <a:p>
            <a:r>
              <a:rPr lang="en-US" dirty="0">
                <a:latin typeface="Times New Roman" panose="02020603050405020304" pitchFamily="18" charset="0"/>
                <a:cs typeface="Times New Roman" panose="02020603050405020304" pitchFamily="18" charset="0"/>
              </a:rPr>
              <a:t>Surface tension </a:t>
            </a:r>
          </a:p>
          <a:p>
            <a:r>
              <a:rPr lang="en-US" dirty="0">
                <a:latin typeface="Times New Roman" panose="02020603050405020304" pitchFamily="18" charset="0"/>
                <a:cs typeface="Times New Roman" panose="02020603050405020304" pitchFamily="18" charset="0"/>
              </a:rPr>
              <a:t>Dislocations </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EC99CC2-8959-D5C9-D4CA-5EC0DC91F806}"/>
              </a:ext>
            </a:extLst>
          </p:cNvPr>
          <p:cNvSpPr>
            <a:spLocks noGrp="1"/>
          </p:cNvSpPr>
          <p:nvPr>
            <p:ph type="dt" sz="half" idx="10"/>
          </p:nvPr>
        </p:nvSpPr>
        <p:spPr/>
        <p:txBody>
          <a:bodyPr/>
          <a:lstStyle/>
          <a:p>
            <a:fld id="{C813B8EE-4670-48E3-9A58-E699C6872E43}" type="datetime1">
              <a:rPr lang="en-IN" smtClean="0"/>
              <a:t>06-05-2022</a:t>
            </a:fld>
            <a:endParaRPr lang="en-IN"/>
          </a:p>
        </p:txBody>
      </p:sp>
      <p:sp>
        <p:nvSpPr>
          <p:cNvPr id="5" name="Footer Placeholder 4">
            <a:extLst>
              <a:ext uri="{FF2B5EF4-FFF2-40B4-BE49-F238E27FC236}">
                <a16:creationId xmlns:a16="http://schemas.microsoft.com/office/drawing/2014/main" id="{0B02DF87-7E47-F1F3-50DD-B7FA843ECE88}"/>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B88F54AF-0361-B423-B4E0-2E3EE57A74B8}"/>
              </a:ext>
            </a:extLst>
          </p:cNvPr>
          <p:cNvSpPr>
            <a:spLocks noGrp="1"/>
          </p:cNvSpPr>
          <p:nvPr>
            <p:ph type="sldNum" sz="quarter" idx="12"/>
          </p:nvPr>
        </p:nvSpPr>
        <p:spPr/>
        <p:txBody>
          <a:bodyPr/>
          <a:lstStyle/>
          <a:p>
            <a:fld id="{B4C741FC-B631-43BD-AE5A-BB1DB7C08C0E}" type="slidenum">
              <a:rPr lang="en-IN" smtClean="0"/>
              <a:t>64</a:t>
            </a:fld>
            <a:endParaRPr lang="en-IN"/>
          </a:p>
        </p:txBody>
      </p:sp>
    </p:spTree>
    <p:extLst>
      <p:ext uri="{BB962C8B-B14F-4D97-AF65-F5344CB8AC3E}">
        <p14:creationId xmlns:p14="http://schemas.microsoft.com/office/powerpoint/2010/main" val="34122813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691C-6B99-42CA-8670-3055315AD97D}"/>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Notation Summary </a:t>
            </a:r>
          </a:p>
        </p:txBody>
      </p:sp>
      <p:sp>
        <p:nvSpPr>
          <p:cNvPr id="3" name="Content Placeholder 2">
            <a:extLst>
              <a:ext uri="{FF2B5EF4-FFF2-40B4-BE49-F238E27FC236}">
                <a16:creationId xmlns:a16="http://schemas.microsoft.com/office/drawing/2014/main" id="{9B2D5A93-1FD0-4B29-813F-6A7DB86C00E1}"/>
              </a:ext>
            </a:extLst>
          </p:cNvPr>
          <p:cNvSpPr>
            <a:spLocks noGrp="1"/>
          </p:cNvSpPr>
          <p:nvPr>
            <p:ph idx="1"/>
          </p:nvPr>
        </p:nvSpPr>
        <p:spPr>
          <a:xfrm>
            <a:off x="641253" y="1253331"/>
            <a:ext cx="10515600" cy="4351338"/>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h,k,l</a:t>
            </a:r>
            <a:r>
              <a:rPr lang="en-US" dirty="0">
                <a:latin typeface="Times New Roman" panose="02020603050405020304" pitchFamily="18" charset="0"/>
                <a:cs typeface="Times New Roman" panose="02020603050405020304" pitchFamily="18" charset="0"/>
              </a:rPr>
              <a:t>) represents a point – note the exclusive use of commas </a:t>
            </a:r>
          </a:p>
          <a:p>
            <a:r>
              <a:rPr lang="en-US" dirty="0">
                <a:latin typeface="Times New Roman" panose="02020603050405020304" pitchFamily="18" charset="0"/>
                <a:cs typeface="Times New Roman" panose="02020603050405020304" pitchFamily="18" charset="0"/>
              </a:rPr>
              <a:t>Negative numbers/directions are denoted with a bar on top of the number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hkl</a:t>
            </a:r>
            <a:r>
              <a:rPr lang="en-US" dirty="0">
                <a:latin typeface="Times New Roman" panose="02020603050405020304" pitchFamily="18" charset="0"/>
                <a:cs typeface="Times New Roman" panose="02020603050405020304" pitchFamily="18" charset="0"/>
              </a:rPr>
              <a:t>] represents a direction </a:t>
            </a:r>
          </a:p>
          <a:p>
            <a:r>
              <a:rPr lang="en-US" dirty="0">
                <a:latin typeface="Times New Roman" panose="02020603050405020304" pitchFamily="18" charset="0"/>
                <a:cs typeface="Times New Roman" panose="02020603050405020304" pitchFamily="18" charset="0"/>
              </a:rPr>
              <a:t>&lt;</a:t>
            </a:r>
            <a:r>
              <a:rPr lang="en-US" dirty="0" err="1">
                <a:latin typeface="Times New Roman" panose="02020603050405020304" pitchFamily="18" charset="0"/>
                <a:cs typeface="Times New Roman" panose="02020603050405020304" pitchFamily="18" charset="0"/>
              </a:rPr>
              <a:t>hkl</a:t>
            </a:r>
            <a:r>
              <a:rPr lang="en-US" dirty="0">
                <a:latin typeface="Times New Roman" panose="02020603050405020304" pitchFamily="18" charset="0"/>
                <a:cs typeface="Times New Roman" panose="02020603050405020304" pitchFamily="18" charset="0"/>
              </a:rPr>
              <a:t>&gt; represents a family of directions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hkl</a:t>
            </a:r>
            <a:r>
              <a:rPr lang="en-US" dirty="0">
                <a:latin typeface="Times New Roman" panose="02020603050405020304" pitchFamily="18" charset="0"/>
                <a:cs typeface="Times New Roman" panose="02020603050405020304" pitchFamily="18" charset="0"/>
              </a:rPr>
              <a:t>) represents a plane </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hkl</a:t>
            </a:r>
            <a:r>
              <a:rPr lang="en-US" dirty="0">
                <a:latin typeface="Times New Roman" panose="02020603050405020304" pitchFamily="18" charset="0"/>
                <a:cs typeface="Times New Roman" panose="02020603050405020304" pitchFamily="18" charset="0"/>
              </a:rPr>
              <a:t>} represents a family of planes </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0CC57CF-17B0-09FF-6520-C67B34DE2D5D}"/>
              </a:ext>
            </a:extLst>
          </p:cNvPr>
          <p:cNvSpPr>
            <a:spLocks noGrp="1"/>
          </p:cNvSpPr>
          <p:nvPr>
            <p:ph type="dt" sz="half" idx="10"/>
          </p:nvPr>
        </p:nvSpPr>
        <p:spPr/>
        <p:txBody>
          <a:bodyPr/>
          <a:lstStyle/>
          <a:p>
            <a:fld id="{3C9097B8-9888-427C-BDFF-45AD6519D608}" type="datetime1">
              <a:rPr lang="en-IN" smtClean="0"/>
              <a:t>06-05-2022</a:t>
            </a:fld>
            <a:endParaRPr lang="en-IN"/>
          </a:p>
        </p:txBody>
      </p:sp>
      <p:sp>
        <p:nvSpPr>
          <p:cNvPr id="5" name="Footer Placeholder 4">
            <a:extLst>
              <a:ext uri="{FF2B5EF4-FFF2-40B4-BE49-F238E27FC236}">
                <a16:creationId xmlns:a16="http://schemas.microsoft.com/office/drawing/2014/main" id="{3FBA0A0B-9BBC-B192-A227-3A51FD13A1FB}"/>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6759B39F-2C54-ADBE-F946-4A2C182107E0}"/>
              </a:ext>
            </a:extLst>
          </p:cNvPr>
          <p:cNvSpPr>
            <a:spLocks noGrp="1"/>
          </p:cNvSpPr>
          <p:nvPr>
            <p:ph type="sldNum" sz="quarter" idx="12"/>
          </p:nvPr>
        </p:nvSpPr>
        <p:spPr/>
        <p:txBody>
          <a:bodyPr/>
          <a:lstStyle/>
          <a:p>
            <a:fld id="{B4C741FC-B631-43BD-AE5A-BB1DB7C08C0E}" type="slidenum">
              <a:rPr lang="en-IN" smtClean="0"/>
              <a:t>65</a:t>
            </a:fld>
            <a:endParaRPr lang="en-IN"/>
          </a:p>
        </p:txBody>
      </p:sp>
    </p:spTree>
    <p:extLst>
      <p:ext uri="{BB962C8B-B14F-4D97-AF65-F5344CB8AC3E}">
        <p14:creationId xmlns:p14="http://schemas.microsoft.com/office/powerpoint/2010/main" val="34611070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CE31-A5E2-4ACD-915B-1E4B983C010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Miller Indices for Planes: Procedure </a:t>
            </a:r>
          </a:p>
        </p:txBody>
      </p:sp>
      <p:sp>
        <p:nvSpPr>
          <p:cNvPr id="3" name="Content Placeholder 2">
            <a:extLst>
              <a:ext uri="{FF2B5EF4-FFF2-40B4-BE49-F238E27FC236}">
                <a16:creationId xmlns:a16="http://schemas.microsoft.com/office/drawing/2014/main" id="{B712F4A5-262F-4205-9CF5-58F306A46E87}"/>
              </a:ext>
            </a:extLst>
          </p:cNvPr>
          <p:cNvSpPr>
            <a:spLocks noGrp="1"/>
          </p:cNvSpPr>
          <p:nvPr>
            <p:ph idx="1"/>
          </p:nvPr>
        </p:nvSpPr>
        <p:spPr>
          <a:xfrm>
            <a:off x="655319" y="1488001"/>
            <a:ext cx="10894255" cy="5004874"/>
          </a:xfrm>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Choose a plane that does not pass through origin</a:t>
            </a:r>
            <a:endParaRPr lang="en-US" dirty="0">
              <a:solidFill>
                <a:srgbClr val="C00000"/>
              </a:solidFill>
              <a:latin typeface="Times New Roman" panose="02020603050405020304" pitchFamily="18" charset="0"/>
              <a:cs typeface="Times New Roman" panose="02020603050405020304" pitchFamily="18" charset="0"/>
            </a:endParaRPr>
          </a:p>
          <a:p>
            <a:pPr marL="0" indent="0" algn="just">
              <a:buNone/>
            </a:pPr>
            <a:r>
              <a:rPr lang="en-US" dirty="0">
                <a:solidFill>
                  <a:srgbClr val="C00000"/>
                </a:solidFill>
              </a:rPr>
              <a:t>Step 1:</a:t>
            </a:r>
            <a:r>
              <a:rPr lang="en-US" dirty="0"/>
              <a:t> Identify the plane intercepts on the x, y and z-axes. </a:t>
            </a:r>
          </a:p>
          <a:p>
            <a:pPr marL="0" indent="0" algn="just">
              <a:buNone/>
            </a:pPr>
            <a:r>
              <a:rPr lang="en-US" dirty="0">
                <a:solidFill>
                  <a:srgbClr val="C00000"/>
                </a:solidFill>
              </a:rPr>
              <a:t>Step 2: </a:t>
            </a:r>
            <a:r>
              <a:rPr lang="en-US" dirty="0"/>
              <a:t>Specify intercepts in fractional coordinates. </a:t>
            </a:r>
          </a:p>
          <a:p>
            <a:pPr marL="0" indent="0" algn="just">
              <a:buNone/>
            </a:pPr>
            <a:r>
              <a:rPr lang="en-US" dirty="0">
                <a:solidFill>
                  <a:srgbClr val="C00000"/>
                </a:solidFill>
              </a:rPr>
              <a:t>Step 3: </a:t>
            </a:r>
            <a:r>
              <a:rPr lang="en-US" dirty="0"/>
              <a:t>Take the reciprocals of the fractional intercepts. </a:t>
            </a:r>
          </a:p>
          <a:p>
            <a:pPr marL="0" indent="0" algn="just">
              <a:buNone/>
            </a:pPr>
            <a:r>
              <a:rPr lang="en-US" dirty="0">
                <a:solidFill>
                  <a:srgbClr val="C00000"/>
                </a:solidFill>
              </a:rPr>
              <a:t>Step 4: </a:t>
            </a:r>
            <a:r>
              <a:rPr lang="en-US" dirty="0"/>
              <a:t>Fractions?</a:t>
            </a:r>
          </a:p>
          <a:p>
            <a:pPr marL="0" indent="0" algn="just">
              <a:buNone/>
            </a:pPr>
            <a:r>
              <a:rPr lang="en-US" dirty="0">
                <a:solidFill>
                  <a:srgbClr val="C00000"/>
                </a:solidFill>
              </a:rPr>
              <a:t>             a. </a:t>
            </a:r>
            <a:r>
              <a:rPr lang="en-US" dirty="0"/>
              <a:t>If Yes, Clear fractions by multiplying by an integer to determine smallest 	set of whole numbers, then go to b</a:t>
            </a:r>
          </a:p>
          <a:p>
            <a:pPr marL="0" indent="0" algn="just">
              <a:buNone/>
            </a:pPr>
            <a:r>
              <a:rPr lang="en-US" dirty="0">
                <a:solidFill>
                  <a:srgbClr val="C00000"/>
                </a:solidFill>
              </a:rPr>
              <a:t>             b. </a:t>
            </a:r>
            <a:r>
              <a:rPr lang="en-US" dirty="0"/>
              <a:t>If No, Place a “bar” over the Negative indices</a:t>
            </a:r>
          </a:p>
          <a:p>
            <a:pPr marL="0" indent="0" algn="just">
              <a:buNone/>
            </a:pPr>
            <a:r>
              <a:rPr lang="en-US" dirty="0">
                <a:solidFill>
                  <a:srgbClr val="C00000"/>
                </a:solidFill>
              </a:rPr>
              <a:t>Step 5: </a:t>
            </a:r>
            <a:r>
              <a:rPr lang="en-US" dirty="0"/>
              <a:t>Enclose in parenthesis (</a:t>
            </a:r>
            <a:r>
              <a:rPr lang="en-US" dirty="0" err="1"/>
              <a:t>hkl</a:t>
            </a:r>
            <a:r>
              <a:rPr lang="en-US" dirty="0"/>
              <a:t>) where </a:t>
            </a:r>
            <a:r>
              <a:rPr lang="en-US" dirty="0" err="1"/>
              <a:t>h,k,l</a:t>
            </a:r>
            <a:r>
              <a:rPr lang="en-US" dirty="0"/>
              <a:t> are miller indices of cubic crystal     	plane for x, y and z axes.</a:t>
            </a:r>
          </a:p>
          <a:p>
            <a:pPr marL="0" indent="0" algn="just">
              <a:buNone/>
            </a:pPr>
            <a:endParaRPr lang="en-US" b="1" dirty="0"/>
          </a:p>
          <a:p>
            <a:pPr marL="0" indent="0" algn="just">
              <a:buNone/>
            </a:pPr>
            <a:r>
              <a:rPr lang="en-US" b="1" dirty="0">
                <a:solidFill>
                  <a:srgbClr val="C00000"/>
                </a:solidFill>
              </a:rPr>
              <a:t>Note: </a:t>
            </a:r>
            <a:r>
              <a:rPr lang="en-US" dirty="0"/>
              <a:t>if the one of axis value was negative then move the center of cubic to negative value direction .</a:t>
            </a:r>
          </a:p>
        </p:txBody>
      </p:sp>
      <p:sp>
        <p:nvSpPr>
          <p:cNvPr id="4" name="Date Placeholder 3">
            <a:extLst>
              <a:ext uri="{FF2B5EF4-FFF2-40B4-BE49-F238E27FC236}">
                <a16:creationId xmlns:a16="http://schemas.microsoft.com/office/drawing/2014/main" id="{29891EB3-FC83-6279-6356-7EF638D939FE}"/>
              </a:ext>
            </a:extLst>
          </p:cNvPr>
          <p:cNvSpPr>
            <a:spLocks noGrp="1"/>
          </p:cNvSpPr>
          <p:nvPr>
            <p:ph type="dt" sz="half" idx="10"/>
          </p:nvPr>
        </p:nvSpPr>
        <p:spPr/>
        <p:txBody>
          <a:bodyPr/>
          <a:lstStyle/>
          <a:p>
            <a:fld id="{F40A2BDB-C3AF-4D7A-A5E3-B15918891921}" type="datetime1">
              <a:rPr lang="en-IN" smtClean="0"/>
              <a:t>06-05-2022</a:t>
            </a:fld>
            <a:endParaRPr lang="en-IN"/>
          </a:p>
        </p:txBody>
      </p:sp>
      <p:sp>
        <p:nvSpPr>
          <p:cNvPr id="5" name="Footer Placeholder 4">
            <a:extLst>
              <a:ext uri="{FF2B5EF4-FFF2-40B4-BE49-F238E27FC236}">
                <a16:creationId xmlns:a16="http://schemas.microsoft.com/office/drawing/2014/main" id="{F2D924D7-0782-B323-9631-38C62E36011B}"/>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34CE03D2-9DC6-132B-1063-B4D08ADB434D}"/>
              </a:ext>
            </a:extLst>
          </p:cNvPr>
          <p:cNvSpPr>
            <a:spLocks noGrp="1"/>
          </p:cNvSpPr>
          <p:nvPr>
            <p:ph type="sldNum" sz="quarter" idx="12"/>
          </p:nvPr>
        </p:nvSpPr>
        <p:spPr/>
        <p:txBody>
          <a:bodyPr/>
          <a:lstStyle/>
          <a:p>
            <a:fld id="{B4C741FC-B631-43BD-AE5A-BB1DB7C08C0E}" type="slidenum">
              <a:rPr lang="en-IN" smtClean="0"/>
              <a:t>66</a:t>
            </a:fld>
            <a:endParaRPr lang="en-IN"/>
          </a:p>
        </p:txBody>
      </p:sp>
    </p:spTree>
    <p:extLst>
      <p:ext uri="{BB962C8B-B14F-4D97-AF65-F5344CB8AC3E}">
        <p14:creationId xmlns:p14="http://schemas.microsoft.com/office/powerpoint/2010/main" val="42421683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664E-EA73-489E-920A-17DD83C81E13}"/>
              </a:ext>
            </a:extLst>
          </p:cNvPr>
          <p:cNvSpPr>
            <a:spLocks noGrp="1"/>
          </p:cNvSpPr>
          <p:nvPr>
            <p:ph type="title"/>
          </p:nvPr>
        </p:nvSpPr>
        <p:spPr>
          <a:xfrm>
            <a:off x="345831" y="-222420"/>
            <a:ext cx="10515600" cy="1325563"/>
          </a:xfrm>
        </p:spPr>
        <p:txBody>
          <a:bodyPr/>
          <a:lstStyle/>
          <a:p>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Miller Indices for Planes: Illustration </a:t>
            </a:r>
          </a:p>
        </p:txBody>
      </p:sp>
      <p:sp>
        <p:nvSpPr>
          <p:cNvPr id="3" name="Content Placeholder 2">
            <a:extLst>
              <a:ext uri="{FF2B5EF4-FFF2-40B4-BE49-F238E27FC236}">
                <a16:creationId xmlns:a16="http://schemas.microsoft.com/office/drawing/2014/main" id="{FCE1D276-2B60-4F36-9CD0-2BB0CCCACEDE}"/>
              </a:ext>
            </a:extLst>
          </p:cNvPr>
          <p:cNvSpPr>
            <a:spLocks noGrp="1"/>
          </p:cNvSpPr>
          <p:nvPr>
            <p:ph idx="1"/>
          </p:nvPr>
        </p:nvSpPr>
        <p:spPr>
          <a:xfrm>
            <a:off x="373966" y="1103142"/>
            <a:ext cx="7996311" cy="557261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Consider the plane in pink, which is one of an infinite number of parallel plane each a consistent distance (“a”) away from the origin (purple planes)</a:t>
            </a:r>
          </a:p>
          <a:p>
            <a:r>
              <a:rPr lang="en-US" dirty="0">
                <a:latin typeface="Times New Roman" panose="02020603050405020304" pitchFamily="18" charset="0"/>
                <a:cs typeface="Times New Roman" panose="02020603050405020304" pitchFamily="18" charset="0"/>
              </a:rPr>
              <a:t>The plane intersects the x-axis at point a. It runs parallel along y and z axes.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Thus, this plane can be designated as (1,∞,∞). </a:t>
            </a:r>
          </a:p>
        </p:txBody>
      </p:sp>
      <p:pic>
        <p:nvPicPr>
          <p:cNvPr id="5" name="Picture 4">
            <a:extLst>
              <a:ext uri="{FF2B5EF4-FFF2-40B4-BE49-F238E27FC236}">
                <a16:creationId xmlns:a16="http://schemas.microsoft.com/office/drawing/2014/main" id="{CD55C0FB-0F4B-46CA-95CA-3F4DDAFED890}"/>
              </a:ext>
            </a:extLst>
          </p:cNvPr>
          <p:cNvPicPr>
            <a:picLocks noChangeAspect="1"/>
          </p:cNvPicPr>
          <p:nvPr/>
        </p:nvPicPr>
        <p:blipFill>
          <a:blip r:embed="rId2"/>
          <a:stretch>
            <a:fillRect/>
          </a:stretch>
        </p:blipFill>
        <p:spPr>
          <a:xfrm>
            <a:off x="8370277" y="1014286"/>
            <a:ext cx="3222674" cy="2521761"/>
          </a:xfrm>
          <a:prstGeom prst="rect">
            <a:avLst/>
          </a:prstGeom>
        </p:spPr>
      </p:pic>
      <p:pic>
        <p:nvPicPr>
          <p:cNvPr id="7" name="Picture 6">
            <a:extLst>
              <a:ext uri="{FF2B5EF4-FFF2-40B4-BE49-F238E27FC236}">
                <a16:creationId xmlns:a16="http://schemas.microsoft.com/office/drawing/2014/main" id="{6B280334-DADF-4969-9E6F-132E307E977B}"/>
              </a:ext>
            </a:extLst>
          </p:cNvPr>
          <p:cNvPicPr>
            <a:picLocks noChangeAspect="1"/>
          </p:cNvPicPr>
          <p:nvPr/>
        </p:nvPicPr>
        <p:blipFill>
          <a:blip r:embed="rId3"/>
          <a:stretch>
            <a:fillRect/>
          </a:stretch>
        </p:blipFill>
        <p:spPr>
          <a:xfrm>
            <a:off x="8217731" y="3703085"/>
            <a:ext cx="3375220" cy="2972671"/>
          </a:xfrm>
          <a:prstGeom prst="rect">
            <a:avLst/>
          </a:prstGeom>
        </p:spPr>
      </p:pic>
      <p:pic>
        <p:nvPicPr>
          <p:cNvPr id="9" name="Picture 8">
            <a:extLst>
              <a:ext uri="{FF2B5EF4-FFF2-40B4-BE49-F238E27FC236}">
                <a16:creationId xmlns:a16="http://schemas.microsoft.com/office/drawing/2014/main" id="{80FF0148-B7BE-4596-8D4F-8FD48B59E563}"/>
              </a:ext>
            </a:extLst>
          </p:cNvPr>
          <p:cNvPicPr>
            <a:picLocks noChangeAspect="1"/>
          </p:cNvPicPr>
          <p:nvPr/>
        </p:nvPicPr>
        <p:blipFill>
          <a:blip r:embed="rId4"/>
          <a:stretch>
            <a:fillRect/>
          </a:stretch>
        </p:blipFill>
        <p:spPr>
          <a:xfrm>
            <a:off x="4869913" y="3136875"/>
            <a:ext cx="2019300" cy="2972671"/>
          </a:xfrm>
          <a:prstGeom prst="rect">
            <a:avLst/>
          </a:prstGeom>
        </p:spPr>
      </p:pic>
      <p:sp>
        <p:nvSpPr>
          <p:cNvPr id="4" name="Date Placeholder 3">
            <a:extLst>
              <a:ext uri="{FF2B5EF4-FFF2-40B4-BE49-F238E27FC236}">
                <a16:creationId xmlns:a16="http://schemas.microsoft.com/office/drawing/2014/main" id="{6BD5F412-1BB6-66B8-79D6-D8A434A5DA36}"/>
              </a:ext>
            </a:extLst>
          </p:cNvPr>
          <p:cNvSpPr>
            <a:spLocks noGrp="1"/>
          </p:cNvSpPr>
          <p:nvPr>
            <p:ph type="dt" sz="half" idx="10"/>
          </p:nvPr>
        </p:nvSpPr>
        <p:spPr/>
        <p:txBody>
          <a:bodyPr/>
          <a:lstStyle/>
          <a:p>
            <a:fld id="{3334957B-194E-4B0C-B7DB-37CAC1C1F73D}" type="datetime1">
              <a:rPr lang="en-IN" smtClean="0"/>
              <a:t>06-05-2022</a:t>
            </a:fld>
            <a:endParaRPr lang="en-IN"/>
          </a:p>
        </p:txBody>
      </p:sp>
      <p:sp>
        <p:nvSpPr>
          <p:cNvPr id="6" name="Footer Placeholder 5">
            <a:extLst>
              <a:ext uri="{FF2B5EF4-FFF2-40B4-BE49-F238E27FC236}">
                <a16:creationId xmlns:a16="http://schemas.microsoft.com/office/drawing/2014/main" id="{0EBE03FE-B14F-8767-D500-74561F68E7C2}"/>
              </a:ext>
            </a:extLst>
          </p:cNvPr>
          <p:cNvSpPr>
            <a:spLocks noGrp="1"/>
          </p:cNvSpPr>
          <p:nvPr>
            <p:ph type="ftr" sz="quarter" idx="11"/>
          </p:nvPr>
        </p:nvSpPr>
        <p:spPr/>
        <p:txBody>
          <a:bodyPr/>
          <a:lstStyle/>
          <a:p>
            <a:r>
              <a:rPr lang="en-US"/>
              <a:t>Department of Mechanical Engineering, NSUT New Delhi</a:t>
            </a:r>
            <a:endParaRPr lang="en-IN"/>
          </a:p>
        </p:txBody>
      </p:sp>
      <p:sp>
        <p:nvSpPr>
          <p:cNvPr id="8" name="Slide Number Placeholder 7">
            <a:extLst>
              <a:ext uri="{FF2B5EF4-FFF2-40B4-BE49-F238E27FC236}">
                <a16:creationId xmlns:a16="http://schemas.microsoft.com/office/drawing/2014/main" id="{19F32E62-1B93-1267-D001-76E7AD8626F4}"/>
              </a:ext>
            </a:extLst>
          </p:cNvPr>
          <p:cNvSpPr>
            <a:spLocks noGrp="1"/>
          </p:cNvSpPr>
          <p:nvPr>
            <p:ph type="sldNum" sz="quarter" idx="12"/>
          </p:nvPr>
        </p:nvSpPr>
        <p:spPr/>
        <p:txBody>
          <a:bodyPr/>
          <a:lstStyle/>
          <a:p>
            <a:fld id="{B4C741FC-B631-43BD-AE5A-BB1DB7C08C0E}" type="slidenum">
              <a:rPr lang="en-IN" smtClean="0"/>
              <a:t>67</a:t>
            </a:fld>
            <a:endParaRPr lang="en-IN"/>
          </a:p>
        </p:txBody>
      </p:sp>
    </p:spTree>
    <p:extLst>
      <p:ext uri="{BB962C8B-B14F-4D97-AF65-F5344CB8AC3E}">
        <p14:creationId xmlns:p14="http://schemas.microsoft.com/office/powerpoint/2010/main" val="4176627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974180-D76C-4236-8DCA-469406662B31}"/>
              </a:ext>
            </a:extLst>
          </p:cNvPr>
          <p:cNvSpPr/>
          <p:nvPr/>
        </p:nvSpPr>
        <p:spPr>
          <a:xfrm>
            <a:off x="356380" y="1070081"/>
            <a:ext cx="6574302" cy="5170646"/>
          </a:xfrm>
          <a:prstGeom prst="rect">
            <a:avLst/>
          </a:prstGeom>
        </p:spPr>
        <p:txBody>
          <a:bodyPr wrap="square">
            <a:spAutoFit/>
          </a:bodyPr>
          <a:lstStyle/>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Likewise, the </a:t>
            </a:r>
            <a:r>
              <a:rPr lang="en-US" sz="2200" b="1" dirty="0">
                <a:latin typeface="Times New Roman" panose="02020603050405020304" pitchFamily="18" charset="0"/>
                <a:cs typeface="Times New Roman" panose="02020603050405020304" pitchFamily="18" charset="0"/>
              </a:rPr>
              <a:t>yellow</a:t>
            </a:r>
            <a:r>
              <a:rPr lang="en-US" sz="2200" dirty="0">
                <a:latin typeface="Times New Roman" panose="02020603050405020304" pitchFamily="18" charset="0"/>
                <a:cs typeface="Times New Roman" panose="02020603050405020304" pitchFamily="18" charset="0"/>
              </a:rPr>
              <a:t> plane can be designated as (∞,1,∞). </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And the </a:t>
            </a:r>
            <a:r>
              <a:rPr lang="en-US" sz="2200" b="1" dirty="0">
                <a:latin typeface="Times New Roman" panose="02020603050405020304" pitchFamily="18" charset="0"/>
                <a:cs typeface="Times New Roman" panose="02020603050405020304" pitchFamily="18" charset="0"/>
              </a:rPr>
              <a:t>green</a:t>
            </a:r>
            <a:r>
              <a:rPr lang="en-US" sz="2200" dirty="0">
                <a:latin typeface="Times New Roman" panose="02020603050405020304" pitchFamily="18" charset="0"/>
                <a:cs typeface="Times New Roman" panose="02020603050405020304" pitchFamily="18" charset="0"/>
              </a:rPr>
              <a:t> plane can be written as (∞,∞,1).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Miller Indices are the reciprocals of the parameters of each crystal face. </a:t>
            </a:r>
          </a:p>
          <a:p>
            <a:pPr algn="just"/>
            <a:r>
              <a:rPr lang="en-US" sz="2200" dirty="0">
                <a:latin typeface="Times New Roman" panose="02020603050405020304" pitchFamily="18" charset="0"/>
                <a:cs typeface="Times New Roman" panose="02020603050405020304" pitchFamily="18" charset="0"/>
              </a:rPr>
              <a:t>Thus: </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Pink Face </a:t>
            </a:r>
          </a:p>
          <a:p>
            <a:pPr algn="just"/>
            <a:r>
              <a:rPr lang="en-US" sz="2200" dirty="0">
                <a:latin typeface="Times New Roman" panose="02020603050405020304" pitchFamily="18" charset="0"/>
                <a:cs typeface="Times New Roman" panose="02020603050405020304" pitchFamily="18" charset="0"/>
              </a:rPr>
              <a:t>= (1/1, 1/∞, 1/∞) = </a:t>
            </a:r>
            <a:r>
              <a:rPr lang="en-US" sz="2200" b="1" dirty="0">
                <a:latin typeface="Times New Roman" panose="02020603050405020304" pitchFamily="18" charset="0"/>
                <a:cs typeface="Times New Roman" panose="02020603050405020304" pitchFamily="18" charset="0"/>
              </a:rPr>
              <a:t>(100)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Green Face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(1/∞, 1/∞, 1/1) = </a:t>
            </a:r>
            <a:r>
              <a:rPr lang="en-US" sz="2200" b="1" dirty="0">
                <a:latin typeface="Times New Roman" panose="02020603050405020304" pitchFamily="18" charset="0"/>
                <a:cs typeface="Times New Roman" panose="02020603050405020304" pitchFamily="18" charset="0"/>
              </a:rPr>
              <a:t>(001)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Yellow Face </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(1/∞, 1/1, 1/∞) = </a:t>
            </a:r>
            <a:r>
              <a:rPr lang="en-US" sz="2200" b="1" dirty="0">
                <a:latin typeface="Times New Roman" panose="02020603050405020304" pitchFamily="18" charset="0"/>
                <a:cs typeface="Times New Roman" panose="02020603050405020304" pitchFamily="18" charset="0"/>
              </a:rPr>
              <a:t>(010) </a:t>
            </a:r>
          </a:p>
        </p:txBody>
      </p:sp>
      <p:pic>
        <p:nvPicPr>
          <p:cNvPr id="3" name="Picture 2">
            <a:extLst>
              <a:ext uri="{FF2B5EF4-FFF2-40B4-BE49-F238E27FC236}">
                <a16:creationId xmlns:a16="http://schemas.microsoft.com/office/drawing/2014/main" id="{0F87A9F2-EC07-4457-ADFE-155677BC96DD}"/>
              </a:ext>
            </a:extLst>
          </p:cNvPr>
          <p:cNvPicPr>
            <a:picLocks noChangeAspect="1"/>
          </p:cNvPicPr>
          <p:nvPr/>
        </p:nvPicPr>
        <p:blipFill>
          <a:blip r:embed="rId2"/>
          <a:stretch>
            <a:fillRect/>
          </a:stretch>
        </p:blipFill>
        <p:spPr>
          <a:xfrm>
            <a:off x="6930682" y="1933365"/>
            <a:ext cx="4766956" cy="4307362"/>
          </a:xfrm>
          <a:prstGeom prst="rect">
            <a:avLst/>
          </a:prstGeom>
        </p:spPr>
      </p:pic>
      <p:sp>
        <p:nvSpPr>
          <p:cNvPr id="4" name="Date Placeholder 3">
            <a:extLst>
              <a:ext uri="{FF2B5EF4-FFF2-40B4-BE49-F238E27FC236}">
                <a16:creationId xmlns:a16="http://schemas.microsoft.com/office/drawing/2014/main" id="{350732EB-7829-4F47-2B84-AFBEF5FBBAE0}"/>
              </a:ext>
            </a:extLst>
          </p:cNvPr>
          <p:cNvSpPr>
            <a:spLocks noGrp="1"/>
          </p:cNvSpPr>
          <p:nvPr>
            <p:ph type="dt" sz="half" idx="10"/>
          </p:nvPr>
        </p:nvSpPr>
        <p:spPr/>
        <p:txBody>
          <a:bodyPr/>
          <a:lstStyle/>
          <a:p>
            <a:fld id="{13DB637A-0946-44D8-B688-5F551F5EC540}" type="datetime1">
              <a:rPr lang="en-IN" smtClean="0"/>
              <a:t>06-05-2022</a:t>
            </a:fld>
            <a:endParaRPr lang="en-IN"/>
          </a:p>
        </p:txBody>
      </p:sp>
      <p:sp>
        <p:nvSpPr>
          <p:cNvPr id="5" name="Footer Placeholder 4">
            <a:extLst>
              <a:ext uri="{FF2B5EF4-FFF2-40B4-BE49-F238E27FC236}">
                <a16:creationId xmlns:a16="http://schemas.microsoft.com/office/drawing/2014/main" id="{03A68FE8-44FE-9864-BC06-A40C4C607D5A}"/>
              </a:ext>
            </a:extLst>
          </p:cNvPr>
          <p:cNvSpPr>
            <a:spLocks noGrp="1"/>
          </p:cNvSpPr>
          <p:nvPr>
            <p:ph type="ftr" sz="quarter" idx="11"/>
          </p:nvPr>
        </p:nvSpPr>
        <p:spPr/>
        <p:txBody>
          <a:bodyPr/>
          <a:lstStyle/>
          <a:p>
            <a:r>
              <a:rPr lang="en-US"/>
              <a:t>Department of Mechanical Engineering, NSUT New Delhi</a:t>
            </a:r>
            <a:endParaRPr lang="en-IN"/>
          </a:p>
        </p:txBody>
      </p:sp>
      <p:sp>
        <p:nvSpPr>
          <p:cNvPr id="6" name="Slide Number Placeholder 5">
            <a:extLst>
              <a:ext uri="{FF2B5EF4-FFF2-40B4-BE49-F238E27FC236}">
                <a16:creationId xmlns:a16="http://schemas.microsoft.com/office/drawing/2014/main" id="{A3443F2F-5CB9-D3AC-F639-497F042DE8FB}"/>
              </a:ext>
            </a:extLst>
          </p:cNvPr>
          <p:cNvSpPr>
            <a:spLocks noGrp="1"/>
          </p:cNvSpPr>
          <p:nvPr>
            <p:ph type="sldNum" sz="quarter" idx="12"/>
          </p:nvPr>
        </p:nvSpPr>
        <p:spPr/>
        <p:txBody>
          <a:bodyPr/>
          <a:lstStyle/>
          <a:p>
            <a:fld id="{B4C741FC-B631-43BD-AE5A-BB1DB7C08C0E}" type="slidenum">
              <a:rPr lang="en-IN" smtClean="0"/>
              <a:t>68</a:t>
            </a:fld>
            <a:endParaRPr lang="en-IN"/>
          </a:p>
        </p:txBody>
      </p:sp>
    </p:spTree>
    <p:extLst>
      <p:ext uri="{BB962C8B-B14F-4D97-AF65-F5344CB8AC3E}">
        <p14:creationId xmlns:p14="http://schemas.microsoft.com/office/powerpoint/2010/main" val="116255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8C429-A4CD-434E-B961-D5E25528ABB0}"/>
              </a:ext>
            </a:extLst>
          </p:cNvPr>
          <p:cNvPicPr>
            <a:picLocks noChangeAspect="1"/>
          </p:cNvPicPr>
          <p:nvPr/>
        </p:nvPicPr>
        <p:blipFill>
          <a:blip r:embed="rId2"/>
          <a:stretch>
            <a:fillRect/>
          </a:stretch>
        </p:blipFill>
        <p:spPr>
          <a:xfrm>
            <a:off x="1289154" y="974361"/>
            <a:ext cx="9054059" cy="4886793"/>
          </a:xfrm>
          <a:prstGeom prst="rect">
            <a:avLst/>
          </a:prstGeom>
        </p:spPr>
      </p:pic>
      <p:sp>
        <p:nvSpPr>
          <p:cNvPr id="6" name="Footer Placeholder 7">
            <a:extLst>
              <a:ext uri="{FF2B5EF4-FFF2-40B4-BE49-F238E27FC236}">
                <a16:creationId xmlns:a16="http://schemas.microsoft.com/office/drawing/2014/main" id="{593C1A9D-2205-4912-97B5-56D3439D2D80}"/>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75E7623-ADB6-AE0A-1DD5-DE9A62283478}"/>
              </a:ext>
            </a:extLst>
          </p:cNvPr>
          <p:cNvSpPr>
            <a:spLocks noGrp="1"/>
          </p:cNvSpPr>
          <p:nvPr>
            <p:ph type="dt" sz="half" idx="10"/>
          </p:nvPr>
        </p:nvSpPr>
        <p:spPr/>
        <p:txBody>
          <a:bodyPr/>
          <a:lstStyle/>
          <a:p>
            <a:fld id="{DBD6D117-25C5-418B-8797-FFB389997E21}" type="datetime1">
              <a:rPr lang="en-IN" smtClean="0"/>
              <a:t>06-05-2022</a:t>
            </a:fld>
            <a:endParaRPr lang="en-IN"/>
          </a:p>
        </p:txBody>
      </p:sp>
      <p:sp>
        <p:nvSpPr>
          <p:cNvPr id="3" name="Slide Number Placeholder 2">
            <a:extLst>
              <a:ext uri="{FF2B5EF4-FFF2-40B4-BE49-F238E27FC236}">
                <a16:creationId xmlns:a16="http://schemas.microsoft.com/office/drawing/2014/main" id="{2709859E-31C1-BBED-531D-250EB6C3B199}"/>
              </a:ext>
            </a:extLst>
          </p:cNvPr>
          <p:cNvSpPr>
            <a:spLocks noGrp="1"/>
          </p:cNvSpPr>
          <p:nvPr>
            <p:ph type="sldNum" sz="quarter" idx="12"/>
          </p:nvPr>
        </p:nvSpPr>
        <p:spPr/>
        <p:txBody>
          <a:bodyPr/>
          <a:lstStyle/>
          <a:p>
            <a:fld id="{B4C741FC-B631-43BD-AE5A-BB1DB7C08C0E}" type="slidenum">
              <a:rPr lang="en-IN" smtClean="0"/>
              <a:t>7</a:t>
            </a:fld>
            <a:endParaRPr lang="en-IN"/>
          </a:p>
        </p:txBody>
      </p:sp>
    </p:spTree>
    <p:extLst>
      <p:ext uri="{BB962C8B-B14F-4D97-AF65-F5344CB8AC3E}">
        <p14:creationId xmlns:p14="http://schemas.microsoft.com/office/powerpoint/2010/main" val="1276961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26311-FBED-4F65-8D46-817F730063BE}"/>
              </a:ext>
            </a:extLst>
          </p:cNvPr>
          <p:cNvPicPr>
            <a:picLocks noChangeAspect="1"/>
          </p:cNvPicPr>
          <p:nvPr/>
        </p:nvPicPr>
        <p:blipFill>
          <a:blip r:embed="rId2"/>
          <a:stretch>
            <a:fillRect/>
          </a:stretch>
        </p:blipFill>
        <p:spPr>
          <a:xfrm>
            <a:off x="1488320" y="142408"/>
            <a:ext cx="8824913" cy="3725053"/>
          </a:xfrm>
          <a:prstGeom prst="rect">
            <a:avLst/>
          </a:prstGeom>
        </p:spPr>
      </p:pic>
      <p:pic>
        <p:nvPicPr>
          <p:cNvPr id="7" name="Picture 6">
            <a:extLst>
              <a:ext uri="{FF2B5EF4-FFF2-40B4-BE49-F238E27FC236}">
                <a16:creationId xmlns:a16="http://schemas.microsoft.com/office/drawing/2014/main" id="{4FA790EA-330A-49AE-BC05-FE891A5CE4C4}"/>
              </a:ext>
            </a:extLst>
          </p:cNvPr>
          <p:cNvPicPr>
            <a:picLocks noChangeAspect="1"/>
          </p:cNvPicPr>
          <p:nvPr/>
        </p:nvPicPr>
        <p:blipFill>
          <a:blip r:embed="rId3"/>
          <a:stretch>
            <a:fillRect/>
          </a:stretch>
        </p:blipFill>
        <p:spPr>
          <a:xfrm>
            <a:off x="1628580" y="3323002"/>
            <a:ext cx="8544392" cy="3477717"/>
          </a:xfrm>
          <a:prstGeom prst="rect">
            <a:avLst/>
          </a:prstGeom>
        </p:spPr>
      </p:pic>
      <p:sp>
        <p:nvSpPr>
          <p:cNvPr id="8" name="Footer Placeholder 7">
            <a:extLst>
              <a:ext uri="{FF2B5EF4-FFF2-40B4-BE49-F238E27FC236}">
                <a16:creationId xmlns:a16="http://schemas.microsoft.com/office/drawing/2014/main" id="{78363058-9D5E-4171-ACE1-42FFCE1F4435}"/>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79642A00-6203-3038-A12F-359635EFAB58}"/>
              </a:ext>
            </a:extLst>
          </p:cNvPr>
          <p:cNvSpPr>
            <a:spLocks noGrp="1"/>
          </p:cNvSpPr>
          <p:nvPr>
            <p:ph type="dt" sz="half" idx="10"/>
          </p:nvPr>
        </p:nvSpPr>
        <p:spPr/>
        <p:txBody>
          <a:bodyPr/>
          <a:lstStyle/>
          <a:p>
            <a:fld id="{F1120733-2C09-4EA0-86BE-F63B38F403EF}" type="datetime1">
              <a:rPr lang="en-IN" smtClean="0"/>
              <a:t>06-05-2022</a:t>
            </a:fld>
            <a:endParaRPr lang="en-IN"/>
          </a:p>
        </p:txBody>
      </p:sp>
      <p:sp>
        <p:nvSpPr>
          <p:cNvPr id="3" name="Slide Number Placeholder 2">
            <a:extLst>
              <a:ext uri="{FF2B5EF4-FFF2-40B4-BE49-F238E27FC236}">
                <a16:creationId xmlns:a16="http://schemas.microsoft.com/office/drawing/2014/main" id="{C5D1B83D-F77F-9934-F25D-D1CE9D73CD5C}"/>
              </a:ext>
            </a:extLst>
          </p:cNvPr>
          <p:cNvSpPr>
            <a:spLocks noGrp="1"/>
          </p:cNvSpPr>
          <p:nvPr>
            <p:ph type="sldNum" sz="quarter" idx="12"/>
          </p:nvPr>
        </p:nvSpPr>
        <p:spPr/>
        <p:txBody>
          <a:bodyPr/>
          <a:lstStyle/>
          <a:p>
            <a:fld id="{B4C741FC-B631-43BD-AE5A-BB1DB7C08C0E}" type="slidenum">
              <a:rPr lang="en-IN" smtClean="0"/>
              <a:t>8</a:t>
            </a:fld>
            <a:endParaRPr lang="en-IN"/>
          </a:p>
        </p:txBody>
      </p:sp>
    </p:spTree>
    <p:extLst>
      <p:ext uri="{BB962C8B-B14F-4D97-AF65-F5344CB8AC3E}">
        <p14:creationId xmlns:p14="http://schemas.microsoft.com/office/powerpoint/2010/main" val="319646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26311-FBED-4F65-8D46-817F730063BE}"/>
              </a:ext>
            </a:extLst>
          </p:cNvPr>
          <p:cNvPicPr>
            <a:picLocks noChangeAspect="1"/>
          </p:cNvPicPr>
          <p:nvPr/>
        </p:nvPicPr>
        <p:blipFill>
          <a:blip r:embed="rId2"/>
          <a:stretch>
            <a:fillRect/>
          </a:stretch>
        </p:blipFill>
        <p:spPr>
          <a:xfrm>
            <a:off x="1488320" y="142408"/>
            <a:ext cx="8824913" cy="3725053"/>
          </a:xfrm>
          <a:prstGeom prst="rect">
            <a:avLst/>
          </a:prstGeom>
        </p:spPr>
      </p:pic>
      <p:pic>
        <p:nvPicPr>
          <p:cNvPr id="7" name="Picture 6">
            <a:extLst>
              <a:ext uri="{FF2B5EF4-FFF2-40B4-BE49-F238E27FC236}">
                <a16:creationId xmlns:a16="http://schemas.microsoft.com/office/drawing/2014/main" id="{4FA790EA-330A-49AE-BC05-FE891A5CE4C4}"/>
              </a:ext>
            </a:extLst>
          </p:cNvPr>
          <p:cNvPicPr>
            <a:picLocks noChangeAspect="1"/>
          </p:cNvPicPr>
          <p:nvPr/>
        </p:nvPicPr>
        <p:blipFill>
          <a:blip r:embed="rId3"/>
          <a:stretch>
            <a:fillRect/>
          </a:stretch>
        </p:blipFill>
        <p:spPr>
          <a:xfrm>
            <a:off x="1488320" y="3429000"/>
            <a:ext cx="8544392" cy="3477717"/>
          </a:xfrm>
          <a:prstGeom prst="rect">
            <a:avLst/>
          </a:prstGeom>
        </p:spPr>
      </p:pic>
      <p:sp>
        <p:nvSpPr>
          <p:cNvPr id="4" name="Footer Placeholder 7">
            <a:extLst>
              <a:ext uri="{FF2B5EF4-FFF2-40B4-BE49-F238E27FC236}">
                <a16:creationId xmlns:a16="http://schemas.microsoft.com/office/drawing/2014/main" id="{86D8996A-4D29-4871-9F2D-7023D2299DAC}"/>
              </a:ext>
            </a:extLst>
          </p:cNvPr>
          <p:cNvSpPr>
            <a:spLocks noGrp="1"/>
          </p:cNvSpPr>
          <p:nvPr>
            <p:ph type="ftr" sz="quarter" idx="11"/>
          </p:nvPr>
        </p:nvSpPr>
        <p:spPr>
          <a:xfrm>
            <a:off x="3468974" y="6435594"/>
            <a:ext cx="5764967" cy="365125"/>
          </a:xfrm>
        </p:spPr>
        <p:txBody>
          <a:bodyPr/>
          <a:lstStyle/>
          <a:p>
            <a:r>
              <a:rPr lang="en-US" i="1">
                <a:solidFill>
                  <a:schemeClr val="tx1"/>
                </a:solidFill>
                <a:latin typeface="Times New Roman" panose="02020603050405020304" pitchFamily="18" charset="0"/>
                <a:cs typeface="Times New Roman" panose="02020603050405020304" pitchFamily="18" charset="0"/>
              </a:rPr>
              <a:t>Department of Mechanical Engineering, NSUT New Delhi</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CE865FE2-8DA6-42E6-2288-402D906A4410}"/>
              </a:ext>
            </a:extLst>
          </p:cNvPr>
          <p:cNvSpPr>
            <a:spLocks noGrp="1"/>
          </p:cNvSpPr>
          <p:nvPr>
            <p:ph type="dt" sz="half" idx="10"/>
          </p:nvPr>
        </p:nvSpPr>
        <p:spPr/>
        <p:txBody>
          <a:bodyPr/>
          <a:lstStyle/>
          <a:p>
            <a:fld id="{C056BD27-BADD-4B6A-A65B-0362B0C152FA}" type="datetime1">
              <a:rPr lang="en-IN" smtClean="0"/>
              <a:t>06-05-2022</a:t>
            </a:fld>
            <a:endParaRPr lang="en-IN"/>
          </a:p>
        </p:txBody>
      </p:sp>
      <p:sp>
        <p:nvSpPr>
          <p:cNvPr id="3" name="Slide Number Placeholder 2">
            <a:extLst>
              <a:ext uri="{FF2B5EF4-FFF2-40B4-BE49-F238E27FC236}">
                <a16:creationId xmlns:a16="http://schemas.microsoft.com/office/drawing/2014/main" id="{25A703AF-536D-3733-0D8E-637F7B1E8290}"/>
              </a:ext>
            </a:extLst>
          </p:cNvPr>
          <p:cNvSpPr>
            <a:spLocks noGrp="1"/>
          </p:cNvSpPr>
          <p:nvPr>
            <p:ph type="sldNum" sz="quarter" idx="12"/>
          </p:nvPr>
        </p:nvSpPr>
        <p:spPr/>
        <p:txBody>
          <a:bodyPr/>
          <a:lstStyle/>
          <a:p>
            <a:fld id="{B4C741FC-B631-43BD-AE5A-BB1DB7C08C0E}" type="slidenum">
              <a:rPr lang="en-IN" smtClean="0"/>
              <a:t>9</a:t>
            </a:fld>
            <a:endParaRPr lang="en-IN"/>
          </a:p>
        </p:txBody>
      </p:sp>
    </p:spTree>
    <p:extLst>
      <p:ext uri="{BB962C8B-B14F-4D97-AF65-F5344CB8AC3E}">
        <p14:creationId xmlns:p14="http://schemas.microsoft.com/office/powerpoint/2010/main" val="36060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5525</Words>
  <Application>Microsoft Office PowerPoint</Application>
  <PresentationFormat>Widescreen</PresentationFormat>
  <Paragraphs>590</Paragraphs>
  <Slides>68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Arial</vt:lpstr>
      <vt:lpstr>Calibri</vt:lpstr>
      <vt:lpstr>Calibri Light</vt:lpstr>
      <vt:lpstr>Cambria Math</vt:lpstr>
      <vt:lpstr>Times New Roman</vt:lpstr>
      <vt:lpstr>Wingdings</vt:lpstr>
      <vt:lpstr>Office Theme</vt:lpstr>
      <vt:lpstr>UNIT-1  INTRODUCTION</vt:lpstr>
      <vt:lpstr>MATERIALS AND PACKING</vt:lpstr>
      <vt:lpstr>Introduction to crystallography</vt:lpstr>
      <vt:lpstr>The lattice</vt:lpstr>
      <vt:lpstr>Unit Cell</vt:lpstr>
      <vt:lpstr>PowerPoint Presentation</vt:lpstr>
      <vt:lpstr>PowerPoint Presentation</vt:lpstr>
      <vt:lpstr>PowerPoint Presentation</vt:lpstr>
      <vt:lpstr>PowerPoint Presentation</vt:lpstr>
      <vt:lpstr>PowerPoint Presentation</vt:lpstr>
      <vt:lpstr>Crystal</vt:lpstr>
      <vt:lpstr>Crystal Systems</vt:lpstr>
      <vt:lpstr>Translational Symmetry</vt:lpstr>
      <vt:lpstr>Point Symmetries</vt:lpstr>
      <vt:lpstr>The Crystal Systems</vt:lpstr>
      <vt:lpstr>PowerPoint Presentation</vt:lpstr>
      <vt:lpstr>PowerPoint Presentation</vt:lpstr>
      <vt:lpstr>Bravais Lattices</vt:lpstr>
      <vt:lpstr>The 14 Bravais Lattices</vt:lpstr>
      <vt:lpstr>Crystal Structure</vt:lpstr>
      <vt:lpstr> Cubic Unit Cells</vt:lpstr>
      <vt:lpstr>PowerPoint Presentation</vt:lpstr>
      <vt:lpstr>Simple Cubic (SC) Structure</vt:lpstr>
      <vt:lpstr> Atomic Packing Factor for Simple Cubic</vt:lpstr>
      <vt:lpstr>Body Centered Cubic Structure (BCC)</vt:lpstr>
      <vt:lpstr>Face Centered Cubic Structure (FCC)</vt:lpstr>
      <vt:lpstr>Hexagonal Close-Packed (HCP) Structure</vt:lpstr>
      <vt:lpstr>PowerPoint Presentation</vt:lpstr>
      <vt:lpstr>Theoretical Density (ρ)</vt:lpstr>
      <vt:lpstr>PowerPoint Presentation</vt:lpstr>
      <vt:lpstr>PowerPoint Presentation</vt:lpstr>
      <vt:lpstr>PowerPoint Presentation</vt:lpstr>
      <vt:lpstr>Crystal Imperfection or defects</vt:lpstr>
      <vt:lpstr>PowerPoint Presentation</vt:lpstr>
      <vt:lpstr>Crystal Defects Classification</vt:lpstr>
      <vt:lpstr>1. Point defects</vt:lpstr>
      <vt:lpstr>PowerPoint Presentation</vt:lpstr>
      <vt:lpstr>b. Interstitialcy</vt:lpstr>
      <vt:lpstr>Frenkel and Schottky defects</vt:lpstr>
      <vt:lpstr>PowerPoint Presentation</vt:lpstr>
      <vt:lpstr>2. Line defects or Dislocations</vt:lpstr>
      <vt:lpstr>PowerPoint Presentation</vt:lpstr>
      <vt:lpstr>PowerPoint Presentation</vt:lpstr>
      <vt:lpstr>PowerPoint Presentation</vt:lpstr>
      <vt:lpstr>2. Screw or Burgers dislocation</vt:lpstr>
      <vt:lpstr>PowerPoint Presentation</vt:lpstr>
      <vt:lpstr>PowerPoint Presentation</vt:lpstr>
      <vt:lpstr>3. Surface defects</vt:lpstr>
      <vt:lpstr>a. Grain boundaries </vt:lpstr>
      <vt:lpstr>PowerPoint Presentation</vt:lpstr>
      <vt:lpstr>Twin boundaries</vt:lpstr>
      <vt:lpstr>Stacking faults</vt:lpstr>
      <vt:lpstr>Bulk or Volume defects</vt:lpstr>
      <vt:lpstr>FUNDAMENTALS OF DIFFRACTION</vt:lpstr>
      <vt:lpstr>PowerPoint Presentation</vt:lpstr>
      <vt:lpstr>BRAGG’S LAW</vt:lpstr>
      <vt:lpstr>PowerPoint Presentation</vt:lpstr>
      <vt:lpstr>PowerPoint Presentation</vt:lpstr>
      <vt:lpstr>X RAY CRYSTALLOGRAPHY</vt:lpstr>
      <vt:lpstr>USES</vt:lpstr>
      <vt:lpstr>X-RAY DIFFRACTION</vt:lpstr>
      <vt:lpstr>LIMITATIONS</vt:lpstr>
      <vt:lpstr>Miller Indices</vt:lpstr>
      <vt:lpstr>Importance of Miller Indices </vt:lpstr>
      <vt:lpstr>Notation Summary </vt:lpstr>
      <vt:lpstr>Miller Indices for Planes: Procedure </vt:lpstr>
      <vt:lpstr> Miller Indices for Planes: Illustration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gangwar</dc:creator>
  <cp:lastModifiedBy>swati gangwar</cp:lastModifiedBy>
  <cp:revision>4</cp:revision>
  <dcterms:created xsi:type="dcterms:W3CDTF">2022-05-06T02:02:23Z</dcterms:created>
  <dcterms:modified xsi:type="dcterms:W3CDTF">2022-05-06T02:11:36Z</dcterms:modified>
</cp:coreProperties>
</file>