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277" r:id="rId3"/>
    <p:sldId id="264" r:id="rId4"/>
    <p:sldId id="274" r:id="rId5"/>
    <p:sldId id="275" r:id="rId6"/>
    <p:sldId id="276" r:id="rId7"/>
    <p:sldId id="265" r:id="rId8"/>
    <p:sldId id="283" r:id="rId9"/>
    <p:sldId id="284" r:id="rId10"/>
    <p:sldId id="285" r:id="rId11"/>
    <p:sldId id="286" r:id="rId12"/>
    <p:sldId id="278" r:id="rId13"/>
    <p:sldId id="287" r:id="rId14"/>
    <p:sldId id="280" r:id="rId15"/>
    <p:sldId id="288" r:id="rId16"/>
    <p:sldId id="289" r:id="rId17"/>
    <p:sldId id="290" r:id="rId18"/>
    <p:sldId id="291" r:id="rId19"/>
    <p:sldId id="292" r:id="rId20"/>
    <p:sldId id="300" r:id="rId21"/>
    <p:sldId id="301" r:id="rId22"/>
    <p:sldId id="302" r:id="rId23"/>
    <p:sldId id="303" r:id="rId24"/>
    <p:sldId id="304" r:id="rId25"/>
    <p:sldId id="305" r:id="rId26"/>
    <p:sldId id="306" r:id="rId27"/>
    <p:sldId id="307" r:id="rId28"/>
    <p:sldId id="309" r:id="rId29"/>
    <p:sldId id="310" r:id="rId30"/>
    <p:sldId id="311" r:id="rId31"/>
    <p:sldId id="312" r:id="rId32"/>
    <p:sldId id="313" r:id="rId33"/>
    <p:sldId id="314" r:id="rId34"/>
    <p:sldId id="315" r:id="rId35"/>
    <p:sldId id="317" r:id="rId36"/>
    <p:sldId id="319" r:id="rId37"/>
    <p:sldId id="259" r:id="rId38"/>
    <p:sldId id="263" r:id="rId39"/>
    <p:sldId id="260" r:id="rId40"/>
    <p:sldId id="320" r:id="rId41"/>
    <p:sldId id="32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35D2F90-FA32-48A8-AC57-4642DC36A742}">
          <p14:sldIdLst>
            <p14:sldId id="277"/>
            <p14:sldId id="264"/>
            <p14:sldId id="274"/>
            <p14:sldId id="275"/>
            <p14:sldId id="276"/>
            <p14:sldId id="265"/>
            <p14:sldId id="283"/>
            <p14:sldId id="284"/>
            <p14:sldId id="285"/>
            <p14:sldId id="286"/>
            <p14:sldId id="278"/>
            <p14:sldId id="287"/>
            <p14:sldId id="280"/>
            <p14:sldId id="288"/>
            <p14:sldId id="289"/>
            <p14:sldId id="290"/>
            <p14:sldId id="291"/>
            <p14:sldId id="292"/>
            <p14:sldId id="300"/>
            <p14:sldId id="301"/>
            <p14:sldId id="302"/>
            <p14:sldId id="303"/>
            <p14:sldId id="304"/>
            <p14:sldId id="305"/>
            <p14:sldId id="306"/>
            <p14:sldId id="307"/>
            <p14:sldId id="309"/>
            <p14:sldId id="310"/>
            <p14:sldId id="311"/>
            <p14:sldId id="312"/>
            <p14:sldId id="313"/>
            <p14:sldId id="314"/>
            <p14:sldId id="315"/>
            <p14:sldId id="317"/>
            <p14:sldId id="319"/>
            <p14:sldId id="259"/>
            <p14:sldId id="263"/>
            <p14:sldId id="260"/>
            <p14:sldId id="320"/>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6EE3F-B907-433A-B719-335A3D1E8F7C}" type="datetimeFigureOut">
              <a:rPr lang="en-IN" smtClean="0"/>
              <a:t>09-07-2022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0784-214C-477B-BD5C-32A73C65BDE5}" type="slidenum">
              <a:rPr lang="en-IN" smtClean="0"/>
              <a:t>‹#›</a:t>
            </a:fld>
            <a:endParaRPr lang="en-IN"/>
          </a:p>
        </p:txBody>
      </p:sp>
    </p:spTree>
    <p:extLst>
      <p:ext uri="{BB962C8B-B14F-4D97-AF65-F5344CB8AC3E}">
        <p14:creationId xmlns:p14="http://schemas.microsoft.com/office/powerpoint/2010/main" val="61630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7d3ffb7e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7d3ffb7e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ac106005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ac106005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37d3ffb7e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37d3ffb7e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ac106005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ac106005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37d3ffb7e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37d3ffb7e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f45dde332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f45dde332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f45dde332b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f45dde332b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f45dde332b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f45dde332b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f45dde332b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f45dde332b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f45dde332b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f45dde332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f45dde332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45dde332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7d3ffb7e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7d3ffb7e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f45dde33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f45dde33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f45dde332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f45dde332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f45dde332b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f45dde332b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45dde332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45dde332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f45dde332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f45dde332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f45dde332b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f45dde332b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f45dde332b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f45dde332b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f45dde332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f45dde332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f45dde332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f45dde332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f45dde332b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f45dde332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37d3ffb7e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37d3ffb7e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37d3ffb7e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37d3ffb7e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f45dde332b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f45dde332b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7d3ffb7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7d3ffb7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3ac106005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3ac106005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7d3ffb7e9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7d3ffb7e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37d3ffb7e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37d3ffb7e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37d3ffb7e9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37d3ffb7e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37d3ffb7e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37d3ffb7e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66C0-FC9F-B243-8633-CCFAAAFE1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DEF0F7-DD88-1DFB-0C0B-9E4AE6AB38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FA75B3-A899-A717-F46C-2C71C6DF8018}"/>
              </a:ext>
            </a:extLst>
          </p:cNvPr>
          <p:cNvSpPr>
            <a:spLocks noGrp="1"/>
          </p:cNvSpPr>
          <p:nvPr>
            <p:ph type="dt" sz="half" idx="10"/>
          </p:nvPr>
        </p:nvSpPr>
        <p:spPr/>
        <p:txBody>
          <a:bodyPr/>
          <a:lstStyle/>
          <a:p>
            <a:fld id="{AECF6CC9-AA4B-4A71-8A0C-95D0DED53BFA}" type="datetime1">
              <a:rPr lang="en-IN" smtClean="0"/>
              <a:t>09-07-2022</a:t>
            </a:fld>
            <a:endParaRPr lang="en-IN"/>
          </a:p>
        </p:txBody>
      </p:sp>
      <p:sp>
        <p:nvSpPr>
          <p:cNvPr id="5" name="Footer Placeholder 4">
            <a:extLst>
              <a:ext uri="{FF2B5EF4-FFF2-40B4-BE49-F238E27FC236}">
                <a16:creationId xmlns:a16="http://schemas.microsoft.com/office/drawing/2014/main" id="{AFBE0DED-9699-353E-5514-06EB285C7FD8}"/>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9EDE7E99-8DBF-268E-1F2C-64181052D5BC}"/>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19660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2C9B-9BC6-EE11-B3EE-B9EB57022A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2B5DF6-4DBD-5F4B-A110-9C4748DBBD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1187A-B2BF-2893-02B6-26E1909D3E3C}"/>
              </a:ext>
            </a:extLst>
          </p:cNvPr>
          <p:cNvSpPr>
            <a:spLocks noGrp="1"/>
          </p:cNvSpPr>
          <p:nvPr>
            <p:ph type="dt" sz="half" idx="10"/>
          </p:nvPr>
        </p:nvSpPr>
        <p:spPr/>
        <p:txBody>
          <a:bodyPr/>
          <a:lstStyle/>
          <a:p>
            <a:fld id="{D0E22B09-F299-40EB-84EE-99F13B1B6D3E}" type="datetime1">
              <a:rPr lang="en-IN" smtClean="0"/>
              <a:t>09-07-2022</a:t>
            </a:fld>
            <a:endParaRPr lang="en-IN"/>
          </a:p>
        </p:txBody>
      </p:sp>
      <p:sp>
        <p:nvSpPr>
          <p:cNvPr id="5" name="Footer Placeholder 4">
            <a:extLst>
              <a:ext uri="{FF2B5EF4-FFF2-40B4-BE49-F238E27FC236}">
                <a16:creationId xmlns:a16="http://schemas.microsoft.com/office/drawing/2014/main" id="{B3EEB5DA-3B80-7340-BA32-3EA01AA299A2}"/>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C772A240-D3A3-B23E-FB3B-B3E53F5732CA}"/>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385473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97EA0-2DE2-AC87-479D-32A65FA5C5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E54A0E-6DBB-86FD-5E28-3B45FA1128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97391E-D9A3-5F64-4045-4C35C4EE520E}"/>
              </a:ext>
            </a:extLst>
          </p:cNvPr>
          <p:cNvSpPr>
            <a:spLocks noGrp="1"/>
          </p:cNvSpPr>
          <p:nvPr>
            <p:ph type="dt" sz="half" idx="10"/>
          </p:nvPr>
        </p:nvSpPr>
        <p:spPr/>
        <p:txBody>
          <a:bodyPr/>
          <a:lstStyle/>
          <a:p>
            <a:fld id="{3D6C3F4D-ED77-408F-A68F-3A59E8CD9C6F}" type="datetime1">
              <a:rPr lang="en-IN" smtClean="0"/>
              <a:t>09-07-2022</a:t>
            </a:fld>
            <a:endParaRPr lang="en-IN"/>
          </a:p>
        </p:txBody>
      </p:sp>
      <p:sp>
        <p:nvSpPr>
          <p:cNvPr id="5" name="Footer Placeholder 4">
            <a:extLst>
              <a:ext uri="{FF2B5EF4-FFF2-40B4-BE49-F238E27FC236}">
                <a16:creationId xmlns:a16="http://schemas.microsoft.com/office/drawing/2014/main" id="{C7C4962C-B4BE-52C7-06D8-5BB3F5517931}"/>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69DD55D9-25C3-40BD-5B4B-54C336830715}"/>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1310461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914400" y="1371601"/>
            <a:ext cx="10464800" cy="19272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914400" y="3505200"/>
            <a:ext cx="8534400" cy="1752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80"/>
              </a:spcBef>
              <a:spcAft>
                <a:spcPts val="0"/>
              </a:spcAft>
              <a:buSzPts val="2040"/>
              <a:buNone/>
              <a:defRPr>
                <a:solidFill>
                  <a:srgbClr val="55556F"/>
                </a:solidFill>
              </a:defRPr>
            </a:lvl1pPr>
            <a:lvl2pPr lvl="1" algn="ctr">
              <a:lnSpc>
                <a:spcPct val="100000"/>
              </a:lnSpc>
              <a:spcBef>
                <a:spcPts val="400"/>
              </a:spcBef>
              <a:spcAft>
                <a:spcPts val="0"/>
              </a:spcAft>
              <a:buSzPts val="1700"/>
              <a:buNone/>
              <a:defRPr>
                <a:solidFill>
                  <a:srgbClr val="8B8B8D"/>
                </a:solidFill>
              </a:defRPr>
            </a:lvl2pPr>
            <a:lvl3pPr lvl="2" algn="ctr">
              <a:lnSpc>
                <a:spcPct val="100000"/>
              </a:lnSpc>
              <a:spcBef>
                <a:spcPts val="360"/>
              </a:spcBef>
              <a:spcAft>
                <a:spcPts val="0"/>
              </a:spcAft>
              <a:buSzPts val="1620"/>
              <a:buNone/>
              <a:defRPr>
                <a:solidFill>
                  <a:srgbClr val="8B8B8D"/>
                </a:solidFill>
              </a:defRPr>
            </a:lvl3pPr>
            <a:lvl4pPr lvl="3" algn="ctr">
              <a:lnSpc>
                <a:spcPct val="100000"/>
              </a:lnSpc>
              <a:spcBef>
                <a:spcPts val="320"/>
              </a:spcBef>
              <a:spcAft>
                <a:spcPts val="0"/>
              </a:spcAft>
              <a:buSzPts val="1600"/>
              <a:buNone/>
              <a:defRPr>
                <a:solidFill>
                  <a:srgbClr val="8B8B8D"/>
                </a:solidFill>
              </a:defRPr>
            </a:lvl4pPr>
            <a:lvl5pPr lvl="4" algn="ctr">
              <a:lnSpc>
                <a:spcPct val="100000"/>
              </a:lnSpc>
              <a:spcBef>
                <a:spcPts val="280"/>
              </a:spcBef>
              <a:spcAft>
                <a:spcPts val="0"/>
              </a:spcAft>
              <a:buSzPts val="1400"/>
              <a:buNone/>
              <a:defRPr>
                <a:solidFill>
                  <a:srgbClr val="8B8B8D"/>
                </a:solidFill>
              </a:defRPr>
            </a:lvl5pPr>
            <a:lvl6pPr lvl="5" algn="ctr">
              <a:lnSpc>
                <a:spcPct val="100000"/>
              </a:lnSpc>
              <a:spcBef>
                <a:spcPts val="260"/>
              </a:spcBef>
              <a:spcAft>
                <a:spcPts val="0"/>
              </a:spcAft>
              <a:buSzPts val="1300"/>
              <a:buNone/>
              <a:defRPr>
                <a:solidFill>
                  <a:srgbClr val="8B8B8D"/>
                </a:solidFill>
              </a:defRPr>
            </a:lvl6pPr>
            <a:lvl7pPr lvl="6" algn="ctr">
              <a:lnSpc>
                <a:spcPct val="100000"/>
              </a:lnSpc>
              <a:spcBef>
                <a:spcPts val="260"/>
              </a:spcBef>
              <a:spcAft>
                <a:spcPts val="0"/>
              </a:spcAft>
              <a:buSzPts val="1300"/>
              <a:buNone/>
              <a:defRPr>
                <a:solidFill>
                  <a:srgbClr val="8B8B8D"/>
                </a:solidFill>
              </a:defRPr>
            </a:lvl7pPr>
            <a:lvl8pPr lvl="7" algn="ctr">
              <a:lnSpc>
                <a:spcPct val="100000"/>
              </a:lnSpc>
              <a:spcBef>
                <a:spcPts val="260"/>
              </a:spcBef>
              <a:spcAft>
                <a:spcPts val="0"/>
              </a:spcAft>
              <a:buSzPts val="1300"/>
              <a:buNone/>
              <a:defRPr>
                <a:solidFill>
                  <a:srgbClr val="8B8B8D"/>
                </a:solidFill>
              </a:defRPr>
            </a:lvl8pPr>
            <a:lvl9pPr lvl="8" algn="ctr">
              <a:lnSpc>
                <a:spcPct val="100000"/>
              </a:lnSpc>
              <a:spcBef>
                <a:spcPts val="260"/>
              </a:spcBef>
              <a:spcAft>
                <a:spcPts val="0"/>
              </a:spcAft>
              <a:buSzPts val="1300"/>
              <a:buNone/>
              <a:defRPr>
                <a:solidFill>
                  <a:srgbClr val="8B8B8D"/>
                </a:solidFill>
              </a:defRPr>
            </a:lvl9pPr>
          </a:lstStyle>
          <a:p>
            <a:endParaRPr/>
          </a:p>
        </p:txBody>
      </p:sp>
      <p:sp>
        <p:nvSpPr>
          <p:cNvPr id="16" name="Google Shape;16;p2"/>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cxnSp>
        <p:nvCxnSpPr>
          <p:cNvPr id="19" name="Google Shape;19;p2"/>
          <p:cNvCxnSpPr/>
          <p:nvPr/>
        </p:nvCxnSpPr>
        <p:spPr>
          <a:xfrm>
            <a:off x="914400" y="3398520"/>
            <a:ext cx="10464800" cy="1588"/>
          </a:xfrm>
          <a:prstGeom prst="straightConnector1">
            <a:avLst/>
          </a:prstGeom>
          <a:noFill/>
          <a:ln w="19050" cap="flat" cmpd="sng">
            <a:solidFill>
              <a:schemeClr val="dk2"/>
            </a:solidFill>
            <a:prstDash val="solid"/>
            <a:round/>
            <a:headEnd type="none" w="sm" len="sm"/>
            <a:tailEnd type="none" w="sm" len="sm"/>
          </a:ln>
        </p:spPr>
      </p:cxnSp>
    </p:spTree>
    <p:extLst>
      <p:ext uri="{BB962C8B-B14F-4D97-AF65-F5344CB8AC3E}">
        <p14:creationId xmlns:p14="http://schemas.microsoft.com/office/powerpoint/2010/main" val="333319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09600" y="1600200"/>
            <a:ext cx="10972800" cy="4876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360"/>
              </a:spcBef>
              <a:spcAft>
                <a:spcPts val="0"/>
              </a:spcAft>
              <a:buSzPts val="1530"/>
              <a:buChar char="•"/>
              <a:defRPr/>
            </a:lvl1pPr>
            <a:lvl2pPr marL="914400" lvl="1" indent="-325755" algn="l">
              <a:lnSpc>
                <a:spcPct val="100000"/>
              </a:lnSpc>
              <a:spcBef>
                <a:spcPts val="360"/>
              </a:spcBef>
              <a:spcAft>
                <a:spcPts val="0"/>
              </a:spcAft>
              <a:buSzPts val="1530"/>
              <a:buChar char="•"/>
              <a:defRPr/>
            </a:lvl2pPr>
            <a:lvl3pPr marL="1371600" lvl="2" indent="-331469" algn="l">
              <a:lnSpc>
                <a:spcPct val="100000"/>
              </a:lnSpc>
              <a:spcBef>
                <a:spcPts val="360"/>
              </a:spcBef>
              <a:spcAft>
                <a:spcPts val="0"/>
              </a:spcAft>
              <a:buSzPts val="162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3" name="Google Shape;23;p3"/>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25611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60704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09600" y="1673352"/>
            <a:ext cx="5384800" cy="4718304"/>
          </a:xfrm>
          <a:prstGeom prst="rect">
            <a:avLst/>
          </a:prstGeom>
          <a:noFill/>
          <a:ln>
            <a:noFill/>
          </a:ln>
        </p:spPr>
        <p:txBody>
          <a:bodyPr spcFirstLastPara="1" wrap="square" lIns="91425" tIns="45700" rIns="91425" bIns="45700" anchor="t" anchorCtr="0">
            <a:normAutofit/>
          </a:bodyPr>
          <a:lstStyle>
            <a:lvl1pPr marL="457200" lvl="0" indent="-379730" algn="l">
              <a:lnSpc>
                <a:spcPct val="100000"/>
              </a:lnSpc>
              <a:spcBef>
                <a:spcPts val="560"/>
              </a:spcBef>
              <a:spcAft>
                <a:spcPts val="0"/>
              </a:spcAft>
              <a:buSzPts val="2380"/>
              <a:buChar char="•"/>
              <a:defRPr sz="2800"/>
            </a:lvl1pPr>
            <a:lvl2pPr marL="914400" lvl="1" indent="-358140" algn="l">
              <a:lnSpc>
                <a:spcPct val="100000"/>
              </a:lnSpc>
              <a:spcBef>
                <a:spcPts val="480"/>
              </a:spcBef>
              <a:spcAft>
                <a:spcPts val="0"/>
              </a:spcAft>
              <a:buSzPts val="2040"/>
              <a:buChar char="•"/>
              <a:defRPr sz="2400"/>
            </a:lvl2pPr>
            <a:lvl3pPr marL="1371600" lvl="2" indent="-342900" algn="l">
              <a:lnSpc>
                <a:spcPct val="100000"/>
              </a:lnSpc>
              <a:spcBef>
                <a:spcPts val="400"/>
              </a:spcBef>
              <a:spcAft>
                <a:spcPts val="0"/>
              </a:spcAft>
              <a:buSzPts val="18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3" name="Google Shape;33;p5"/>
          <p:cNvSpPr txBox="1">
            <a:spLocks noGrp="1"/>
          </p:cNvSpPr>
          <p:nvPr>
            <p:ph type="body" idx="2"/>
          </p:nvPr>
        </p:nvSpPr>
        <p:spPr>
          <a:xfrm>
            <a:off x="6197600" y="1673352"/>
            <a:ext cx="5384800" cy="4718304"/>
          </a:xfrm>
          <a:prstGeom prst="rect">
            <a:avLst/>
          </a:prstGeom>
          <a:noFill/>
          <a:ln>
            <a:noFill/>
          </a:ln>
        </p:spPr>
        <p:txBody>
          <a:bodyPr spcFirstLastPara="1" wrap="square" lIns="91425" tIns="45700" rIns="91425" bIns="45700" anchor="t" anchorCtr="0">
            <a:normAutofit/>
          </a:bodyPr>
          <a:lstStyle>
            <a:lvl1pPr marL="457200" lvl="0" indent="-379730" algn="l">
              <a:lnSpc>
                <a:spcPct val="100000"/>
              </a:lnSpc>
              <a:spcBef>
                <a:spcPts val="560"/>
              </a:spcBef>
              <a:spcAft>
                <a:spcPts val="0"/>
              </a:spcAft>
              <a:buSzPts val="2380"/>
              <a:buChar char="•"/>
              <a:defRPr sz="2800"/>
            </a:lvl1pPr>
            <a:lvl2pPr marL="914400" lvl="1" indent="-358140" algn="l">
              <a:lnSpc>
                <a:spcPct val="100000"/>
              </a:lnSpc>
              <a:spcBef>
                <a:spcPts val="480"/>
              </a:spcBef>
              <a:spcAft>
                <a:spcPts val="0"/>
              </a:spcAft>
              <a:buSzPts val="2040"/>
              <a:buChar char="•"/>
              <a:defRPr sz="2400"/>
            </a:lvl2pPr>
            <a:lvl3pPr marL="1371600" lvl="2" indent="-342900" algn="l">
              <a:lnSpc>
                <a:spcPct val="100000"/>
              </a:lnSpc>
              <a:spcBef>
                <a:spcPts val="400"/>
              </a:spcBef>
              <a:spcAft>
                <a:spcPts val="0"/>
              </a:spcAft>
              <a:buSzPts val="18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4" name="Google Shape;34;p5"/>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42288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2"/>
        </a:solidFill>
        <a:effectLst/>
      </p:bgPr>
    </p:bg>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963084" y="2362201"/>
            <a:ext cx="10363200" cy="22002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4800"/>
              <a:buFont typeface="Arial"/>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963084" y="4626865"/>
            <a:ext cx="103632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SzPts val="2040"/>
              <a:buNone/>
              <a:defRPr sz="2400">
                <a:solidFill>
                  <a:schemeClr val="lt2"/>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440"/>
              <a:buNone/>
              <a:defRPr sz="1600">
                <a:solidFill>
                  <a:schemeClr val="lt1"/>
                </a:solidFill>
              </a:defRPr>
            </a:lvl3pPr>
            <a:lvl4pPr marL="1828800" lvl="3" indent="-228600" algn="l">
              <a:lnSpc>
                <a:spcPct val="100000"/>
              </a:lnSpc>
              <a:spcBef>
                <a:spcPts val="280"/>
              </a:spcBef>
              <a:spcAft>
                <a:spcPts val="0"/>
              </a:spcAft>
              <a:buSzPts val="1400"/>
              <a:buNone/>
              <a:defRPr sz="1400">
                <a:solidFill>
                  <a:schemeClr val="lt1"/>
                </a:solidFill>
              </a:defRPr>
            </a:lvl4pPr>
            <a:lvl5pPr marL="2286000" lvl="4" indent="-228600" algn="l">
              <a:lnSpc>
                <a:spcPct val="100000"/>
              </a:lnSpc>
              <a:spcBef>
                <a:spcPts val="280"/>
              </a:spcBef>
              <a:spcAft>
                <a:spcPts val="0"/>
              </a:spcAft>
              <a:buSzPts val="1400"/>
              <a:buNone/>
              <a:defRPr sz="1400">
                <a:solidFill>
                  <a:schemeClr val="lt1"/>
                </a:solidFill>
              </a:defRPr>
            </a:lvl5pPr>
            <a:lvl6pPr marL="2743200" lvl="5" indent="-228600" algn="l">
              <a:lnSpc>
                <a:spcPct val="100000"/>
              </a:lnSpc>
              <a:spcBef>
                <a:spcPts val="280"/>
              </a:spcBef>
              <a:spcAft>
                <a:spcPts val="0"/>
              </a:spcAft>
              <a:buSzPts val="1400"/>
              <a:buNone/>
              <a:defRPr sz="1400">
                <a:solidFill>
                  <a:schemeClr val="lt1"/>
                </a:solidFill>
              </a:defRPr>
            </a:lvl6pPr>
            <a:lvl7pPr marL="3200400" lvl="6" indent="-228600" algn="l">
              <a:lnSpc>
                <a:spcPct val="100000"/>
              </a:lnSpc>
              <a:spcBef>
                <a:spcPts val="280"/>
              </a:spcBef>
              <a:spcAft>
                <a:spcPts val="0"/>
              </a:spcAft>
              <a:buSzPts val="1400"/>
              <a:buNone/>
              <a:defRPr sz="1400">
                <a:solidFill>
                  <a:schemeClr val="lt1"/>
                </a:solidFill>
              </a:defRPr>
            </a:lvl7pPr>
            <a:lvl8pPr marL="3657600" lvl="7" indent="-228600" algn="l">
              <a:lnSpc>
                <a:spcPct val="100000"/>
              </a:lnSpc>
              <a:spcBef>
                <a:spcPts val="280"/>
              </a:spcBef>
              <a:spcAft>
                <a:spcPts val="0"/>
              </a:spcAft>
              <a:buSzPts val="1400"/>
              <a:buNone/>
              <a:defRPr sz="1400">
                <a:solidFill>
                  <a:schemeClr val="lt1"/>
                </a:solidFill>
              </a:defRPr>
            </a:lvl8pPr>
            <a:lvl9pPr marL="4114800" lvl="8" indent="-228600" algn="l">
              <a:lnSpc>
                <a:spcPct val="100000"/>
              </a:lnSpc>
              <a:spcBef>
                <a:spcPts val="280"/>
              </a:spcBef>
              <a:spcAft>
                <a:spcPts val="0"/>
              </a:spcAft>
              <a:buSzPts val="1400"/>
              <a:buNone/>
              <a:defRPr sz="1400">
                <a:solidFill>
                  <a:schemeClr val="lt1"/>
                </a:solidFill>
              </a:defRPr>
            </a:lvl9pPr>
          </a:lstStyle>
          <a:p>
            <a:endParaRPr/>
          </a:p>
        </p:txBody>
      </p:sp>
      <p:sp>
        <p:nvSpPr>
          <p:cNvPr id="40" name="Google Shape;40;p6"/>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cxnSp>
        <p:nvCxnSpPr>
          <p:cNvPr id="43" name="Google Shape;43;p6"/>
          <p:cNvCxnSpPr/>
          <p:nvPr/>
        </p:nvCxnSpPr>
        <p:spPr>
          <a:xfrm>
            <a:off x="975360" y="4599432"/>
            <a:ext cx="10464800" cy="1588"/>
          </a:xfrm>
          <a:prstGeom prst="straightConnector1">
            <a:avLst/>
          </a:prstGeom>
          <a:noFill/>
          <a:ln w="19050" cap="flat" cmpd="sng">
            <a:solidFill>
              <a:schemeClr val="lt2"/>
            </a:solidFill>
            <a:prstDash val="solid"/>
            <a:round/>
            <a:headEnd type="none" w="sm" len="sm"/>
            <a:tailEnd type="none" w="sm" len="sm"/>
          </a:ln>
        </p:spPr>
      </p:cxnSp>
    </p:spTree>
    <p:extLst>
      <p:ext uri="{BB962C8B-B14F-4D97-AF65-F5344CB8AC3E}">
        <p14:creationId xmlns:p14="http://schemas.microsoft.com/office/powerpoint/2010/main" val="3281873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09600" y="1676400"/>
            <a:ext cx="5242560" cy="63976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1700"/>
              <a:buNone/>
              <a:defRPr sz="2000" b="0">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62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7" name="Google Shape;47;p7"/>
          <p:cNvSpPr txBox="1">
            <a:spLocks noGrp="1"/>
          </p:cNvSpPr>
          <p:nvPr>
            <p:ph type="body" idx="2"/>
          </p:nvPr>
        </p:nvSpPr>
        <p:spPr>
          <a:xfrm>
            <a:off x="609600" y="2438400"/>
            <a:ext cx="5242560" cy="3951288"/>
          </a:xfrm>
          <a:prstGeom prst="rect">
            <a:avLst/>
          </a:prstGeom>
          <a:noFill/>
          <a:ln>
            <a:noFill/>
          </a:ln>
        </p:spPr>
        <p:txBody>
          <a:bodyPr spcFirstLastPara="1" wrap="square" lIns="91425" tIns="45700" rIns="91425" bIns="45700" anchor="t" anchorCtr="0">
            <a:normAutofit/>
          </a:bodyPr>
          <a:lstStyle>
            <a:lvl1pPr marL="457200" lvl="0" indent="-358140" algn="l">
              <a:lnSpc>
                <a:spcPct val="100000"/>
              </a:lnSpc>
              <a:spcBef>
                <a:spcPts val="480"/>
              </a:spcBef>
              <a:spcAft>
                <a:spcPts val="0"/>
              </a:spcAft>
              <a:buSzPts val="2040"/>
              <a:buChar char="•"/>
              <a:defRPr sz="2400"/>
            </a:lvl1pPr>
            <a:lvl2pPr marL="914400" lvl="1" indent="-336550" algn="l">
              <a:lnSpc>
                <a:spcPct val="100000"/>
              </a:lnSpc>
              <a:spcBef>
                <a:spcPts val="400"/>
              </a:spcBef>
              <a:spcAft>
                <a:spcPts val="0"/>
              </a:spcAft>
              <a:buSzPts val="1700"/>
              <a:buChar char="•"/>
              <a:defRPr sz="2000"/>
            </a:lvl2pPr>
            <a:lvl3pPr marL="1371600" lvl="2" indent="-331469" algn="l">
              <a:lnSpc>
                <a:spcPct val="100000"/>
              </a:lnSpc>
              <a:spcBef>
                <a:spcPts val="360"/>
              </a:spcBef>
              <a:spcAft>
                <a:spcPts val="0"/>
              </a:spcAft>
              <a:buSzPts val="162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8" name="Google Shape;48;p7"/>
          <p:cNvSpPr txBox="1">
            <a:spLocks noGrp="1"/>
          </p:cNvSpPr>
          <p:nvPr>
            <p:ph type="body" idx="3"/>
          </p:nvPr>
        </p:nvSpPr>
        <p:spPr>
          <a:xfrm>
            <a:off x="6339840" y="1676400"/>
            <a:ext cx="5242560" cy="63976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62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9" name="Google Shape;49;p7"/>
          <p:cNvSpPr txBox="1">
            <a:spLocks noGrp="1"/>
          </p:cNvSpPr>
          <p:nvPr>
            <p:ph type="body" idx="4"/>
          </p:nvPr>
        </p:nvSpPr>
        <p:spPr>
          <a:xfrm>
            <a:off x="6339840" y="2438400"/>
            <a:ext cx="5242560" cy="3951288"/>
          </a:xfrm>
          <a:prstGeom prst="rect">
            <a:avLst/>
          </a:prstGeom>
          <a:noFill/>
          <a:ln>
            <a:noFill/>
          </a:ln>
        </p:spPr>
        <p:txBody>
          <a:bodyPr spcFirstLastPara="1" wrap="square" lIns="91425" tIns="45700" rIns="91425" bIns="45700" anchor="t" anchorCtr="0">
            <a:normAutofit/>
          </a:bodyPr>
          <a:lstStyle>
            <a:lvl1pPr marL="457200" lvl="0" indent="-358140" algn="l">
              <a:lnSpc>
                <a:spcPct val="100000"/>
              </a:lnSpc>
              <a:spcBef>
                <a:spcPts val="480"/>
              </a:spcBef>
              <a:spcAft>
                <a:spcPts val="0"/>
              </a:spcAft>
              <a:buSzPts val="2040"/>
              <a:buChar char="•"/>
              <a:defRPr sz="2400"/>
            </a:lvl1pPr>
            <a:lvl2pPr marL="914400" lvl="1" indent="-336550" algn="l">
              <a:lnSpc>
                <a:spcPct val="100000"/>
              </a:lnSpc>
              <a:spcBef>
                <a:spcPts val="400"/>
              </a:spcBef>
              <a:spcAft>
                <a:spcPts val="0"/>
              </a:spcAft>
              <a:buSzPts val="1700"/>
              <a:buChar char="•"/>
              <a:defRPr sz="2000"/>
            </a:lvl2pPr>
            <a:lvl3pPr marL="1371600" lvl="2" indent="-331469" algn="l">
              <a:lnSpc>
                <a:spcPct val="100000"/>
              </a:lnSpc>
              <a:spcBef>
                <a:spcPts val="360"/>
              </a:spcBef>
              <a:spcAft>
                <a:spcPts val="0"/>
              </a:spcAft>
              <a:buSzPts val="162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50" name="Google Shape;50;p7"/>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cxnSp>
        <p:nvCxnSpPr>
          <p:cNvPr id="53" name="Google Shape;53;p7"/>
          <p:cNvCxnSpPr/>
          <p:nvPr/>
        </p:nvCxnSpPr>
        <p:spPr>
          <a:xfrm rot="5400000">
            <a:off x="3741949" y="4045691"/>
            <a:ext cx="4709160" cy="1059"/>
          </a:xfrm>
          <a:prstGeom prst="straightConnector1">
            <a:avLst/>
          </a:prstGeom>
          <a:noFill/>
          <a:ln w="19050" cap="flat" cmpd="sng">
            <a:solidFill>
              <a:schemeClr val="dk2"/>
            </a:solidFill>
            <a:prstDash val="solid"/>
            <a:round/>
            <a:headEnd type="none" w="sm" len="sm"/>
            <a:tailEnd type="none" w="sm" len="sm"/>
          </a:ln>
        </p:spPr>
      </p:cxnSp>
    </p:spTree>
    <p:extLst>
      <p:ext uri="{BB962C8B-B14F-4D97-AF65-F5344CB8AC3E}">
        <p14:creationId xmlns:p14="http://schemas.microsoft.com/office/powerpoint/2010/main" val="4248439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22199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09600" y="792080"/>
            <a:ext cx="2852928" cy="1261872"/>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400"/>
              <a:buFont typeface="Aria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3962400" y="792080"/>
            <a:ext cx="7620000" cy="5577840"/>
          </a:xfrm>
          <a:prstGeom prst="rect">
            <a:avLst/>
          </a:prstGeom>
          <a:noFill/>
          <a:ln>
            <a:noFill/>
          </a:ln>
        </p:spPr>
        <p:txBody>
          <a:bodyPr spcFirstLastPara="1" wrap="square" lIns="91425" tIns="45700" rIns="91425" bIns="45700" anchor="t" anchorCtr="0">
            <a:normAutofit/>
          </a:bodyPr>
          <a:lstStyle>
            <a:lvl1pPr marL="457200" lvl="0" indent="-401320" algn="l">
              <a:lnSpc>
                <a:spcPct val="100000"/>
              </a:lnSpc>
              <a:spcBef>
                <a:spcPts val="640"/>
              </a:spcBef>
              <a:spcAft>
                <a:spcPts val="0"/>
              </a:spcAft>
              <a:buSzPts val="2720"/>
              <a:buChar char="•"/>
              <a:defRPr sz="3200"/>
            </a:lvl1pPr>
            <a:lvl2pPr marL="914400" lvl="1" indent="-379730" algn="l">
              <a:lnSpc>
                <a:spcPct val="100000"/>
              </a:lnSpc>
              <a:spcBef>
                <a:spcPts val="560"/>
              </a:spcBef>
              <a:spcAft>
                <a:spcPts val="0"/>
              </a:spcAft>
              <a:buSzPts val="2380"/>
              <a:buChar char="•"/>
              <a:defRPr sz="2800"/>
            </a:lvl2pPr>
            <a:lvl3pPr marL="1371600" lvl="2" indent="-365760" algn="l">
              <a:lnSpc>
                <a:spcPct val="100000"/>
              </a:lnSpc>
              <a:spcBef>
                <a:spcPts val="480"/>
              </a:spcBef>
              <a:spcAft>
                <a:spcPts val="0"/>
              </a:spcAft>
              <a:buSzPts val="216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62" name="Google Shape;62;p9"/>
          <p:cNvSpPr txBox="1">
            <a:spLocks noGrp="1"/>
          </p:cNvSpPr>
          <p:nvPr>
            <p:ph type="body" idx="2"/>
          </p:nvPr>
        </p:nvSpPr>
        <p:spPr>
          <a:xfrm>
            <a:off x="609601" y="2130553"/>
            <a:ext cx="2852928" cy="424361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SzPts val="119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9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3" name="Google Shape;63;p9"/>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cxnSp>
        <p:nvCxnSpPr>
          <p:cNvPr id="66" name="Google Shape;66;p9"/>
          <p:cNvCxnSpPr/>
          <p:nvPr/>
        </p:nvCxnSpPr>
        <p:spPr>
          <a:xfrm rot="5400000">
            <a:off x="912152" y="3579942"/>
            <a:ext cx="5577840" cy="2117"/>
          </a:xfrm>
          <a:prstGeom prst="straightConnector1">
            <a:avLst/>
          </a:prstGeom>
          <a:noFill/>
          <a:ln w="19050" cap="flat" cmpd="sng">
            <a:solidFill>
              <a:schemeClr val="dk2"/>
            </a:solidFill>
            <a:prstDash val="solid"/>
            <a:round/>
            <a:headEnd type="none" w="sm" len="sm"/>
            <a:tailEnd type="none" w="sm" len="sm"/>
          </a:ln>
        </p:spPr>
      </p:cxnSp>
    </p:spTree>
    <p:extLst>
      <p:ext uri="{BB962C8B-B14F-4D97-AF65-F5344CB8AC3E}">
        <p14:creationId xmlns:p14="http://schemas.microsoft.com/office/powerpoint/2010/main" val="264275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170F-ADA4-DF01-3A94-D55468CB0B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5F7CAC-05A4-DDE0-9B19-D18AC2403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4E5C6-1223-849E-1E35-BFDA0FB6E31C}"/>
              </a:ext>
            </a:extLst>
          </p:cNvPr>
          <p:cNvSpPr>
            <a:spLocks noGrp="1"/>
          </p:cNvSpPr>
          <p:nvPr>
            <p:ph type="dt" sz="half" idx="10"/>
          </p:nvPr>
        </p:nvSpPr>
        <p:spPr/>
        <p:txBody>
          <a:bodyPr/>
          <a:lstStyle/>
          <a:p>
            <a:fld id="{0D06F4A5-23BC-4DFD-BE02-EF2F7A2F820B}" type="datetime1">
              <a:rPr lang="en-IN" smtClean="0"/>
              <a:t>09-07-2022</a:t>
            </a:fld>
            <a:endParaRPr lang="en-IN"/>
          </a:p>
        </p:txBody>
      </p:sp>
      <p:sp>
        <p:nvSpPr>
          <p:cNvPr id="5" name="Footer Placeholder 4">
            <a:extLst>
              <a:ext uri="{FF2B5EF4-FFF2-40B4-BE49-F238E27FC236}">
                <a16:creationId xmlns:a16="http://schemas.microsoft.com/office/drawing/2014/main" id="{31E44EEE-C50B-FE9B-351B-ECDA5CB54028}"/>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373DD533-6A5E-38A6-71D2-AA8EACE753FE}"/>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261516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609600" y="792480"/>
            <a:ext cx="2856907" cy="1264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400"/>
              <a:buFont typeface="Arial"/>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a:spLocks noGrp="1"/>
          </p:cNvSpPr>
          <p:nvPr>
            <p:ph type="pic" idx="2"/>
          </p:nvPr>
        </p:nvSpPr>
        <p:spPr>
          <a:xfrm>
            <a:off x="3811480" y="838201"/>
            <a:ext cx="7872520" cy="5500456"/>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7647"/>
              </a:srgbClr>
            </a:outerShdw>
          </a:effectLst>
        </p:spPr>
      </p:sp>
      <p:sp>
        <p:nvSpPr>
          <p:cNvPr id="70" name="Google Shape;70;p10"/>
          <p:cNvSpPr txBox="1">
            <a:spLocks noGrp="1"/>
          </p:cNvSpPr>
          <p:nvPr>
            <p:ph type="body" idx="1"/>
          </p:nvPr>
        </p:nvSpPr>
        <p:spPr>
          <a:xfrm>
            <a:off x="609600" y="2133600"/>
            <a:ext cx="2852928" cy="424281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SzPts val="119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9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71" name="Google Shape;71;p10"/>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06713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657600" y="-1447800"/>
            <a:ext cx="4876800" cy="10972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360"/>
              </a:spcBef>
              <a:spcAft>
                <a:spcPts val="0"/>
              </a:spcAft>
              <a:buSzPts val="1530"/>
              <a:buChar char="•"/>
              <a:defRPr/>
            </a:lvl1pPr>
            <a:lvl2pPr marL="914400" lvl="1" indent="-325755" algn="l">
              <a:lnSpc>
                <a:spcPct val="100000"/>
              </a:lnSpc>
              <a:spcBef>
                <a:spcPts val="360"/>
              </a:spcBef>
              <a:spcAft>
                <a:spcPts val="0"/>
              </a:spcAft>
              <a:buSzPts val="1530"/>
              <a:buChar char="•"/>
              <a:defRPr/>
            </a:lvl2pPr>
            <a:lvl3pPr marL="1371600" lvl="2" indent="-331469" algn="l">
              <a:lnSpc>
                <a:spcPct val="100000"/>
              </a:lnSpc>
              <a:spcBef>
                <a:spcPts val="360"/>
              </a:spcBef>
              <a:spcAft>
                <a:spcPts val="0"/>
              </a:spcAft>
              <a:buSzPts val="162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11"/>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70951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277100" y="2171700"/>
            <a:ext cx="5867400" cy="2743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689100" y="-469900"/>
            <a:ext cx="5867400" cy="80264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360"/>
              </a:spcBef>
              <a:spcAft>
                <a:spcPts val="0"/>
              </a:spcAft>
              <a:buSzPts val="1530"/>
              <a:buChar char="•"/>
              <a:defRPr/>
            </a:lvl1pPr>
            <a:lvl2pPr marL="914400" lvl="1" indent="-325755" algn="l">
              <a:lnSpc>
                <a:spcPct val="100000"/>
              </a:lnSpc>
              <a:spcBef>
                <a:spcPts val="360"/>
              </a:spcBef>
              <a:spcAft>
                <a:spcPts val="0"/>
              </a:spcAft>
              <a:buSzPts val="1530"/>
              <a:buChar char="•"/>
              <a:defRPr/>
            </a:lvl2pPr>
            <a:lvl3pPr marL="1371600" lvl="2" indent="-331469" algn="l">
              <a:lnSpc>
                <a:spcPct val="100000"/>
              </a:lnSpc>
              <a:spcBef>
                <a:spcPts val="360"/>
              </a:spcBef>
              <a:spcAft>
                <a:spcPts val="0"/>
              </a:spcAft>
              <a:buSzPts val="162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3" name="Google Shape;83;p12"/>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1832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643A-0CE2-2408-CDCD-6096B7A895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1CE733-5046-23D4-FF67-A30892985D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E6390-8926-89D6-0727-9BC478BD8CA6}"/>
              </a:ext>
            </a:extLst>
          </p:cNvPr>
          <p:cNvSpPr>
            <a:spLocks noGrp="1"/>
          </p:cNvSpPr>
          <p:nvPr>
            <p:ph type="dt" sz="half" idx="10"/>
          </p:nvPr>
        </p:nvSpPr>
        <p:spPr/>
        <p:txBody>
          <a:bodyPr/>
          <a:lstStyle/>
          <a:p>
            <a:fld id="{6C8A26F2-CA3E-4678-85D6-7C4578FE57BA}" type="datetime1">
              <a:rPr lang="en-IN" smtClean="0"/>
              <a:t>09-07-2022</a:t>
            </a:fld>
            <a:endParaRPr lang="en-IN"/>
          </a:p>
        </p:txBody>
      </p:sp>
      <p:sp>
        <p:nvSpPr>
          <p:cNvPr id="5" name="Footer Placeholder 4">
            <a:extLst>
              <a:ext uri="{FF2B5EF4-FFF2-40B4-BE49-F238E27FC236}">
                <a16:creationId xmlns:a16="http://schemas.microsoft.com/office/drawing/2014/main" id="{1272A14C-15D3-AC90-52C1-8C6213916716}"/>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67C540EA-D178-4696-7382-800684F90FE6}"/>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73105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2606-E936-153E-AD07-5F9568FB04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ED0AE6-DFBE-6BA9-6B96-9421AFD488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02226A-1FD1-04E0-33BF-5166DE13A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46F181-5349-73B1-CD12-F99BBD4BE783}"/>
              </a:ext>
            </a:extLst>
          </p:cNvPr>
          <p:cNvSpPr>
            <a:spLocks noGrp="1"/>
          </p:cNvSpPr>
          <p:nvPr>
            <p:ph type="dt" sz="half" idx="10"/>
          </p:nvPr>
        </p:nvSpPr>
        <p:spPr/>
        <p:txBody>
          <a:bodyPr/>
          <a:lstStyle/>
          <a:p>
            <a:fld id="{098CCA8C-B8B2-434E-A35E-6136C8BC02BD}" type="datetime1">
              <a:rPr lang="en-IN" smtClean="0"/>
              <a:t>09-07-2022</a:t>
            </a:fld>
            <a:endParaRPr lang="en-IN"/>
          </a:p>
        </p:txBody>
      </p:sp>
      <p:sp>
        <p:nvSpPr>
          <p:cNvPr id="6" name="Footer Placeholder 5">
            <a:extLst>
              <a:ext uri="{FF2B5EF4-FFF2-40B4-BE49-F238E27FC236}">
                <a16:creationId xmlns:a16="http://schemas.microsoft.com/office/drawing/2014/main" id="{C0D2A4F4-2C2B-AD7A-2293-6A7B7E681D55}"/>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CC2E9E4B-49FC-1C8C-8EFF-785A6D660148}"/>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351871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2425-B6C1-414A-AEE9-8E2321542B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A529A0-AED7-6C43-FA75-0188830D91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788E04-4F37-F90F-177B-6A641A807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6526B1-0410-82EF-8014-A4A8B7670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56E76C-A4B5-C569-D32B-981816FD66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21B03F-A679-56C3-D3DB-DAC76286BD4A}"/>
              </a:ext>
            </a:extLst>
          </p:cNvPr>
          <p:cNvSpPr>
            <a:spLocks noGrp="1"/>
          </p:cNvSpPr>
          <p:nvPr>
            <p:ph type="dt" sz="half" idx="10"/>
          </p:nvPr>
        </p:nvSpPr>
        <p:spPr/>
        <p:txBody>
          <a:bodyPr/>
          <a:lstStyle/>
          <a:p>
            <a:fld id="{D628B429-B8C0-4315-B92C-0B434FE95DE6}" type="datetime1">
              <a:rPr lang="en-IN" smtClean="0"/>
              <a:t>09-07-2022</a:t>
            </a:fld>
            <a:endParaRPr lang="en-IN"/>
          </a:p>
        </p:txBody>
      </p:sp>
      <p:sp>
        <p:nvSpPr>
          <p:cNvPr id="8" name="Footer Placeholder 7">
            <a:extLst>
              <a:ext uri="{FF2B5EF4-FFF2-40B4-BE49-F238E27FC236}">
                <a16:creationId xmlns:a16="http://schemas.microsoft.com/office/drawing/2014/main" id="{5722DDD4-74EA-04CF-6013-93054D6249E0}"/>
              </a:ext>
            </a:extLst>
          </p:cNvPr>
          <p:cNvSpPr>
            <a:spLocks noGrp="1"/>
          </p:cNvSpPr>
          <p:nvPr>
            <p:ph type="ftr" sz="quarter" idx="11"/>
          </p:nvPr>
        </p:nvSpPr>
        <p:spPr/>
        <p:txBody>
          <a:bodyPr/>
          <a:lstStyle/>
          <a:p>
            <a:r>
              <a:rPr lang="en-US"/>
              <a:t>Department of Mechanical Engineering, NSUT New Delhi</a:t>
            </a:r>
            <a:endParaRPr lang="en-IN"/>
          </a:p>
        </p:txBody>
      </p:sp>
      <p:sp>
        <p:nvSpPr>
          <p:cNvPr id="9" name="Slide Number Placeholder 8">
            <a:extLst>
              <a:ext uri="{FF2B5EF4-FFF2-40B4-BE49-F238E27FC236}">
                <a16:creationId xmlns:a16="http://schemas.microsoft.com/office/drawing/2014/main" id="{9F8D4BFA-09FE-DB11-53FE-C874D2B9CE42}"/>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278662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D532-9013-78B1-85D5-62CC4F0C09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EB22AF-2729-37CD-D7BD-890884DB80A1}"/>
              </a:ext>
            </a:extLst>
          </p:cNvPr>
          <p:cNvSpPr>
            <a:spLocks noGrp="1"/>
          </p:cNvSpPr>
          <p:nvPr>
            <p:ph type="dt" sz="half" idx="10"/>
          </p:nvPr>
        </p:nvSpPr>
        <p:spPr/>
        <p:txBody>
          <a:bodyPr/>
          <a:lstStyle/>
          <a:p>
            <a:fld id="{637F23E4-8479-4D9D-8469-25310B454ACE}" type="datetime1">
              <a:rPr lang="en-IN" smtClean="0"/>
              <a:t>09-07-2022</a:t>
            </a:fld>
            <a:endParaRPr lang="en-IN"/>
          </a:p>
        </p:txBody>
      </p:sp>
      <p:sp>
        <p:nvSpPr>
          <p:cNvPr id="4" name="Footer Placeholder 3">
            <a:extLst>
              <a:ext uri="{FF2B5EF4-FFF2-40B4-BE49-F238E27FC236}">
                <a16:creationId xmlns:a16="http://schemas.microsoft.com/office/drawing/2014/main" id="{A93C41A5-8063-EF3D-E75A-32FAB181EE34}"/>
              </a:ext>
            </a:extLst>
          </p:cNvPr>
          <p:cNvSpPr>
            <a:spLocks noGrp="1"/>
          </p:cNvSpPr>
          <p:nvPr>
            <p:ph type="ftr" sz="quarter" idx="11"/>
          </p:nvPr>
        </p:nvSpPr>
        <p:spPr/>
        <p:txBody>
          <a:bodyPr/>
          <a:lstStyle/>
          <a:p>
            <a:r>
              <a:rPr lang="en-US"/>
              <a:t>Department of Mechanical Engineering, NSUT New Delhi</a:t>
            </a:r>
            <a:endParaRPr lang="en-IN"/>
          </a:p>
        </p:txBody>
      </p:sp>
      <p:sp>
        <p:nvSpPr>
          <p:cNvPr id="5" name="Slide Number Placeholder 4">
            <a:extLst>
              <a:ext uri="{FF2B5EF4-FFF2-40B4-BE49-F238E27FC236}">
                <a16:creationId xmlns:a16="http://schemas.microsoft.com/office/drawing/2014/main" id="{38F9EFFF-9FE3-F14C-3856-10A5C12EB5B7}"/>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331089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45C3E-1DF4-0CEE-B549-B7B89A54C6E3}"/>
              </a:ext>
            </a:extLst>
          </p:cNvPr>
          <p:cNvSpPr>
            <a:spLocks noGrp="1"/>
          </p:cNvSpPr>
          <p:nvPr>
            <p:ph type="dt" sz="half" idx="10"/>
          </p:nvPr>
        </p:nvSpPr>
        <p:spPr/>
        <p:txBody>
          <a:bodyPr/>
          <a:lstStyle/>
          <a:p>
            <a:fld id="{6DE9FF0C-502E-4B4E-AD92-88243E06B2B8}" type="datetime1">
              <a:rPr lang="en-IN" smtClean="0"/>
              <a:t>09-07-2022</a:t>
            </a:fld>
            <a:endParaRPr lang="en-IN"/>
          </a:p>
        </p:txBody>
      </p:sp>
      <p:sp>
        <p:nvSpPr>
          <p:cNvPr id="3" name="Footer Placeholder 2">
            <a:extLst>
              <a:ext uri="{FF2B5EF4-FFF2-40B4-BE49-F238E27FC236}">
                <a16:creationId xmlns:a16="http://schemas.microsoft.com/office/drawing/2014/main" id="{825A9E1F-5423-70D9-1DC9-819FA87E523C}"/>
              </a:ext>
            </a:extLst>
          </p:cNvPr>
          <p:cNvSpPr>
            <a:spLocks noGrp="1"/>
          </p:cNvSpPr>
          <p:nvPr>
            <p:ph type="ftr" sz="quarter" idx="11"/>
          </p:nvPr>
        </p:nvSpPr>
        <p:spPr/>
        <p:txBody>
          <a:bodyPr/>
          <a:lstStyle/>
          <a:p>
            <a:r>
              <a:rPr lang="en-US"/>
              <a:t>Department of Mechanical Engineering, NSUT New Delhi</a:t>
            </a:r>
            <a:endParaRPr lang="en-IN"/>
          </a:p>
        </p:txBody>
      </p:sp>
      <p:sp>
        <p:nvSpPr>
          <p:cNvPr id="4" name="Slide Number Placeholder 3">
            <a:extLst>
              <a:ext uri="{FF2B5EF4-FFF2-40B4-BE49-F238E27FC236}">
                <a16:creationId xmlns:a16="http://schemas.microsoft.com/office/drawing/2014/main" id="{26410BD4-060B-2FA7-C6AE-128FC3E40B98}"/>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160898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B872-E65B-B456-3FA3-60C147AC9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C75AAB-25B0-4209-28B7-E7BFEDE83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3C5A15-4C89-715D-E0C2-08C0F9E11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19C1C-5694-DCFC-BA65-FF1106AF4408}"/>
              </a:ext>
            </a:extLst>
          </p:cNvPr>
          <p:cNvSpPr>
            <a:spLocks noGrp="1"/>
          </p:cNvSpPr>
          <p:nvPr>
            <p:ph type="dt" sz="half" idx="10"/>
          </p:nvPr>
        </p:nvSpPr>
        <p:spPr/>
        <p:txBody>
          <a:bodyPr/>
          <a:lstStyle/>
          <a:p>
            <a:fld id="{1AD3F768-3E9B-4AD0-A3D4-6AB01D3E6E50}" type="datetime1">
              <a:rPr lang="en-IN" smtClean="0"/>
              <a:t>09-07-2022</a:t>
            </a:fld>
            <a:endParaRPr lang="en-IN"/>
          </a:p>
        </p:txBody>
      </p:sp>
      <p:sp>
        <p:nvSpPr>
          <p:cNvPr id="6" name="Footer Placeholder 5">
            <a:extLst>
              <a:ext uri="{FF2B5EF4-FFF2-40B4-BE49-F238E27FC236}">
                <a16:creationId xmlns:a16="http://schemas.microsoft.com/office/drawing/2014/main" id="{61034527-2C87-9489-3C79-2C770BDF6758}"/>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31A0BF52-2C2A-0B53-B039-7DF531F08F52}"/>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200670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CBCC-5F5A-0591-CFCE-262272424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FB769B-77E1-01E4-042D-49C39E8DA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8EF37E-F7F8-2453-4990-C3BF5F6E8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73B63-7B23-78D2-643E-4C38EFCC40D4}"/>
              </a:ext>
            </a:extLst>
          </p:cNvPr>
          <p:cNvSpPr>
            <a:spLocks noGrp="1"/>
          </p:cNvSpPr>
          <p:nvPr>
            <p:ph type="dt" sz="half" idx="10"/>
          </p:nvPr>
        </p:nvSpPr>
        <p:spPr/>
        <p:txBody>
          <a:bodyPr/>
          <a:lstStyle/>
          <a:p>
            <a:fld id="{9AEB2450-7B06-449C-A970-B9348ED479B4}" type="datetime1">
              <a:rPr lang="en-IN" smtClean="0"/>
              <a:t>09-07-2022</a:t>
            </a:fld>
            <a:endParaRPr lang="en-IN"/>
          </a:p>
        </p:txBody>
      </p:sp>
      <p:sp>
        <p:nvSpPr>
          <p:cNvPr id="6" name="Footer Placeholder 5">
            <a:extLst>
              <a:ext uri="{FF2B5EF4-FFF2-40B4-BE49-F238E27FC236}">
                <a16:creationId xmlns:a16="http://schemas.microsoft.com/office/drawing/2014/main" id="{2488F409-2190-6F8A-106A-380078E1AEE1}"/>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0E0B1D7D-4698-BBBA-5A7B-E7439B73AA19}"/>
              </a:ext>
            </a:extLst>
          </p:cNvPr>
          <p:cNvSpPr>
            <a:spLocks noGrp="1"/>
          </p:cNvSpPr>
          <p:nvPr>
            <p:ph type="sldNum" sz="quarter" idx="12"/>
          </p:nvPr>
        </p:nvSpPr>
        <p:spPr/>
        <p:txBody>
          <a:bodyPr/>
          <a:lstStyle/>
          <a:p>
            <a:fld id="{03F02C29-6CBE-4104-AD72-02CBC0DC89DC}" type="slidenum">
              <a:rPr lang="en-IN" smtClean="0"/>
              <a:t>‹#›</a:t>
            </a:fld>
            <a:endParaRPr lang="en-IN"/>
          </a:p>
        </p:txBody>
      </p:sp>
    </p:spTree>
    <p:extLst>
      <p:ext uri="{BB962C8B-B14F-4D97-AF65-F5344CB8AC3E}">
        <p14:creationId xmlns:p14="http://schemas.microsoft.com/office/powerpoint/2010/main" val="357304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31BE99-C1E7-367D-2335-EEFFE5B38C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457FEC-EC4B-2259-1079-28568A9DB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FAD1F4-15FD-24D7-4F55-EC8E6D7D3D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55DFD-5F5E-4C0E-BA20-EE47A736722A}" type="datetime1">
              <a:rPr lang="en-IN" smtClean="0"/>
              <a:t>09-07-2022</a:t>
            </a:fld>
            <a:endParaRPr lang="en-IN"/>
          </a:p>
        </p:txBody>
      </p:sp>
      <p:sp>
        <p:nvSpPr>
          <p:cNvPr id="5" name="Footer Placeholder 4">
            <a:extLst>
              <a:ext uri="{FF2B5EF4-FFF2-40B4-BE49-F238E27FC236}">
                <a16:creationId xmlns:a16="http://schemas.microsoft.com/office/drawing/2014/main" id="{3543EB02-1BD8-7940-F930-36886AC33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FAD110B2-787E-4AF6-105A-DB91B9EA1F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02C29-6CBE-4104-AD72-02CBC0DC89DC}" type="slidenum">
              <a:rPr lang="en-IN" smtClean="0"/>
              <a:t>‹#›</a:t>
            </a:fld>
            <a:endParaRPr lang="en-IN"/>
          </a:p>
        </p:txBody>
      </p:sp>
    </p:spTree>
    <p:extLst>
      <p:ext uri="{BB962C8B-B14F-4D97-AF65-F5344CB8AC3E}">
        <p14:creationId xmlns:p14="http://schemas.microsoft.com/office/powerpoint/2010/main" val="328137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220786"/>
            <a:ext cx="12192000" cy="228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 name="Google Shape;7;p1"/>
          <p:cNvSpPr txBox="1">
            <a:spLocks noGrp="1"/>
          </p:cNvSpPr>
          <p:nvPr>
            <p:ph type="title"/>
          </p:nvPr>
        </p:nvSpPr>
        <p:spPr>
          <a:xfrm>
            <a:off x="609600" y="533400"/>
            <a:ext cx="10972800" cy="9906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609600" y="1600200"/>
            <a:ext cx="10972800" cy="4876800"/>
          </a:xfrm>
          <a:prstGeom prst="rect">
            <a:avLst/>
          </a:prstGeom>
          <a:noFill/>
          <a:ln>
            <a:noFill/>
          </a:ln>
        </p:spPr>
        <p:txBody>
          <a:bodyPr spcFirstLastPara="1" wrap="square" lIns="91425" tIns="45700" rIns="91425" bIns="45700" anchor="t" anchorCtr="0">
            <a:normAutofit/>
          </a:bodyPr>
          <a:lstStyle>
            <a:lvl1pPr marL="457200" marR="0" lvl="0" indent="-358140" algn="l" rtl="0">
              <a:lnSpc>
                <a:spcPct val="100000"/>
              </a:lnSpc>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lnSpc>
                <a:spcPct val="100000"/>
              </a:lnSpc>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lnSpc>
                <a:spcPct val="100000"/>
              </a:lnSpc>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lnSpc>
                <a:spcPct val="100000"/>
              </a:lnSpc>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lnSpc>
                <a:spcPct val="100000"/>
              </a:lnSpc>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lnSpc>
                <a:spcPct val="100000"/>
              </a:lnSpc>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lnSpc>
                <a:spcPct val="100000"/>
              </a:lnSpc>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 name="Google Shape;9;p1"/>
          <p:cNvSpPr/>
          <p:nvPr/>
        </p:nvSpPr>
        <p:spPr>
          <a:xfrm>
            <a:off x="0" y="0"/>
            <a:ext cx="12192000" cy="365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 name="Google Shape;10;p1"/>
          <p:cNvSpPr txBox="1">
            <a:spLocks noGrp="1"/>
          </p:cNvSpPr>
          <p:nvPr>
            <p:ph type="dt" idx="10"/>
          </p:nvPr>
        </p:nvSpPr>
        <p:spPr>
          <a:xfrm>
            <a:off x="609600" y="18288"/>
            <a:ext cx="3860800" cy="32918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ftr" idx="11"/>
          </p:nvPr>
        </p:nvSpPr>
        <p:spPr>
          <a:xfrm>
            <a:off x="4572000" y="18288"/>
            <a:ext cx="5486400" cy="32918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0160000" y="18288"/>
            <a:ext cx="1422400" cy="329184"/>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5851210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FF18B5-9456-4D92-02BB-2091F6AB29B7}"/>
              </a:ext>
            </a:extLst>
          </p:cNvPr>
          <p:cNvSpPr>
            <a:spLocks noGrp="1"/>
          </p:cNvSpPr>
          <p:nvPr>
            <p:ph idx="1"/>
          </p:nvPr>
        </p:nvSpPr>
        <p:spPr>
          <a:xfrm>
            <a:off x="838200" y="2176145"/>
            <a:ext cx="10515600" cy="4351338"/>
          </a:xfrm>
        </p:spPr>
        <p:txBody>
          <a:bodyPr>
            <a:normAutofit/>
          </a:bodyPr>
          <a:lstStyle/>
          <a:p>
            <a:pPr marL="0" indent="0" algn="ctr">
              <a:buNone/>
            </a:pPr>
            <a:r>
              <a:rPr lang="en-US" sz="6000" dirty="0">
                <a:latin typeface="Times New Roman" panose="02020603050405020304" pitchFamily="18" charset="0"/>
                <a:cs typeface="Times New Roman" panose="02020603050405020304" pitchFamily="18" charset="0"/>
              </a:rPr>
              <a:t>UNIT 4</a:t>
            </a:r>
            <a:endParaRPr lang="en-IN" sz="6000" dirty="0">
              <a:latin typeface="Times New Roman" panose="02020603050405020304" pitchFamily="18" charset="0"/>
              <a:cs typeface="Times New Roman" panose="02020603050405020304" pitchFamily="18" charset="0"/>
            </a:endParaRPr>
          </a:p>
          <a:p>
            <a:pPr marL="0" indent="0" algn="ctr">
              <a:buNone/>
            </a:pPr>
            <a:r>
              <a:rPr lang="en-IN" sz="6000" dirty="0">
                <a:latin typeface="Times New Roman" panose="02020603050405020304" pitchFamily="18" charset="0"/>
                <a:cs typeface="Times New Roman" panose="02020603050405020304" pitchFamily="18" charset="0"/>
              </a:rPr>
              <a:t>Heat Treatment</a:t>
            </a:r>
            <a:endParaRPr lang="en-US" sz="6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8749844-698B-DEC4-7D3B-E4316EF0BF5F}"/>
              </a:ext>
            </a:extLst>
          </p:cNvPr>
          <p:cNvSpPr>
            <a:spLocks noGrp="1"/>
          </p:cNvSpPr>
          <p:nvPr>
            <p:ph type="dt" sz="half" idx="10"/>
          </p:nvPr>
        </p:nvSpPr>
        <p:spPr/>
        <p:txBody>
          <a:bodyPr/>
          <a:lstStyle/>
          <a:p>
            <a:fld id="{B0182605-9E74-4CE2-BBBA-259310F2082A}" type="datetime1">
              <a:rPr lang="en-IN" smtClean="0"/>
              <a:t>09-07-2022</a:t>
            </a:fld>
            <a:endParaRPr lang="en-IN"/>
          </a:p>
        </p:txBody>
      </p:sp>
      <p:sp>
        <p:nvSpPr>
          <p:cNvPr id="5" name="Footer Placeholder 4">
            <a:extLst>
              <a:ext uri="{FF2B5EF4-FFF2-40B4-BE49-F238E27FC236}">
                <a16:creationId xmlns:a16="http://schemas.microsoft.com/office/drawing/2014/main" id="{2F0DFA48-F18E-05C1-AFB1-5A194A65F2DB}"/>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E674417D-D247-48A4-1C78-4339550BBCA1}"/>
              </a:ext>
            </a:extLst>
          </p:cNvPr>
          <p:cNvSpPr>
            <a:spLocks noGrp="1"/>
          </p:cNvSpPr>
          <p:nvPr>
            <p:ph type="sldNum" sz="quarter" idx="12"/>
          </p:nvPr>
        </p:nvSpPr>
        <p:spPr/>
        <p:txBody>
          <a:bodyPr/>
          <a:lstStyle/>
          <a:p>
            <a:fld id="{03F02C29-6CBE-4104-AD72-02CBC0DC89DC}" type="slidenum">
              <a:rPr lang="en-IN" smtClean="0"/>
              <a:t>1</a:t>
            </a:fld>
            <a:endParaRPr lang="en-IN"/>
          </a:p>
        </p:txBody>
      </p:sp>
    </p:spTree>
    <p:extLst>
      <p:ext uri="{BB962C8B-B14F-4D97-AF65-F5344CB8AC3E}">
        <p14:creationId xmlns:p14="http://schemas.microsoft.com/office/powerpoint/2010/main" val="2607402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a:spLocks noGrp="1"/>
          </p:cNvSpPr>
          <p:nvPr>
            <p:ph type="title"/>
          </p:nvPr>
        </p:nvSpPr>
        <p:spPr>
          <a:xfrm>
            <a:off x="487680" y="530268"/>
            <a:ext cx="8229600" cy="688932"/>
          </a:xfrm>
          <a:prstGeom prst="rect">
            <a:avLst/>
          </a:prstGeom>
        </p:spPr>
        <p:txBody>
          <a:bodyPr spcFirstLastPara="1" vert="horz" wrap="square" lIns="91425" tIns="45700" rIns="91425" bIns="45700" rtlCol="0" anchor="ctr" anchorCtr="0">
            <a:normAutofit fontScale="90000"/>
          </a:bodyPr>
          <a:lstStyle/>
          <a:p>
            <a:pPr>
              <a:spcBef>
                <a:spcPts val="0"/>
              </a:spcBef>
            </a:pPr>
            <a:r>
              <a:rPr lang="en-US" b="1" dirty="0">
                <a:latin typeface="Times New Roman" panose="02020603050405020304" pitchFamily="18" charset="0"/>
                <a:cs typeface="Times New Roman" panose="02020603050405020304" pitchFamily="18" charset="0"/>
              </a:rPr>
              <a:t>Process Annealing</a:t>
            </a:r>
            <a:endParaRPr b="1" dirty="0">
              <a:latin typeface="Times New Roman" panose="02020603050405020304" pitchFamily="18" charset="0"/>
              <a:cs typeface="Times New Roman" panose="02020603050405020304" pitchFamily="18" charset="0"/>
            </a:endParaRPr>
          </a:p>
        </p:txBody>
      </p:sp>
      <p:sp>
        <p:nvSpPr>
          <p:cNvPr id="248" name="Google Shape;248;p34"/>
          <p:cNvSpPr txBox="1">
            <a:spLocks noGrp="1"/>
          </p:cNvSpPr>
          <p:nvPr>
            <p:ph type="body" idx="1"/>
          </p:nvPr>
        </p:nvSpPr>
        <p:spPr>
          <a:xfrm>
            <a:off x="807720" y="1402080"/>
            <a:ext cx="10119360" cy="4876800"/>
          </a:xfrm>
          <a:prstGeom prst="rect">
            <a:avLst/>
          </a:prstGeom>
        </p:spPr>
        <p:txBody>
          <a:bodyPr spcFirstLastPara="1" vert="horz" wrap="square" lIns="91425" tIns="45700" rIns="91425" bIns="45700" rtlCol="0" anchor="t" anchorCtr="0">
            <a:normAutofit lnSpcReduction="10000"/>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This process is mainly suited for low carbon steel. </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Metal is heated to temperature some below or close to the lower critical temperature generally it is heated 550°C to 650°C holding at this temperature and it is slowly cooled.</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Cold worked steel normally have increased hardness and decrease ductility making it difficult to work. </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Process annealing improves this characteristics by making it more ductile and decreasing its hardness. This is mainly carried out on cold rolled steel like wire drawn steel, etc.</a:t>
            </a:r>
            <a:endParaRPr dirty="0">
              <a:latin typeface="Times New Roman" panose="02020603050405020304" pitchFamily="18" charset="0"/>
              <a:cs typeface="Times New Roman" panose="02020603050405020304" pitchFamily="18" charset="0"/>
            </a:endParaRPr>
          </a:p>
        </p:txBody>
      </p:sp>
      <p:sp>
        <p:nvSpPr>
          <p:cNvPr id="249" name="Google Shape;249;p34"/>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914400" y="381000"/>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b="1" dirty="0">
                <a:latin typeface="Times New Roman" panose="02020603050405020304" pitchFamily="18" charset="0"/>
                <a:cs typeface="Times New Roman" panose="02020603050405020304" pitchFamily="18" charset="0"/>
              </a:rPr>
              <a:t>Full Annealing</a:t>
            </a:r>
            <a:endParaRPr b="1" dirty="0">
              <a:latin typeface="Times New Roman" panose="02020603050405020304" pitchFamily="18" charset="0"/>
              <a:cs typeface="Times New Roman" panose="02020603050405020304" pitchFamily="18" charset="0"/>
            </a:endParaRPr>
          </a:p>
        </p:txBody>
      </p:sp>
      <p:sp>
        <p:nvSpPr>
          <p:cNvPr id="255" name="Google Shape;255;p35"/>
          <p:cNvSpPr txBox="1">
            <a:spLocks noGrp="1"/>
          </p:cNvSpPr>
          <p:nvPr>
            <p:ph type="body" idx="1"/>
          </p:nvPr>
        </p:nvSpPr>
        <p:spPr>
          <a:xfrm>
            <a:off x="1036320" y="1405212"/>
            <a:ext cx="9296400" cy="4876800"/>
          </a:xfrm>
          <a:prstGeom prst="rect">
            <a:avLst/>
          </a:prstGeom>
        </p:spPr>
        <p:txBody>
          <a:bodyPr spcFirstLastPara="1" vert="horz" wrap="square" lIns="91425" tIns="45700" rIns="91425" bIns="45700" rtlCol="0" anchor="t" anchorCtr="0">
            <a:normAutofit/>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The main purpose of full annealing of steel is to </a:t>
            </a:r>
            <a:r>
              <a:rPr lang="en-US" b="1" dirty="0">
                <a:latin typeface="Times New Roman" panose="02020603050405020304" pitchFamily="18" charset="0"/>
                <a:cs typeface="Times New Roman" panose="02020603050405020304" pitchFamily="18" charset="0"/>
              </a:rPr>
              <a:t>soften it and to refine its grain structure</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In this, the </a:t>
            </a:r>
            <a:r>
              <a:rPr lang="en-US" b="1" dirty="0">
                <a:latin typeface="Times New Roman" panose="02020603050405020304" pitchFamily="18" charset="0"/>
                <a:cs typeface="Times New Roman" panose="02020603050405020304" pitchFamily="18" charset="0"/>
              </a:rPr>
              <a:t>hypo-eutectoid</a:t>
            </a:r>
            <a:r>
              <a:rPr lang="en-US" dirty="0">
                <a:latin typeface="Times New Roman" panose="02020603050405020304" pitchFamily="18" charset="0"/>
                <a:cs typeface="Times New Roman" panose="02020603050405020304" pitchFamily="18" charset="0"/>
              </a:rPr>
              <a:t> steel is </a:t>
            </a:r>
            <a:r>
              <a:rPr lang="en-US" b="1" dirty="0">
                <a:latin typeface="Times New Roman" panose="02020603050405020304" pitchFamily="18" charset="0"/>
                <a:cs typeface="Times New Roman" panose="02020603050405020304" pitchFamily="18" charset="0"/>
              </a:rPr>
              <a:t>heated to a temperature approximately 20° to 30°C above the higher critical temperature</a:t>
            </a:r>
            <a:r>
              <a:rPr lang="en-US" dirty="0">
                <a:latin typeface="Times New Roman" panose="02020603050405020304" pitchFamily="18" charset="0"/>
                <a:cs typeface="Times New Roman" panose="02020603050405020304" pitchFamily="18" charset="0"/>
              </a:rPr>
              <a:t> and for </a:t>
            </a:r>
            <a:r>
              <a:rPr lang="en-US" b="1" dirty="0">
                <a:latin typeface="Times New Roman" panose="02020603050405020304" pitchFamily="18" charset="0"/>
                <a:cs typeface="Times New Roman" panose="02020603050405020304" pitchFamily="18" charset="0"/>
              </a:rPr>
              <a:t>hypereutectoid</a:t>
            </a:r>
            <a:r>
              <a:rPr lang="en-US" dirty="0">
                <a:latin typeface="Times New Roman" panose="02020603050405020304" pitchFamily="18" charset="0"/>
                <a:cs typeface="Times New Roman" panose="02020603050405020304" pitchFamily="18" charset="0"/>
              </a:rPr>
              <a:t> steel and tool steel is </a:t>
            </a:r>
            <a:r>
              <a:rPr lang="en-US" b="1" dirty="0">
                <a:latin typeface="Times New Roman" panose="02020603050405020304" pitchFamily="18" charset="0"/>
                <a:cs typeface="Times New Roman" panose="02020603050405020304" pitchFamily="18" charset="0"/>
              </a:rPr>
              <a:t>heated to a temperature 20 to 30°C above the lower critical temperature</a:t>
            </a:r>
            <a:r>
              <a:rPr lang="en-US" dirty="0">
                <a:latin typeface="Times New Roman" panose="02020603050405020304" pitchFamily="18" charset="0"/>
                <a:cs typeface="Times New Roman" panose="02020603050405020304" pitchFamily="18" charset="0"/>
              </a:rPr>
              <a:t> and this temperature is maintained for a definite time and then slowly cooled very slowly in the furnace itself.</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p:txBody>
      </p:sp>
      <p:sp>
        <p:nvSpPr>
          <p:cNvPr id="256" name="Google Shape;256;p35"/>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title"/>
          </p:nvPr>
        </p:nvSpPr>
        <p:spPr>
          <a:xfrm>
            <a:off x="518160" y="182838"/>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sz="4000" b="1" dirty="0">
                <a:latin typeface="Times New Roman" panose="02020603050405020304" pitchFamily="18" charset="0"/>
                <a:cs typeface="Times New Roman" panose="02020603050405020304" pitchFamily="18" charset="0"/>
              </a:rPr>
              <a:t>Stress Relief Annealing</a:t>
            </a:r>
            <a:endParaRPr sz="4000" b="1" dirty="0">
              <a:latin typeface="Times New Roman" panose="02020603050405020304" pitchFamily="18" charset="0"/>
              <a:cs typeface="Times New Roman" panose="02020603050405020304" pitchFamily="18" charset="0"/>
            </a:endParaRPr>
          </a:p>
        </p:txBody>
      </p:sp>
      <p:sp>
        <p:nvSpPr>
          <p:cNvPr id="262" name="Google Shape;262;p36"/>
          <p:cNvSpPr txBox="1">
            <a:spLocks noGrp="1"/>
          </p:cNvSpPr>
          <p:nvPr>
            <p:ph type="body" idx="1"/>
          </p:nvPr>
        </p:nvSpPr>
        <p:spPr>
          <a:xfrm>
            <a:off x="914400" y="1310640"/>
            <a:ext cx="10134600" cy="4876800"/>
          </a:xfrm>
          <a:prstGeom prst="rect">
            <a:avLst/>
          </a:prstGeom>
        </p:spPr>
        <p:txBody>
          <a:bodyPr spcFirstLastPara="1" vert="horz" wrap="square" lIns="91425" tIns="45700" rIns="91425" bIns="45700" rtlCol="0" anchor="t" anchorCtr="0">
            <a:normAutofit/>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In stress relief annealing, the metal is heated to a lower temperature about </a:t>
            </a:r>
            <a:r>
              <a:rPr lang="en-US" b="1" dirty="0">
                <a:latin typeface="Times New Roman" panose="02020603050405020304" pitchFamily="18" charset="0"/>
                <a:cs typeface="Times New Roman" panose="02020603050405020304" pitchFamily="18" charset="0"/>
              </a:rPr>
              <a:t>650</a:t>
            </a:r>
            <a:r>
              <a:rPr lang="en-US" b="1" baseline="30000" dirty="0">
                <a:latin typeface="Times New Roman" panose="02020603050405020304" pitchFamily="18" charset="0"/>
                <a:cs typeface="Times New Roman" panose="02020603050405020304" pitchFamily="18" charset="0"/>
              </a:rPr>
              <a:t>o</a:t>
            </a:r>
            <a:r>
              <a:rPr lang="en-US" b="1" dirty="0">
                <a:latin typeface="Times New Roman" panose="02020603050405020304" pitchFamily="18" charset="0"/>
                <a:cs typeface="Times New Roman" panose="02020603050405020304" pitchFamily="18" charset="0"/>
              </a:rPr>
              <a:t> degree </a:t>
            </a:r>
            <a:r>
              <a:rPr lang="en-US" dirty="0">
                <a:latin typeface="Times New Roman" panose="02020603050405020304" pitchFamily="18" charset="0"/>
                <a:cs typeface="Times New Roman" panose="02020603050405020304" pitchFamily="18" charset="0"/>
              </a:rPr>
              <a:t>and  is kept at this temperature for some time in the furnace to remove the internal stress of metal followed by slow cooling.</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Large castings or welded structures tend to possess internal stresses mainly caused during their manufacturing and uneven cooling.</a:t>
            </a:r>
            <a:endParaRPr dirty="0">
              <a:latin typeface="Times New Roman" panose="02020603050405020304" pitchFamily="18" charset="0"/>
              <a:cs typeface="Times New Roman" panose="02020603050405020304" pitchFamily="18" charset="0"/>
            </a:endParaRPr>
          </a:p>
        </p:txBody>
      </p:sp>
      <p:sp>
        <p:nvSpPr>
          <p:cNvPr id="263" name="Google Shape;263;p36"/>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7"/>
          <p:cNvSpPr txBox="1">
            <a:spLocks noGrp="1"/>
          </p:cNvSpPr>
          <p:nvPr>
            <p:ph type="title"/>
          </p:nvPr>
        </p:nvSpPr>
        <p:spPr>
          <a:xfrm>
            <a:off x="518160" y="271188"/>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sz="2900" b="1" dirty="0">
                <a:latin typeface="Times New Roman" panose="02020603050405020304" pitchFamily="18" charset="0"/>
                <a:cs typeface="Times New Roman" panose="02020603050405020304" pitchFamily="18" charset="0"/>
              </a:rPr>
              <a:t>Spheroidizing Annealing</a:t>
            </a:r>
            <a:endParaRPr sz="2900" b="1" dirty="0">
              <a:latin typeface="Times New Roman" panose="02020603050405020304" pitchFamily="18" charset="0"/>
              <a:cs typeface="Times New Roman" panose="02020603050405020304" pitchFamily="18" charset="0"/>
            </a:endParaRPr>
          </a:p>
        </p:txBody>
      </p:sp>
      <p:sp>
        <p:nvSpPr>
          <p:cNvPr id="269" name="Google Shape;269;p37"/>
          <p:cNvSpPr txBox="1">
            <a:spLocks noGrp="1"/>
          </p:cNvSpPr>
          <p:nvPr>
            <p:ph type="body" idx="1"/>
          </p:nvPr>
        </p:nvSpPr>
        <p:spPr>
          <a:xfrm>
            <a:off x="304800" y="1710012"/>
            <a:ext cx="7620000" cy="4876800"/>
          </a:xfrm>
          <a:prstGeom prst="rect">
            <a:avLst/>
          </a:prstGeom>
        </p:spPr>
        <p:txBody>
          <a:bodyPr spcFirstLastPara="1" vert="horz" wrap="square" lIns="91425" tIns="45700" rIns="91425" bIns="45700" rtlCol="0" anchor="t" anchorCtr="0">
            <a:normAutofit fontScale="92500" lnSpcReduction="20000"/>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Spheroidizing Annealing process is for high carbon and alloy steel in order to </a:t>
            </a:r>
            <a:r>
              <a:rPr lang="en-US" b="1" dirty="0">
                <a:latin typeface="Times New Roman" panose="02020603050405020304" pitchFamily="18" charset="0"/>
                <a:cs typeface="Times New Roman" panose="02020603050405020304" pitchFamily="18" charset="0"/>
              </a:rPr>
              <a:t>improve their manufacturability</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It is lowest temperature range of annealing process in which iron base alloys are </a:t>
            </a:r>
            <a:r>
              <a:rPr lang="en-US" b="1" dirty="0">
                <a:latin typeface="Times New Roman" panose="02020603050405020304" pitchFamily="18" charset="0"/>
                <a:cs typeface="Times New Roman" panose="02020603050405020304" pitchFamily="18" charset="0"/>
              </a:rPr>
              <a:t>heated 20 to 40°C below the lower critical temperature</a:t>
            </a:r>
            <a:r>
              <a:rPr lang="en-US" dirty="0">
                <a:latin typeface="Times New Roman" panose="02020603050405020304" pitchFamily="18" charset="0"/>
                <a:cs typeface="Times New Roman" panose="02020603050405020304" pitchFamily="18" charset="0"/>
              </a:rPr>
              <a:t>, held therefore a considerable period of time e.g. for 2.5 cm diameter piece the time recommended is four-hours. It is then allowed to cool very slowly at room temperature in the furnace itself.</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The holding time varies from 15-25 hours. it </a:t>
            </a:r>
            <a:r>
              <a:rPr lang="en-US" dirty="0" err="1">
                <a:latin typeface="Times New Roman" panose="02020603050405020304" pitchFamily="18" charset="0"/>
                <a:cs typeface="Times New Roman" panose="02020603050405020304" pitchFamily="18" charset="0"/>
              </a:rPr>
              <a:t>it</a:t>
            </a:r>
            <a:r>
              <a:rPr lang="en-US" dirty="0">
                <a:latin typeface="Times New Roman" panose="02020603050405020304" pitchFamily="18" charset="0"/>
                <a:cs typeface="Times New Roman" panose="02020603050405020304" pitchFamily="18" charset="0"/>
              </a:rPr>
              <a:t> is mainly used for eutectoid steel and hypereutectic steel such as carbon tool steel, alloy tool steel, bearing steel etc.</a:t>
            </a:r>
            <a:endParaRPr dirty="0">
              <a:latin typeface="Times New Roman" panose="02020603050405020304" pitchFamily="18" charset="0"/>
              <a:cs typeface="Times New Roman" panose="02020603050405020304" pitchFamily="18" charset="0"/>
            </a:endParaRPr>
          </a:p>
        </p:txBody>
      </p:sp>
      <p:sp>
        <p:nvSpPr>
          <p:cNvPr id="270" name="Google Shape;270;p37"/>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13</a:t>
            </a:fld>
            <a:endParaRPr/>
          </a:p>
        </p:txBody>
      </p:sp>
      <p:pic>
        <p:nvPicPr>
          <p:cNvPr id="271" name="Google Shape;271;p37"/>
          <p:cNvPicPr preferRelativeResize="0"/>
          <p:nvPr/>
        </p:nvPicPr>
        <p:blipFill>
          <a:blip r:embed="rId3">
            <a:alphaModFix/>
          </a:blip>
          <a:stretch>
            <a:fillRect/>
          </a:stretch>
        </p:blipFill>
        <p:spPr>
          <a:xfrm>
            <a:off x="7924800" y="-76200"/>
            <a:ext cx="4267200" cy="2285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51560" y="478494"/>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dirty="0">
                <a:latin typeface="Times New Roman" panose="02020603050405020304" pitchFamily="18" charset="0"/>
                <a:cs typeface="Times New Roman" panose="02020603050405020304" pitchFamily="18" charset="0"/>
              </a:rPr>
              <a:t>Normalization Annealing</a:t>
            </a:r>
            <a:endParaRPr dirty="0">
              <a:latin typeface="Times New Roman" panose="02020603050405020304" pitchFamily="18" charset="0"/>
              <a:cs typeface="Times New Roman" panose="02020603050405020304" pitchFamily="18" charset="0"/>
            </a:endParaRPr>
          </a:p>
        </p:txBody>
      </p:sp>
      <p:sp>
        <p:nvSpPr>
          <p:cNvPr id="277" name="Google Shape;277;p38"/>
          <p:cNvSpPr txBox="1">
            <a:spLocks noGrp="1"/>
          </p:cNvSpPr>
          <p:nvPr>
            <p:ph type="body" idx="1"/>
          </p:nvPr>
        </p:nvSpPr>
        <p:spPr>
          <a:xfrm>
            <a:off x="1447800" y="1533186"/>
            <a:ext cx="8229600" cy="4876800"/>
          </a:xfrm>
          <a:prstGeom prst="rect">
            <a:avLst/>
          </a:prstGeom>
        </p:spPr>
        <p:txBody>
          <a:bodyPr spcFirstLastPara="1" vert="horz" wrap="square" lIns="91425" tIns="45700" rIns="91425" bIns="45700" rtlCol="0" anchor="t" anchorCtr="0">
            <a:normAutofit/>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Normalization is a type of annealing process which is carried to </a:t>
            </a:r>
            <a:r>
              <a:rPr lang="en-US" b="1" dirty="0">
                <a:latin typeface="Times New Roman" panose="02020603050405020304" pitchFamily="18" charset="0"/>
                <a:cs typeface="Times New Roman" panose="02020603050405020304" pitchFamily="18" charset="0"/>
              </a:rPr>
              <a:t>enhance the hardness of steel</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In this process, the steel is </a:t>
            </a:r>
            <a:r>
              <a:rPr lang="en-US" b="1" dirty="0">
                <a:latin typeface="Times New Roman" panose="02020603050405020304" pitchFamily="18" charset="0"/>
                <a:cs typeface="Times New Roman" panose="02020603050405020304" pitchFamily="18" charset="0"/>
              </a:rPr>
              <a:t>heated above its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upper critical temperature</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Due to the heating process involved in the normalization, there is the </a:t>
            </a:r>
            <a:r>
              <a:rPr lang="en-US" b="1" dirty="0">
                <a:latin typeface="Times New Roman" panose="02020603050405020304" pitchFamily="18" charset="0"/>
                <a:cs typeface="Times New Roman" panose="02020603050405020304" pitchFamily="18" charset="0"/>
              </a:rPr>
              <a:t>formation of the austenite structure</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78" name="Google Shape;278;p38"/>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title"/>
          </p:nvPr>
        </p:nvSpPr>
        <p:spPr>
          <a:xfrm>
            <a:off x="1981200" y="533400"/>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dirty="0">
                <a:latin typeface="Times New Roman" panose="02020603050405020304" pitchFamily="18" charset="0"/>
                <a:cs typeface="Times New Roman" panose="02020603050405020304" pitchFamily="18" charset="0"/>
              </a:rPr>
              <a:t>Normalizing</a:t>
            </a:r>
            <a:endParaRPr dirty="0">
              <a:latin typeface="Times New Roman" panose="02020603050405020304" pitchFamily="18" charset="0"/>
              <a:cs typeface="Times New Roman" panose="02020603050405020304" pitchFamily="18" charset="0"/>
            </a:endParaRPr>
          </a:p>
        </p:txBody>
      </p:sp>
      <p:sp>
        <p:nvSpPr>
          <p:cNvPr id="284" name="Google Shape;284;p39"/>
          <p:cNvSpPr txBox="1">
            <a:spLocks noGrp="1"/>
          </p:cNvSpPr>
          <p:nvPr>
            <p:ph type="body" idx="1"/>
          </p:nvPr>
        </p:nvSpPr>
        <p:spPr>
          <a:xfrm>
            <a:off x="1143000" y="1524000"/>
            <a:ext cx="9067800" cy="4876800"/>
          </a:xfrm>
          <a:prstGeom prst="rect">
            <a:avLst/>
          </a:prstGeom>
        </p:spPr>
        <p:txBody>
          <a:bodyPr spcFirstLastPara="1" vert="horz" wrap="square" lIns="91425" tIns="45700" rIns="91425" bIns="45700" rtlCol="0" anchor="t" anchorCtr="0">
            <a:normAutofit/>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It is a type of heat treatment applicable to </a:t>
            </a:r>
            <a:r>
              <a:rPr lang="en-US" b="1" dirty="0">
                <a:latin typeface="Times New Roman" panose="02020603050405020304" pitchFamily="18" charset="0"/>
                <a:cs typeface="Times New Roman" panose="02020603050405020304" pitchFamily="18" charset="0"/>
              </a:rPr>
              <a:t>ferrous metals only</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It differs from annealing in that the metal is heated to a higher temperature and then removed from the furnace for air cooling.</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The purpose of normalizing is to </a:t>
            </a:r>
            <a:r>
              <a:rPr lang="en-US" b="1" dirty="0">
                <a:latin typeface="Times New Roman" panose="02020603050405020304" pitchFamily="18" charset="0"/>
                <a:cs typeface="Times New Roman" panose="02020603050405020304" pitchFamily="18" charset="0"/>
              </a:rPr>
              <a:t>remove the internal stresses induced by heat treating, welding, casting, forging, forming, or machining</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85" name="Google Shape;285;p39"/>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259080" y="182838"/>
            <a:ext cx="8229600" cy="529200"/>
          </a:xfrm>
          <a:prstGeom prst="rect">
            <a:avLst/>
          </a:prstGeom>
        </p:spPr>
        <p:txBody>
          <a:bodyPr spcFirstLastPara="1" vert="horz" wrap="square" lIns="91425" tIns="45700" rIns="91425" bIns="45700" rtlCol="0" anchor="ctr" anchorCtr="0">
            <a:noAutofit/>
          </a:bodyPr>
          <a:lstStyle/>
          <a:p>
            <a:pPr>
              <a:spcBef>
                <a:spcPts val="0"/>
              </a:spcBef>
              <a:buSzPts val="990"/>
            </a:pPr>
            <a:r>
              <a:rPr lang="en-US" sz="2800" dirty="0">
                <a:latin typeface="Times New Roman" panose="02020603050405020304" pitchFamily="18" charset="0"/>
                <a:cs typeface="Times New Roman" panose="02020603050405020304" pitchFamily="18" charset="0"/>
              </a:rPr>
              <a:t>Comparison between Annealing and </a:t>
            </a:r>
            <a:r>
              <a:rPr lang="en-US" sz="2800" dirty="0" err="1">
                <a:latin typeface="Times New Roman" panose="02020603050405020304" pitchFamily="18" charset="0"/>
                <a:cs typeface="Times New Roman" panose="02020603050405020304" pitchFamily="18" charset="0"/>
              </a:rPr>
              <a:t>Normalising</a:t>
            </a:r>
            <a:endParaRPr sz="2800" dirty="0">
              <a:latin typeface="Times New Roman" panose="02020603050405020304" pitchFamily="18" charset="0"/>
              <a:cs typeface="Times New Roman" panose="02020603050405020304" pitchFamily="18" charset="0"/>
            </a:endParaRPr>
          </a:p>
        </p:txBody>
      </p:sp>
      <p:sp>
        <p:nvSpPr>
          <p:cNvPr id="291" name="Google Shape;291;p40"/>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latin typeface="Times New Roman" panose="02020603050405020304" pitchFamily="18" charset="0"/>
                <a:cs typeface="Times New Roman" panose="02020603050405020304" pitchFamily="18" charset="0"/>
              </a:rPr>
              <a:pPr algn="l">
                <a:buClr>
                  <a:srgbClr val="000000"/>
                </a:buClr>
                <a:buSzPts val="1400"/>
              </a:pPr>
              <a:t>16</a:t>
            </a:fld>
            <a:endParaRPr>
              <a:latin typeface="Times New Roman" panose="02020603050405020304" pitchFamily="18" charset="0"/>
              <a:cs typeface="Times New Roman" panose="02020603050405020304" pitchFamily="18" charset="0"/>
            </a:endParaRPr>
          </a:p>
        </p:txBody>
      </p:sp>
      <p:graphicFrame>
        <p:nvGraphicFramePr>
          <p:cNvPr id="292" name="Google Shape;292;p40"/>
          <p:cNvGraphicFramePr/>
          <p:nvPr>
            <p:extLst>
              <p:ext uri="{D42A27DB-BD31-4B8C-83A1-F6EECF244321}">
                <p14:modId xmlns:p14="http://schemas.microsoft.com/office/powerpoint/2010/main" val="3863434333"/>
              </p:ext>
            </p:extLst>
          </p:nvPr>
        </p:nvGraphicFramePr>
        <p:xfrm>
          <a:off x="624840" y="712038"/>
          <a:ext cx="10942320" cy="6065350"/>
        </p:xfrm>
        <a:graphic>
          <a:graphicData uri="http://schemas.openxmlformats.org/drawingml/2006/table">
            <a:tbl>
              <a:tblPr>
                <a:noFill/>
              </a:tblPr>
              <a:tblGrid>
                <a:gridCol w="921935">
                  <a:extLst>
                    <a:ext uri="{9D8B030D-6E8A-4147-A177-3AD203B41FA5}">
                      <a16:colId xmlns:a16="http://schemas.microsoft.com/office/drawing/2014/main" val="20000"/>
                    </a:ext>
                  </a:extLst>
                </a:gridCol>
                <a:gridCol w="5387375">
                  <a:extLst>
                    <a:ext uri="{9D8B030D-6E8A-4147-A177-3AD203B41FA5}">
                      <a16:colId xmlns:a16="http://schemas.microsoft.com/office/drawing/2014/main" val="20001"/>
                    </a:ext>
                  </a:extLst>
                </a:gridCol>
                <a:gridCol w="463301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S. No.</a:t>
                      </a:r>
                      <a:endParaRPr sz="20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Annealing</a:t>
                      </a:r>
                      <a:endParaRPr sz="20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Normalizing</a:t>
                      </a:r>
                      <a:endParaRPr sz="200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1249650">
                <a:tc>
                  <a:txBody>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1</a:t>
                      </a:r>
                      <a:endParaRPr sz="20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In this hypo-eutectoid steel is heated to a temperature approximately 20 to 30°C above temperature the higher critical temperature</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and for hypereutectoid steel is heated 20 to</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30°C above the lower critical temperature.</a:t>
                      </a:r>
                      <a:endParaRPr sz="20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In this metal is heated 30 to 50°C above higher critical temperature.</a:t>
                      </a:r>
                      <a:endParaRPr sz="200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822925">
                <a:tc>
                  <a:txBody>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2</a:t>
                      </a:r>
                      <a:endParaRPr sz="20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It gives good results for low and medium carbon steel</a:t>
                      </a:r>
                      <a:endParaRPr sz="20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It also gives very good results for low and medium carbon steel</a:t>
                      </a:r>
                      <a:endParaRPr sz="20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1463000">
                <a:tc>
                  <a:txBody>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3</a:t>
                      </a:r>
                      <a:endParaRPr sz="20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It gives high ductility</a:t>
                      </a:r>
                      <a:endParaRPr sz="20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It induces gives higher ultimate strength,</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yield point and impact strength in ferrous</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material.</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1463000">
                <a:tc>
                  <a:txBody>
                    <a:bodyPr/>
                    <a:lstStyle/>
                    <a:p>
                      <a:pPr marL="0" lvl="0" indent="0" algn="l" rtl="0">
                        <a:spcBef>
                          <a:spcPts val="0"/>
                        </a:spcBef>
                        <a:spcAft>
                          <a:spcPts val="0"/>
                        </a:spcAft>
                        <a:buNone/>
                      </a:pPr>
                      <a:r>
                        <a:rPr lang="en-US" sz="2000">
                          <a:latin typeface="Times New Roman" panose="02020603050405020304" pitchFamily="18" charset="0"/>
                          <a:cs typeface="Times New Roman" panose="02020603050405020304" pitchFamily="18" charset="0"/>
                        </a:rPr>
                        <a:t>4</a:t>
                      </a:r>
                      <a:endParaRPr sz="200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It is basically required to soften the metal, to improve machinability, to increase ductility, improve, to refine grain size.</a:t>
                      </a:r>
                      <a:endParaRPr sz="20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It is basically required to refine grain size, improve structure of weld, to relieve internal stresses.</a:t>
                      </a:r>
                      <a:endParaRPr sz="20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a:spLocks noGrp="1"/>
          </p:cNvSpPr>
          <p:nvPr>
            <p:ph type="title"/>
          </p:nvPr>
        </p:nvSpPr>
        <p:spPr>
          <a:xfrm>
            <a:off x="1097280" y="524214"/>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b="1" dirty="0">
                <a:latin typeface="Times New Roman" panose="02020603050405020304" pitchFamily="18" charset="0"/>
                <a:cs typeface="Times New Roman" panose="02020603050405020304" pitchFamily="18" charset="0"/>
              </a:rPr>
              <a:t>Quenching or Hardening</a:t>
            </a:r>
            <a:endParaRPr b="1" dirty="0">
              <a:latin typeface="Times New Roman" panose="02020603050405020304" pitchFamily="18" charset="0"/>
              <a:cs typeface="Times New Roman" panose="02020603050405020304" pitchFamily="18" charset="0"/>
            </a:endParaRPr>
          </a:p>
        </p:txBody>
      </p:sp>
      <p:sp>
        <p:nvSpPr>
          <p:cNvPr id="298" name="Google Shape;298;p41"/>
          <p:cNvSpPr txBox="1">
            <a:spLocks noGrp="1"/>
          </p:cNvSpPr>
          <p:nvPr>
            <p:ph type="body" idx="1"/>
          </p:nvPr>
        </p:nvSpPr>
        <p:spPr>
          <a:xfrm>
            <a:off x="1447800" y="1691640"/>
            <a:ext cx="8229600" cy="4876800"/>
          </a:xfrm>
          <a:prstGeom prst="rect">
            <a:avLst/>
          </a:prstGeom>
        </p:spPr>
        <p:txBody>
          <a:bodyPr spcFirstLastPara="1" vert="horz" wrap="square" lIns="91425" tIns="45700" rIns="91425" bIns="45700" rtlCol="0" anchor="t" anchorCtr="0">
            <a:normAutofit lnSpcReduction="10000"/>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It is done to increase the </a:t>
            </a:r>
            <a:r>
              <a:rPr lang="en-US" b="1" dirty="0">
                <a:latin typeface="Times New Roman" panose="02020603050405020304" pitchFamily="18" charset="0"/>
                <a:cs typeface="Times New Roman" panose="02020603050405020304" pitchFamily="18" charset="0"/>
              </a:rPr>
              <a:t>strength and wear propertie</a:t>
            </a:r>
            <a:r>
              <a:rPr lang="en-US" dirty="0">
                <a:latin typeface="Times New Roman" panose="02020603050405020304" pitchFamily="18" charset="0"/>
                <a:cs typeface="Times New Roman" panose="02020603050405020304" pitchFamily="18" charset="0"/>
              </a:rPr>
              <a:t>s. One of the prerequisites for hardening is sufficient carbon and alloy content.</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To harden by quenching, a metal (usually steel or cast iron) must be heated into the </a:t>
            </a:r>
            <a:r>
              <a:rPr lang="en-US" b="1" dirty="0">
                <a:latin typeface="Times New Roman" panose="02020603050405020304" pitchFamily="18" charset="0"/>
                <a:cs typeface="Times New Roman" panose="02020603050405020304" pitchFamily="18" charset="0"/>
              </a:rPr>
              <a:t>austenitic crystal phase and then quickly cooled</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Depending on the alloy and other considerations (such as concern for maximum hardness vs. cracking and distortion), cooling may be done with </a:t>
            </a:r>
            <a:r>
              <a:rPr lang="en-US" b="1" dirty="0">
                <a:latin typeface="Times New Roman" panose="02020603050405020304" pitchFamily="18" charset="0"/>
                <a:cs typeface="Times New Roman" panose="02020603050405020304" pitchFamily="18" charset="0"/>
              </a:rPr>
              <a:t>forces air or other gas (such as nitrogen), oil, polymer dissolved in water, or brine</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99" name="Google Shape;299;p41"/>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7" name="Google Shape;307;p42"/>
          <p:cNvPicPr preferRelativeResize="0"/>
          <p:nvPr/>
        </p:nvPicPr>
        <p:blipFill>
          <a:blip r:embed="rId3">
            <a:alphaModFix/>
          </a:blip>
          <a:stretch>
            <a:fillRect/>
          </a:stretch>
        </p:blipFill>
        <p:spPr>
          <a:xfrm>
            <a:off x="4179114" y="3086525"/>
            <a:ext cx="5724525" cy="3505200"/>
          </a:xfrm>
          <a:prstGeom prst="rect">
            <a:avLst/>
          </a:prstGeom>
          <a:noFill/>
          <a:ln>
            <a:noFill/>
          </a:ln>
        </p:spPr>
      </p:pic>
      <p:pic>
        <p:nvPicPr>
          <p:cNvPr id="308" name="Google Shape;308;p42"/>
          <p:cNvPicPr preferRelativeResize="0"/>
          <p:nvPr/>
        </p:nvPicPr>
        <p:blipFill>
          <a:blip r:embed="rId4">
            <a:alphaModFix/>
          </a:blip>
          <a:stretch>
            <a:fillRect/>
          </a:stretch>
        </p:blipFill>
        <p:spPr>
          <a:xfrm>
            <a:off x="1735689" y="411714"/>
            <a:ext cx="4962525" cy="2276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7"/>
          <p:cNvSpPr txBox="1">
            <a:spLocks noGrp="1"/>
          </p:cNvSpPr>
          <p:nvPr>
            <p:ph type="title"/>
          </p:nvPr>
        </p:nvSpPr>
        <p:spPr>
          <a:xfrm>
            <a:off x="1981200" y="533400"/>
            <a:ext cx="8229600" cy="990600"/>
          </a:xfrm>
          <a:prstGeom prst="rect">
            <a:avLst/>
          </a:prstGeom>
        </p:spPr>
        <p:txBody>
          <a:bodyPr spcFirstLastPara="1" wrap="square" lIns="91425" tIns="45700" rIns="91425" bIns="45700" anchor="ctr" anchorCtr="0">
            <a:normAutofit/>
          </a:bodyPr>
          <a:lstStyle/>
          <a:p>
            <a:r>
              <a:rPr lang="en-US"/>
              <a:t>Case Hardening</a:t>
            </a:r>
            <a:endParaRPr/>
          </a:p>
        </p:txBody>
      </p:sp>
      <p:sp>
        <p:nvSpPr>
          <p:cNvPr id="422" name="Google Shape;422;p57"/>
          <p:cNvSpPr txBox="1">
            <a:spLocks noGrp="1"/>
          </p:cNvSpPr>
          <p:nvPr>
            <p:ph type="body" idx="1"/>
          </p:nvPr>
        </p:nvSpPr>
        <p:spPr>
          <a:xfrm>
            <a:off x="1981200" y="1600200"/>
            <a:ext cx="8229600" cy="4876800"/>
          </a:xfrm>
          <a:prstGeom prst="rect">
            <a:avLst/>
          </a:prstGeom>
        </p:spPr>
        <p:txBody>
          <a:bodyPr spcFirstLastPara="1" wrap="square" lIns="91425" tIns="45700" rIns="91425" bIns="45700" anchor="t" anchorCtr="0">
            <a:normAutofit fontScale="92500" lnSpcReduction="10000"/>
          </a:bodyPr>
          <a:lstStyle/>
          <a:p>
            <a:pPr indent="-318468" algn="just">
              <a:buSzPct val="63750"/>
            </a:pPr>
            <a:r>
              <a:rPr lang="en-US" dirty="0"/>
              <a:t>Some times special characteristic are required in metal such as </a:t>
            </a:r>
            <a:r>
              <a:rPr lang="en-US" b="1" dirty="0"/>
              <a:t>hard outer surface and soft, tough and more strength oriented core or inner structure of metal.</a:t>
            </a:r>
            <a:r>
              <a:rPr lang="en-US" dirty="0"/>
              <a:t> </a:t>
            </a:r>
            <a:endParaRPr dirty="0"/>
          </a:p>
          <a:p>
            <a:pPr indent="0" algn="just">
              <a:buNone/>
            </a:pPr>
            <a:endParaRPr dirty="0"/>
          </a:p>
          <a:p>
            <a:pPr indent="-318468" algn="just">
              <a:buSzPct val="63750"/>
            </a:pPr>
            <a:r>
              <a:rPr lang="en-US" dirty="0"/>
              <a:t>This can be obtained by casehardening process.</a:t>
            </a:r>
            <a:endParaRPr dirty="0"/>
          </a:p>
          <a:p>
            <a:pPr indent="0" algn="just">
              <a:buNone/>
            </a:pPr>
            <a:endParaRPr dirty="0"/>
          </a:p>
          <a:p>
            <a:pPr indent="-318468" algn="just">
              <a:buSzPct val="63750"/>
            </a:pPr>
            <a:r>
              <a:rPr lang="en-US" dirty="0"/>
              <a:t> It is the process of carburization i.e. saturating the surface layer of steel with carbon or some other substance by which outer case of the object is hardened where as the core remains soft. It is applied to very low carbon steel. </a:t>
            </a:r>
            <a:endParaRPr dirty="0"/>
          </a:p>
          <a:p>
            <a:pPr indent="0" algn="just">
              <a:buNone/>
            </a:pPr>
            <a:endParaRPr dirty="0"/>
          </a:p>
          <a:p>
            <a:pPr indent="-318468" algn="just">
              <a:buSzPct val="63750"/>
            </a:pPr>
            <a:r>
              <a:rPr lang="en-US" dirty="0"/>
              <a:t>It is performed for obtaining hard and wear resistance on surface of metal and higher mechanical properties with </a:t>
            </a:r>
            <a:r>
              <a:rPr lang="en-US" b="1" dirty="0"/>
              <a:t>higher fatigue, strength and toughness in the core</a:t>
            </a:r>
            <a:r>
              <a:rPr lang="en-US" dirty="0"/>
              <a:t>.</a:t>
            </a:r>
            <a:endParaRPr dirty="0"/>
          </a:p>
          <a:p>
            <a:pPr indent="-318468" algn="just">
              <a:spcBef>
                <a:spcPts val="0"/>
              </a:spcBef>
              <a:buSzPct val="63750"/>
            </a:pPr>
            <a:endParaRPr dirty="0"/>
          </a:p>
        </p:txBody>
      </p:sp>
      <p:sp>
        <p:nvSpPr>
          <p:cNvPr id="423" name="Google Shape;423;p57"/>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19</a:t>
            </a:fld>
            <a:endParaRPr ker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D4AB2C-C4CD-C6B2-73C2-7D6458FF11D0}"/>
              </a:ext>
            </a:extLst>
          </p:cNvPr>
          <p:cNvPicPr>
            <a:picLocks noChangeAspect="1"/>
          </p:cNvPicPr>
          <p:nvPr/>
        </p:nvPicPr>
        <p:blipFill>
          <a:blip r:embed="rId2"/>
          <a:stretch>
            <a:fillRect/>
          </a:stretch>
        </p:blipFill>
        <p:spPr>
          <a:xfrm>
            <a:off x="1143000" y="548640"/>
            <a:ext cx="10683240" cy="5714999"/>
          </a:xfrm>
          <a:prstGeom prst="rect">
            <a:avLst/>
          </a:prstGeom>
        </p:spPr>
      </p:pic>
      <p:sp>
        <p:nvSpPr>
          <p:cNvPr id="6" name="Date Placeholder 5">
            <a:extLst>
              <a:ext uri="{FF2B5EF4-FFF2-40B4-BE49-F238E27FC236}">
                <a16:creationId xmlns:a16="http://schemas.microsoft.com/office/drawing/2014/main" id="{F9AEE7F5-611E-BC18-E42C-B5CC9876FE18}"/>
              </a:ext>
            </a:extLst>
          </p:cNvPr>
          <p:cNvSpPr>
            <a:spLocks noGrp="1"/>
          </p:cNvSpPr>
          <p:nvPr>
            <p:ph type="dt" sz="half" idx="10"/>
          </p:nvPr>
        </p:nvSpPr>
        <p:spPr/>
        <p:txBody>
          <a:bodyPr/>
          <a:lstStyle/>
          <a:p>
            <a:fld id="{5792BE3E-D54F-44A7-9540-9640545ACEB5}" type="datetime1">
              <a:rPr lang="en-IN" smtClean="0"/>
              <a:t>09-07-2022</a:t>
            </a:fld>
            <a:endParaRPr lang="en-IN"/>
          </a:p>
        </p:txBody>
      </p:sp>
      <p:sp>
        <p:nvSpPr>
          <p:cNvPr id="7" name="Footer Placeholder 6">
            <a:extLst>
              <a:ext uri="{FF2B5EF4-FFF2-40B4-BE49-F238E27FC236}">
                <a16:creationId xmlns:a16="http://schemas.microsoft.com/office/drawing/2014/main" id="{A91114B5-4CC6-9E1D-02DC-798E9EE2C245}"/>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55557D6D-4086-74F1-2ED8-D65CCC64625E}"/>
              </a:ext>
            </a:extLst>
          </p:cNvPr>
          <p:cNvSpPr>
            <a:spLocks noGrp="1"/>
          </p:cNvSpPr>
          <p:nvPr>
            <p:ph type="sldNum" sz="quarter" idx="12"/>
          </p:nvPr>
        </p:nvSpPr>
        <p:spPr/>
        <p:txBody>
          <a:bodyPr/>
          <a:lstStyle/>
          <a:p>
            <a:fld id="{03F02C29-6CBE-4104-AD72-02CBC0DC89DC}" type="slidenum">
              <a:rPr lang="en-IN" smtClean="0"/>
              <a:t>2</a:t>
            </a:fld>
            <a:endParaRPr lang="en-IN"/>
          </a:p>
        </p:txBody>
      </p:sp>
    </p:spTree>
    <p:extLst>
      <p:ext uri="{BB962C8B-B14F-4D97-AF65-F5344CB8AC3E}">
        <p14:creationId xmlns:p14="http://schemas.microsoft.com/office/powerpoint/2010/main" val="339383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8"/>
          <p:cNvSpPr txBox="1">
            <a:spLocks noGrp="1"/>
          </p:cNvSpPr>
          <p:nvPr>
            <p:ph type="title"/>
          </p:nvPr>
        </p:nvSpPr>
        <p:spPr>
          <a:xfrm>
            <a:off x="1981200" y="533400"/>
            <a:ext cx="8229600" cy="990600"/>
          </a:xfrm>
          <a:prstGeom prst="rect">
            <a:avLst/>
          </a:prstGeom>
        </p:spPr>
        <p:txBody>
          <a:bodyPr spcFirstLastPara="1" wrap="square" lIns="91425" tIns="45700" rIns="91425" bIns="45700" anchor="ctr" anchorCtr="0">
            <a:normAutofit/>
          </a:bodyPr>
          <a:lstStyle/>
          <a:p>
            <a:r>
              <a:rPr lang="en-US"/>
              <a:t>Case hardening process</a:t>
            </a:r>
            <a:endParaRPr/>
          </a:p>
        </p:txBody>
      </p:sp>
      <p:sp>
        <p:nvSpPr>
          <p:cNvPr id="429" name="Google Shape;429;p58"/>
          <p:cNvSpPr txBox="1">
            <a:spLocks noGrp="1"/>
          </p:cNvSpPr>
          <p:nvPr>
            <p:ph type="body" idx="1"/>
          </p:nvPr>
        </p:nvSpPr>
        <p:spPr>
          <a:xfrm>
            <a:off x="1981200" y="1600200"/>
            <a:ext cx="8229600" cy="4876800"/>
          </a:xfrm>
          <a:prstGeom prst="rect">
            <a:avLst/>
          </a:prstGeom>
        </p:spPr>
        <p:txBody>
          <a:bodyPr spcFirstLastPara="1" wrap="square" lIns="91425" tIns="45700" rIns="91425" bIns="45700" anchor="t" anchorCtr="0">
            <a:normAutofit/>
          </a:bodyPr>
          <a:lstStyle/>
          <a:p>
            <a:pPr marL="0" indent="0">
              <a:buNone/>
            </a:pPr>
            <a:r>
              <a:rPr lang="en-US"/>
              <a:t>(1) Carburizing</a:t>
            </a:r>
            <a:endParaRPr/>
          </a:p>
          <a:p>
            <a:pPr marL="0" indent="0">
              <a:buNone/>
            </a:pPr>
            <a:r>
              <a:rPr lang="en-US"/>
              <a:t>(2) Nitriding.</a:t>
            </a:r>
            <a:endParaRPr/>
          </a:p>
          <a:p>
            <a:pPr marL="0" indent="0">
              <a:buNone/>
            </a:pPr>
            <a:r>
              <a:rPr lang="en-US"/>
              <a:t>(3) Cyaniding.</a:t>
            </a:r>
            <a:endParaRPr/>
          </a:p>
          <a:p>
            <a:pPr marL="0" indent="0">
              <a:buNone/>
            </a:pPr>
            <a:r>
              <a:rPr lang="en-US"/>
              <a:t>(4) Induction hardening.</a:t>
            </a:r>
            <a:endParaRPr/>
          </a:p>
          <a:p>
            <a:pPr marL="0" indent="0">
              <a:buNone/>
            </a:pPr>
            <a:r>
              <a:rPr lang="en-US"/>
              <a:t>(5) Flame hardening</a:t>
            </a:r>
            <a:endParaRPr/>
          </a:p>
          <a:p>
            <a:pPr marL="0" indent="0">
              <a:buNone/>
            </a:pPr>
            <a:endParaRPr/>
          </a:p>
        </p:txBody>
      </p:sp>
      <p:sp>
        <p:nvSpPr>
          <p:cNvPr id="430" name="Google Shape;430;p58"/>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20</a:t>
            </a:fld>
            <a:endParaRPr ker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9"/>
          <p:cNvSpPr txBox="1">
            <a:spLocks noGrp="1"/>
          </p:cNvSpPr>
          <p:nvPr>
            <p:ph type="title"/>
          </p:nvPr>
        </p:nvSpPr>
        <p:spPr>
          <a:xfrm>
            <a:off x="1981200" y="533400"/>
            <a:ext cx="8229600" cy="990600"/>
          </a:xfrm>
          <a:prstGeom prst="rect">
            <a:avLst/>
          </a:prstGeom>
        </p:spPr>
        <p:txBody>
          <a:bodyPr spcFirstLastPara="1" wrap="square" lIns="91425" tIns="45700" rIns="91425" bIns="45700" anchor="ctr" anchorCtr="0">
            <a:normAutofit/>
          </a:bodyPr>
          <a:lstStyle/>
          <a:p>
            <a:r>
              <a:rPr lang="en-US"/>
              <a:t>Carburizing</a:t>
            </a:r>
            <a:endParaRPr/>
          </a:p>
        </p:txBody>
      </p:sp>
      <p:sp>
        <p:nvSpPr>
          <p:cNvPr id="436" name="Google Shape;436;p59"/>
          <p:cNvSpPr txBox="1">
            <a:spLocks noGrp="1"/>
          </p:cNvSpPr>
          <p:nvPr>
            <p:ph type="body" idx="1"/>
          </p:nvPr>
        </p:nvSpPr>
        <p:spPr>
          <a:xfrm>
            <a:off x="1981200" y="1600200"/>
            <a:ext cx="8229600" cy="4876800"/>
          </a:xfrm>
          <a:prstGeom prst="rect">
            <a:avLst/>
          </a:prstGeom>
        </p:spPr>
        <p:txBody>
          <a:bodyPr spcFirstLastPara="1" wrap="square" lIns="91425" tIns="45700" rIns="91425" bIns="45700" anchor="t" anchorCtr="0">
            <a:normAutofit/>
          </a:bodyPr>
          <a:lstStyle/>
          <a:p>
            <a:pPr marL="0" indent="0">
              <a:buNone/>
            </a:pPr>
            <a:r>
              <a:rPr lang="en-US"/>
              <a:t>Carburizing can be of three types</a:t>
            </a:r>
            <a:endParaRPr/>
          </a:p>
          <a:p>
            <a:pPr marL="0" indent="0">
              <a:buNone/>
            </a:pPr>
            <a:r>
              <a:rPr lang="en-US"/>
              <a:t>1. Pack carburizing</a:t>
            </a:r>
            <a:endParaRPr/>
          </a:p>
          <a:p>
            <a:pPr marL="0" indent="0">
              <a:buNone/>
            </a:pPr>
            <a:r>
              <a:rPr lang="en-US"/>
              <a:t>2. Liquid carburizing and</a:t>
            </a:r>
            <a:endParaRPr/>
          </a:p>
          <a:p>
            <a:pPr marL="0" indent="0">
              <a:buNone/>
            </a:pPr>
            <a:r>
              <a:rPr lang="en-US"/>
              <a:t>3. Gas carburizing</a:t>
            </a:r>
            <a:endParaRPr/>
          </a:p>
          <a:p>
            <a:pPr marL="0" indent="0">
              <a:buNone/>
            </a:pPr>
            <a:endParaRPr/>
          </a:p>
        </p:txBody>
      </p:sp>
      <p:sp>
        <p:nvSpPr>
          <p:cNvPr id="437" name="Google Shape;437;p59"/>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21</a:t>
            </a:fld>
            <a:endParaRPr ker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0"/>
          <p:cNvSpPr txBox="1">
            <a:spLocks noGrp="1"/>
          </p:cNvSpPr>
          <p:nvPr>
            <p:ph type="title"/>
          </p:nvPr>
        </p:nvSpPr>
        <p:spPr>
          <a:xfrm>
            <a:off x="914400" y="182838"/>
            <a:ext cx="8229600" cy="990600"/>
          </a:xfrm>
          <a:prstGeom prst="rect">
            <a:avLst/>
          </a:prstGeom>
        </p:spPr>
        <p:txBody>
          <a:bodyPr spcFirstLastPara="1" wrap="square" lIns="91425" tIns="45700" rIns="91425" bIns="45700" anchor="ctr" anchorCtr="0">
            <a:normAutofit/>
          </a:bodyPr>
          <a:lstStyle/>
          <a:p>
            <a:r>
              <a:rPr lang="en-US" dirty="0"/>
              <a:t>Pack Carburizing</a:t>
            </a:r>
            <a:endParaRPr dirty="0"/>
          </a:p>
        </p:txBody>
      </p:sp>
      <p:sp>
        <p:nvSpPr>
          <p:cNvPr id="443" name="Google Shape;443;p60"/>
          <p:cNvSpPr txBox="1">
            <a:spLocks noGrp="1"/>
          </p:cNvSpPr>
          <p:nvPr>
            <p:ph type="body" idx="1"/>
          </p:nvPr>
        </p:nvSpPr>
        <p:spPr>
          <a:xfrm>
            <a:off x="1981200" y="1173438"/>
            <a:ext cx="8534400" cy="4876800"/>
          </a:xfrm>
          <a:prstGeom prst="rect">
            <a:avLst/>
          </a:prstGeom>
        </p:spPr>
        <p:txBody>
          <a:bodyPr spcFirstLastPara="1" wrap="square" lIns="91425" tIns="45700" rIns="91425" bIns="45700" anchor="t" anchorCtr="0">
            <a:noAutofit/>
          </a:bodyPr>
          <a:lstStyle/>
          <a:p>
            <a:pPr indent="-310245" algn="just">
              <a:lnSpc>
                <a:spcPct val="80000"/>
              </a:lnSpc>
              <a:buSzPts val="1286"/>
            </a:pPr>
            <a:r>
              <a:rPr lang="en-US" sz="2000" dirty="0"/>
              <a:t>Metals to be carburized such as low carbon steel is placed in cast iron or steel boxes containing a rich material in carbon like charcoal, crushed bones, potassium Ferro-cyanide or charred leather. </a:t>
            </a:r>
            <a:endParaRPr sz="2000" dirty="0"/>
          </a:p>
          <a:p>
            <a:pPr indent="0" algn="just">
              <a:lnSpc>
                <a:spcPct val="80000"/>
              </a:lnSpc>
              <a:buSzPts val="852"/>
              <a:buNone/>
            </a:pPr>
            <a:endParaRPr sz="2000" dirty="0"/>
          </a:p>
          <a:p>
            <a:pPr indent="-310245" algn="just">
              <a:lnSpc>
                <a:spcPct val="80000"/>
              </a:lnSpc>
              <a:buSzPts val="1286"/>
            </a:pPr>
            <a:r>
              <a:rPr lang="en-US" sz="2000" dirty="0"/>
              <a:t>Such boxes are made of heat resisting steel which are then closed and sealed with clay. </a:t>
            </a:r>
            <a:endParaRPr sz="2000" dirty="0"/>
          </a:p>
          <a:p>
            <a:pPr indent="0" algn="just">
              <a:lnSpc>
                <a:spcPct val="80000"/>
              </a:lnSpc>
              <a:buSzPts val="852"/>
              <a:buNone/>
            </a:pPr>
            <a:endParaRPr sz="2000" dirty="0"/>
          </a:p>
          <a:p>
            <a:pPr indent="-310245" algn="just">
              <a:lnSpc>
                <a:spcPct val="80000"/>
              </a:lnSpc>
              <a:buSzPts val="1286"/>
            </a:pPr>
            <a:r>
              <a:rPr lang="en-US" sz="2000" dirty="0"/>
              <a:t>Long parts to be carburized are kept vertical in -boxes. </a:t>
            </a:r>
            <a:endParaRPr sz="2000" dirty="0"/>
          </a:p>
          <a:p>
            <a:pPr indent="0" algn="just">
              <a:lnSpc>
                <a:spcPct val="80000"/>
              </a:lnSpc>
              <a:buSzPts val="852"/>
              <a:buNone/>
            </a:pPr>
            <a:endParaRPr sz="2000" dirty="0"/>
          </a:p>
          <a:p>
            <a:pPr indent="-310245" algn="just">
              <a:lnSpc>
                <a:spcPct val="80000"/>
              </a:lnSpc>
              <a:buSzPts val="1286"/>
            </a:pPr>
            <a:r>
              <a:rPr lang="en-US" sz="2000" dirty="0"/>
              <a:t>The boxes are heated to a temperature 900°C to 950°C according to type of steel for absorbing carbon on the outer surface. </a:t>
            </a:r>
            <a:endParaRPr sz="2000" dirty="0"/>
          </a:p>
          <a:p>
            <a:pPr indent="0" algn="just">
              <a:lnSpc>
                <a:spcPct val="80000"/>
              </a:lnSpc>
              <a:buSzPts val="852"/>
              <a:buNone/>
            </a:pPr>
            <a:endParaRPr sz="2000" dirty="0"/>
          </a:p>
          <a:p>
            <a:pPr indent="-310245" algn="just">
              <a:lnSpc>
                <a:spcPct val="80000"/>
              </a:lnSpc>
              <a:buSzPts val="1286"/>
            </a:pPr>
            <a:r>
              <a:rPr lang="en-US" sz="2000" dirty="0"/>
              <a:t>The carbon enters the on the metal to form a solid solution with iron and converts the outer surface into high carbon steel. </a:t>
            </a:r>
            <a:endParaRPr sz="2000" dirty="0"/>
          </a:p>
          <a:p>
            <a:pPr indent="0" algn="just">
              <a:lnSpc>
                <a:spcPct val="80000"/>
              </a:lnSpc>
              <a:buSzPts val="852"/>
              <a:buNone/>
            </a:pPr>
            <a:endParaRPr sz="2000" dirty="0"/>
          </a:p>
          <a:p>
            <a:pPr indent="-310245" algn="just">
              <a:lnSpc>
                <a:spcPct val="80000"/>
              </a:lnSpc>
              <a:buSzPts val="1286"/>
            </a:pPr>
            <a:r>
              <a:rPr lang="en-US" sz="2000" dirty="0"/>
              <a:t>Consequently pack hardened steel pieces have carbon content up to 0.85% in their outer case.</a:t>
            </a:r>
            <a:endParaRPr sz="2000" dirty="0"/>
          </a:p>
          <a:p>
            <a:pPr indent="0" algn="just">
              <a:lnSpc>
                <a:spcPct val="80000"/>
              </a:lnSpc>
              <a:buSzPts val="852"/>
              <a:buNone/>
            </a:pPr>
            <a:endParaRPr sz="2000" dirty="0"/>
          </a:p>
        </p:txBody>
      </p:sp>
      <p:sp>
        <p:nvSpPr>
          <p:cNvPr id="444" name="Google Shape;444;p60"/>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22</a:t>
            </a:fld>
            <a:endParaRPr ker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Google Shape;450;p61"/>
          <p:cNvSpPr txBox="1">
            <a:spLocks noGrp="1"/>
          </p:cNvSpPr>
          <p:nvPr>
            <p:ph type="body" idx="1"/>
          </p:nvPr>
        </p:nvSpPr>
        <p:spPr>
          <a:xfrm>
            <a:off x="1981200" y="1301400"/>
            <a:ext cx="8423100" cy="5175600"/>
          </a:xfrm>
          <a:prstGeom prst="rect">
            <a:avLst/>
          </a:prstGeom>
        </p:spPr>
        <p:txBody>
          <a:bodyPr spcFirstLastPara="1" wrap="square" lIns="91425" tIns="45700" rIns="91425" bIns="45700" anchor="t" anchorCtr="0">
            <a:noAutofit/>
          </a:bodyPr>
          <a:lstStyle/>
          <a:p>
            <a:pPr indent="-310245" algn="just">
              <a:lnSpc>
                <a:spcPct val="80000"/>
              </a:lnSpc>
              <a:buSzPts val="1286"/>
            </a:pPr>
            <a:r>
              <a:rPr lang="en-US" sz="1960" dirty="0"/>
              <a:t>Small gears are case hardened by this process for which they are enclosed in the cast iron or steel box containing a material rich in carbon, such as small piece of charcoal and then heat to a temperature</a:t>
            </a:r>
            <a:endParaRPr sz="1960" dirty="0"/>
          </a:p>
          <a:p>
            <a:pPr indent="0" algn="just">
              <a:lnSpc>
                <a:spcPct val="80000"/>
              </a:lnSpc>
              <a:buSzPts val="852"/>
              <a:buNone/>
            </a:pPr>
            <a:r>
              <a:rPr lang="en-US" sz="1960" dirty="0"/>
              <a:t>slightly above the critical range. </a:t>
            </a:r>
            <a:endParaRPr sz="1960" dirty="0"/>
          </a:p>
          <a:p>
            <a:pPr indent="0" algn="just">
              <a:lnSpc>
                <a:spcPct val="80000"/>
              </a:lnSpc>
              <a:buSzPts val="852"/>
              <a:buNone/>
            </a:pPr>
            <a:endParaRPr sz="1960" dirty="0"/>
          </a:p>
          <a:p>
            <a:pPr indent="-310245" algn="just">
              <a:lnSpc>
                <a:spcPct val="80000"/>
              </a:lnSpc>
              <a:buSzPts val="1286"/>
            </a:pPr>
            <a:r>
              <a:rPr lang="en-US" sz="1960" dirty="0"/>
              <a:t>Depth of hardness from 0.8-1.6 mm is attained in three to four hours.</a:t>
            </a:r>
            <a:endParaRPr sz="1960" dirty="0"/>
          </a:p>
          <a:p>
            <a:pPr indent="0" algn="just">
              <a:lnSpc>
                <a:spcPct val="80000"/>
              </a:lnSpc>
              <a:buSzPts val="852"/>
              <a:buNone/>
            </a:pPr>
            <a:endParaRPr sz="1960" dirty="0"/>
          </a:p>
        </p:txBody>
      </p:sp>
      <p:sp>
        <p:nvSpPr>
          <p:cNvPr id="451" name="Google Shape;451;p61"/>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23</a:t>
            </a:fld>
            <a:endParaRPr ker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2"/>
          <p:cNvSpPr txBox="1">
            <a:spLocks noGrp="1"/>
          </p:cNvSpPr>
          <p:nvPr>
            <p:ph type="title"/>
          </p:nvPr>
        </p:nvSpPr>
        <p:spPr>
          <a:xfrm>
            <a:off x="1981200" y="533400"/>
            <a:ext cx="8229600" cy="416400"/>
          </a:xfrm>
          <a:prstGeom prst="rect">
            <a:avLst/>
          </a:prstGeom>
        </p:spPr>
        <p:txBody>
          <a:bodyPr spcFirstLastPara="1" wrap="square" lIns="91425" tIns="45700" rIns="91425" bIns="45700" anchor="ctr" anchorCtr="0">
            <a:normAutofit fontScale="90000"/>
          </a:bodyPr>
          <a:lstStyle/>
          <a:p>
            <a:r>
              <a:rPr lang="en-US"/>
              <a:t>Liquid Carburizing</a:t>
            </a:r>
            <a:endParaRPr/>
          </a:p>
        </p:txBody>
      </p:sp>
      <p:sp>
        <p:nvSpPr>
          <p:cNvPr id="457" name="Google Shape;457;p62"/>
          <p:cNvSpPr txBox="1">
            <a:spLocks noGrp="1"/>
          </p:cNvSpPr>
          <p:nvPr>
            <p:ph type="body" idx="1"/>
          </p:nvPr>
        </p:nvSpPr>
        <p:spPr>
          <a:xfrm>
            <a:off x="1981200" y="1135800"/>
            <a:ext cx="8229600" cy="5341200"/>
          </a:xfrm>
          <a:prstGeom prst="rect">
            <a:avLst/>
          </a:prstGeom>
        </p:spPr>
        <p:txBody>
          <a:bodyPr spcFirstLastPara="1" wrap="square" lIns="91425" tIns="45700" rIns="91425" bIns="45700" anchor="t" anchorCtr="0">
            <a:noAutofit/>
          </a:bodyPr>
          <a:lstStyle/>
          <a:p>
            <a:pPr indent="-354330" algn="just">
              <a:lnSpc>
                <a:spcPct val="80000"/>
              </a:lnSpc>
              <a:buSzPts val="1980"/>
            </a:pPr>
            <a:r>
              <a:rPr lang="en-US" sz="1979" dirty="0"/>
              <a:t>Liquid carburizing (Salt bath carburizing) is carried out in a container filled with a molten salt, such as sodium cyanide. </a:t>
            </a:r>
            <a:endParaRPr sz="1979" dirty="0"/>
          </a:p>
          <a:p>
            <a:pPr indent="0" algn="just">
              <a:lnSpc>
                <a:spcPct val="80000"/>
              </a:lnSpc>
              <a:buNone/>
            </a:pPr>
            <a:endParaRPr sz="1979" dirty="0"/>
          </a:p>
          <a:p>
            <a:pPr indent="-354330" algn="just">
              <a:lnSpc>
                <a:spcPct val="80000"/>
              </a:lnSpc>
              <a:buSzPts val="1980"/>
            </a:pPr>
            <a:r>
              <a:rPr lang="en-US" sz="1979" dirty="0"/>
              <a:t>This bath is heated by electrical immersion elements or by a gas burner and stirring is done to ensure uniform temperature.</a:t>
            </a:r>
            <a:endParaRPr sz="1979" dirty="0"/>
          </a:p>
          <a:p>
            <a:pPr indent="0" algn="just">
              <a:lnSpc>
                <a:spcPct val="80000"/>
              </a:lnSpc>
              <a:buNone/>
            </a:pPr>
            <a:endParaRPr sz="1979" dirty="0"/>
          </a:p>
          <a:p>
            <a:pPr indent="-354330" algn="just">
              <a:lnSpc>
                <a:spcPct val="80000"/>
              </a:lnSpc>
              <a:buSzPts val="1980"/>
            </a:pPr>
            <a:r>
              <a:rPr lang="en-US" sz="1979" dirty="0"/>
              <a:t>Parts which are to be case-hardened are dipped into liquid bath solution containing calcium cyanide and polymerized hydro-cyanide acid or sodium or potassium cyanide along-with some salt. </a:t>
            </a:r>
            <a:endParaRPr sz="1979" dirty="0"/>
          </a:p>
          <a:p>
            <a:pPr indent="0" algn="just">
              <a:lnSpc>
                <a:spcPct val="80000"/>
              </a:lnSpc>
              <a:buNone/>
            </a:pPr>
            <a:endParaRPr sz="1979" dirty="0"/>
          </a:p>
          <a:p>
            <a:pPr indent="-354330" algn="just">
              <a:lnSpc>
                <a:spcPct val="80000"/>
              </a:lnSpc>
              <a:buSzPts val="1980"/>
            </a:pPr>
            <a:r>
              <a:rPr lang="en-US" sz="1979" dirty="0"/>
              <a:t>In this heating, time is short and the clean hardened layer is </a:t>
            </a:r>
            <a:r>
              <a:rPr lang="en-US" sz="1979" dirty="0" err="1"/>
              <a:t>upto</a:t>
            </a:r>
            <a:r>
              <a:rPr lang="en-US" sz="1979" dirty="0"/>
              <a:t> 3 mm thickness.</a:t>
            </a:r>
            <a:endParaRPr sz="1979" dirty="0"/>
          </a:p>
          <a:p>
            <a:pPr indent="0" algn="just">
              <a:lnSpc>
                <a:spcPct val="80000"/>
              </a:lnSpc>
              <a:buNone/>
            </a:pPr>
            <a:endParaRPr sz="1979" dirty="0"/>
          </a:p>
        </p:txBody>
      </p:sp>
      <p:sp>
        <p:nvSpPr>
          <p:cNvPr id="458" name="Google Shape;458;p62"/>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24</a:t>
            </a:fld>
            <a:endParaRPr ker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3"/>
          <p:cNvSpPr txBox="1">
            <a:spLocks noGrp="1"/>
          </p:cNvSpPr>
          <p:nvPr>
            <p:ph type="title"/>
          </p:nvPr>
        </p:nvSpPr>
        <p:spPr>
          <a:xfrm>
            <a:off x="2056575" y="533400"/>
            <a:ext cx="8229600" cy="990600"/>
          </a:xfrm>
          <a:prstGeom prst="rect">
            <a:avLst/>
          </a:prstGeom>
        </p:spPr>
        <p:txBody>
          <a:bodyPr spcFirstLastPara="1" wrap="square" lIns="91425" tIns="45700" rIns="91425" bIns="45700" anchor="ctr" anchorCtr="0">
            <a:normAutofit fontScale="90000"/>
          </a:bodyPr>
          <a:lstStyle/>
          <a:p>
            <a:pPr algn="ctr"/>
            <a:r>
              <a:rPr lang="en-US"/>
              <a:t>Advantages of the liquid bath carburizing</a:t>
            </a:r>
            <a:endParaRPr/>
          </a:p>
        </p:txBody>
      </p:sp>
      <p:sp>
        <p:nvSpPr>
          <p:cNvPr id="464" name="Google Shape;464;p63"/>
          <p:cNvSpPr txBox="1">
            <a:spLocks noGrp="1"/>
          </p:cNvSpPr>
          <p:nvPr>
            <p:ph type="body" idx="1"/>
          </p:nvPr>
        </p:nvSpPr>
        <p:spPr>
          <a:xfrm>
            <a:off x="1586925" y="1600200"/>
            <a:ext cx="8980800" cy="4876800"/>
          </a:xfrm>
          <a:prstGeom prst="rect">
            <a:avLst/>
          </a:prstGeom>
        </p:spPr>
        <p:txBody>
          <a:bodyPr spcFirstLastPara="1" wrap="square" lIns="91425" tIns="45700" rIns="91425" bIns="45700" anchor="t" anchorCtr="0">
            <a:normAutofit/>
          </a:bodyPr>
          <a:lstStyle/>
          <a:p>
            <a:pPr>
              <a:buAutoNum type="arabicPeriod"/>
            </a:pPr>
            <a:r>
              <a:rPr lang="en-US" dirty="0"/>
              <a:t>Greater depth of penetration possible in this process.</a:t>
            </a:r>
            <a:endParaRPr dirty="0"/>
          </a:p>
          <a:p>
            <a:pPr>
              <a:spcBef>
                <a:spcPts val="0"/>
              </a:spcBef>
              <a:buAutoNum type="arabicPeriod"/>
            </a:pPr>
            <a:r>
              <a:rPr lang="en-US" dirty="0"/>
              <a:t>Selective carburizing is possible if needed.</a:t>
            </a:r>
            <a:endParaRPr dirty="0"/>
          </a:p>
          <a:p>
            <a:pPr>
              <a:spcBef>
                <a:spcPts val="0"/>
              </a:spcBef>
              <a:buAutoNum type="arabicPeriod"/>
            </a:pPr>
            <a:r>
              <a:rPr lang="en-US" dirty="0"/>
              <a:t>Uniform heating will occur in this process.</a:t>
            </a:r>
            <a:endParaRPr dirty="0"/>
          </a:p>
          <a:p>
            <a:pPr>
              <a:spcBef>
                <a:spcPts val="0"/>
              </a:spcBef>
              <a:buAutoNum type="arabicPeriod"/>
            </a:pPr>
            <a:r>
              <a:rPr lang="en-US" dirty="0"/>
              <a:t>Ease of carburizing for a wider range of products.</a:t>
            </a:r>
            <a:endParaRPr dirty="0"/>
          </a:p>
          <a:p>
            <a:pPr>
              <a:spcBef>
                <a:spcPts val="0"/>
              </a:spcBef>
              <a:buAutoNum type="arabicPeriod"/>
            </a:pPr>
            <a:r>
              <a:rPr lang="en-US" dirty="0"/>
              <a:t>It is time saving process.</a:t>
            </a:r>
            <a:endParaRPr dirty="0"/>
          </a:p>
          <a:p>
            <a:pPr>
              <a:spcBef>
                <a:spcPts val="0"/>
              </a:spcBef>
              <a:buAutoNum type="arabicPeriod"/>
            </a:pPr>
            <a:r>
              <a:rPr lang="en-US" dirty="0"/>
              <a:t>Parts leave the bath with a clean and bright finish.</a:t>
            </a:r>
            <a:endParaRPr dirty="0"/>
          </a:p>
          <a:p>
            <a:pPr marL="0" indent="0">
              <a:buNone/>
            </a:pPr>
            <a:endParaRPr dirty="0"/>
          </a:p>
        </p:txBody>
      </p:sp>
      <p:sp>
        <p:nvSpPr>
          <p:cNvPr id="465" name="Google Shape;465;p63"/>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25</a:t>
            </a:fld>
            <a:endParaRPr ker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4"/>
          <p:cNvSpPr txBox="1">
            <a:spLocks noGrp="1"/>
          </p:cNvSpPr>
          <p:nvPr>
            <p:ph type="title"/>
          </p:nvPr>
        </p:nvSpPr>
        <p:spPr>
          <a:xfrm>
            <a:off x="1981200" y="533400"/>
            <a:ext cx="8229600" cy="990600"/>
          </a:xfrm>
          <a:prstGeom prst="rect">
            <a:avLst/>
          </a:prstGeom>
        </p:spPr>
        <p:txBody>
          <a:bodyPr spcFirstLastPara="1" wrap="square" lIns="91425" tIns="45700" rIns="91425" bIns="45700" anchor="ctr" anchorCtr="0">
            <a:normAutofit/>
          </a:bodyPr>
          <a:lstStyle/>
          <a:p>
            <a:r>
              <a:rPr lang="en-US"/>
              <a:t>Gas Carburising</a:t>
            </a:r>
            <a:endParaRPr/>
          </a:p>
        </p:txBody>
      </p:sp>
      <p:sp>
        <p:nvSpPr>
          <p:cNvPr id="471" name="Google Shape;471;p64"/>
          <p:cNvSpPr txBox="1">
            <a:spLocks noGrp="1"/>
          </p:cNvSpPr>
          <p:nvPr>
            <p:ph type="body" idx="1"/>
          </p:nvPr>
        </p:nvSpPr>
        <p:spPr>
          <a:xfrm>
            <a:off x="1344059" y="1600200"/>
            <a:ext cx="10377888" cy="4876800"/>
          </a:xfrm>
          <a:prstGeom prst="rect">
            <a:avLst/>
          </a:prstGeom>
        </p:spPr>
        <p:txBody>
          <a:bodyPr spcFirstLastPara="1" wrap="square" lIns="91425" tIns="45700" rIns="91425" bIns="45700" anchor="t" anchorCtr="0">
            <a:normAutofit/>
          </a:bodyPr>
          <a:lstStyle/>
          <a:p>
            <a:pPr marL="0" indent="0">
              <a:buNone/>
            </a:pPr>
            <a:r>
              <a:rPr lang="en-US" dirty="0"/>
              <a:t>In gas carburizing method, the parts to be gas carburized are surrounded by a hydrocarbon gas in the furnace. </a:t>
            </a:r>
            <a:endParaRPr dirty="0"/>
          </a:p>
          <a:p>
            <a:pPr marL="0" indent="0">
              <a:buNone/>
            </a:pPr>
            <a:endParaRPr dirty="0"/>
          </a:p>
          <a:p>
            <a:pPr marL="0" indent="0">
              <a:buNone/>
            </a:pPr>
            <a:r>
              <a:rPr lang="en-US" dirty="0"/>
              <a:t>The common carburizing gases are methane, ethane, propane, butane and carbon monoxide are used in this process. </a:t>
            </a:r>
            <a:endParaRPr dirty="0"/>
          </a:p>
          <a:p>
            <a:pPr marL="0" indent="0">
              <a:buNone/>
            </a:pPr>
            <a:endParaRPr lang="en-US" dirty="0"/>
          </a:p>
          <a:p>
            <a:pPr marL="0" indent="0">
              <a:buNone/>
            </a:pPr>
            <a:r>
              <a:rPr lang="en-US" dirty="0"/>
              <a:t>In this method, the overall time taken is very much shorter.</a:t>
            </a:r>
          </a:p>
          <a:p>
            <a:pPr marL="0" indent="0">
              <a:buNone/>
            </a:pPr>
            <a:endParaRPr lang="en-US" dirty="0"/>
          </a:p>
          <a:p>
            <a:pPr marL="0" indent="0">
              <a:buNone/>
            </a:pPr>
            <a:r>
              <a:rPr lang="en-US" dirty="0"/>
              <a:t>More uniform results with regard to case depth re obtained.</a:t>
            </a:r>
            <a:endParaRPr dirty="0"/>
          </a:p>
        </p:txBody>
      </p:sp>
      <p:sp>
        <p:nvSpPr>
          <p:cNvPr id="472" name="Google Shape;472;p64"/>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26</a:t>
            </a:fld>
            <a:endParaRPr ker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6"/>
          <p:cNvSpPr txBox="1">
            <a:spLocks noGrp="1"/>
          </p:cNvSpPr>
          <p:nvPr>
            <p:ph type="title"/>
          </p:nvPr>
        </p:nvSpPr>
        <p:spPr>
          <a:xfrm>
            <a:off x="1981200" y="533400"/>
            <a:ext cx="8229600" cy="990600"/>
          </a:xfrm>
          <a:prstGeom prst="rect">
            <a:avLst/>
          </a:prstGeom>
        </p:spPr>
        <p:txBody>
          <a:bodyPr spcFirstLastPara="1" wrap="square" lIns="91425" tIns="45700" rIns="91425" bIns="45700" anchor="ctr" anchorCtr="0">
            <a:normAutofit/>
          </a:bodyPr>
          <a:lstStyle/>
          <a:p>
            <a:r>
              <a:rPr lang="en-US"/>
              <a:t>Cyaniding</a:t>
            </a:r>
            <a:endParaRPr/>
          </a:p>
        </p:txBody>
      </p:sp>
      <p:sp>
        <p:nvSpPr>
          <p:cNvPr id="485" name="Google Shape;485;p66"/>
          <p:cNvSpPr txBox="1">
            <a:spLocks noGrp="1"/>
          </p:cNvSpPr>
          <p:nvPr>
            <p:ph type="body" idx="1"/>
          </p:nvPr>
        </p:nvSpPr>
        <p:spPr>
          <a:xfrm>
            <a:off x="1981200" y="1600200"/>
            <a:ext cx="8229600" cy="4876800"/>
          </a:xfrm>
          <a:prstGeom prst="rect">
            <a:avLst/>
          </a:prstGeom>
        </p:spPr>
        <p:txBody>
          <a:bodyPr spcFirstLastPara="1" wrap="square" lIns="91425" tIns="45700" rIns="91425" bIns="45700" anchor="t" anchorCtr="0">
            <a:normAutofit fontScale="85000" lnSpcReduction="20000"/>
          </a:bodyPr>
          <a:lstStyle/>
          <a:p>
            <a:pPr indent="-303895" algn="just">
              <a:buSzPct val="63750"/>
            </a:pPr>
            <a:r>
              <a:rPr lang="en-US" dirty="0"/>
              <a:t>Cyanide may also be used to case harden the steel. It is used to give a very thin but hard outer case. </a:t>
            </a:r>
            <a:endParaRPr dirty="0"/>
          </a:p>
          <a:p>
            <a:pPr indent="0" algn="just">
              <a:buNone/>
            </a:pPr>
            <a:endParaRPr dirty="0"/>
          </a:p>
          <a:p>
            <a:pPr indent="-303895" algn="just">
              <a:buSzPct val="63750"/>
            </a:pPr>
            <a:r>
              <a:rPr lang="en-US" dirty="0"/>
              <a:t>Cyaniding is a case hardening process in which both C and N</a:t>
            </a:r>
            <a:r>
              <a:rPr lang="en-US" baseline="-25000" dirty="0"/>
              <a:t>2</a:t>
            </a:r>
            <a:r>
              <a:rPr lang="en-US" dirty="0"/>
              <a:t> in form of cyaniding salt are added to surface of low and medium carbon steel. </a:t>
            </a:r>
            <a:endParaRPr dirty="0"/>
          </a:p>
          <a:p>
            <a:pPr indent="0" algn="just">
              <a:buNone/>
            </a:pPr>
            <a:endParaRPr dirty="0"/>
          </a:p>
          <a:p>
            <a:pPr indent="-303895" algn="just">
              <a:buSzPct val="63750"/>
            </a:pPr>
            <a:r>
              <a:rPr lang="en-US" dirty="0"/>
              <a:t>Sodium cyanide or potassium cyanide may be used as the hardening medium. </a:t>
            </a:r>
            <a:endParaRPr dirty="0"/>
          </a:p>
          <a:p>
            <a:pPr indent="0" algn="just">
              <a:buNone/>
            </a:pPr>
            <a:endParaRPr dirty="0"/>
          </a:p>
          <a:p>
            <a:pPr indent="-303895" algn="just">
              <a:buSzPct val="63750"/>
            </a:pPr>
            <a:r>
              <a:rPr lang="en-US" dirty="0"/>
              <a:t>It is a process of superficial case hardening which combines the absorption of carbon and nitrogen to obtain surface hardness. </a:t>
            </a:r>
            <a:endParaRPr dirty="0"/>
          </a:p>
          <a:p>
            <a:pPr indent="0" algn="just">
              <a:buNone/>
            </a:pPr>
            <a:endParaRPr dirty="0"/>
          </a:p>
          <a:p>
            <a:pPr indent="-303895" algn="just">
              <a:buSzPct val="63750"/>
            </a:pPr>
            <a:r>
              <a:rPr lang="en-US" dirty="0"/>
              <a:t>The components to be case hardened are immersed in a bath having fused sodium cyanide salts kept at 800-850°C. </a:t>
            </a:r>
            <a:endParaRPr dirty="0"/>
          </a:p>
          <a:p>
            <a:pPr indent="0" algn="just">
              <a:buNone/>
            </a:pPr>
            <a:endParaRPr dirty="0"/>
          </a:p>
          <a:p>
            <a:pPr indent="-303895" algn="just">
              <a:buSzPct val="63750"/>
            </a:pPr>
            <a:r>
              <a:rPr lang="en-US" dirty="0"/>
              <a:t>The component is then quenched in bath or water.</a:t>
            </a:r>
            <a:endParaRPr dirty="0"/>
          </a:p>
          <a:p>
            <a:pPr indent="0" algn="just">
              <a:buNone/>
            </a:pPr>
            <a:endParaRPr dirty="0"/>
          </a:p>
        </p:txBody>
      </p:sp>
      <p:sp>
        <p:nvSpPr>
          <p:cNvPr id="486" name="Google Shape;486;p66"/>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27</a:t>
            </a:fld>
            <a:endParaRPr ker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2" name="Google Shape;492;p67"/>
          <p:cNvSpPr txBox="1">
            <a:spLocks noGrp="1"/>
          </p:cNvSpPr>
          <p:nvPr>
            <p:ph type="body" idx="1"/>
          </p:nvPr>
        </p:nvSpPr>
        <p:spPr>
          <a:xfrm>
            <a:off x="1798320" y="1432560"/>
            <a:ext cx="8229600" cy="4876800"/>
          </a:xfrm>
          <a:prstGeom prst="rect">
            <a:avLst/>
          </a:prstGeom>
        </p:spPr>
        <p:txBody>
          <a:bodyPr spcFirstLastPara="1" wrap="square" lIns="91425" tIns="45700" rIns="91425" bIns="45700" anchor="t" anchorCtr="0">
            <a:normAutofit/>
          </a:bodyPr>
          <a:lstStyle/>
          <a:p>
            <a:pPr indent="-311181" algn="just">
              <a:buSzPct val="63750"/>
            </a:pPr>
            <a:r>
              <a:rPr lang="en-US" dirty="0"/>
              <a:t>This method is very much effective for increasing the fatigue limit of medium and small sized parts such as gears, spindle, shaft etc.  </a:t>
            </a:r>
            <a:endParaRPr dirty="0"/>
          </a:p>
          <a:p>
            <a:pPr indent="0" algn="just">
              <a:buNone/>
            </a:pPr>
            <a:endParaRPr dirty="0"/>
          </a:p>
          <a:p>
            <a:pPr indent="-311181" algn="just">
              <a:buSzPct val="63750"/>
            </a:pPr>
            <a:r>
              <a:rPr lang="en-US" dirty="0"/>
              <a:t>Cyaniding process gives bright finishing on the product. In it, distortion can be easily avoided and fatigue limit can be increased. </a:t>
            </a:r>
            <a:endParaRPr dirty="0"/>
          </a:p>
          <a:p>
            <a:pPr marL="0" indent="0" algn="just">
              <a:buNone/>
            </a:pPr>
            <a:endParaRPr dirty="0"/>
          </a:p>
          <a:p>
            <a:pPr indent="-311181" algn="just">
              <a:buSzPct val="63750"/>
            </a:pPr>
            <a:r>
              <a:rPr lang="en-US" dirty="0"/>
              <a:t>But the main disadvantage of this process is that it is costly and highly toxic process in comparison to other process of case hardening. </a:t>
            </a:r>
            <a:endParaRPr dirty="0"/>
          </a:p>
          <a:p>
            <a:pPr marL="0" indent="0" algn="just">
              <a:buNone/>
            </a:pPr>
            <a:endParaRPr dirty="0"/>
          </a:p>
        </p:txBody>
      </p:sp>
      <p:sp>
        <p:nvSpPr>
          <p:cNvPr id="493" name="Google Shape;493;p67"/>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28</a:t>
            </a:fld>
            <a:endParaRPr ker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8"/>
          <p:cNvSpPr txBox="1">
            <a:spLocks noGrp="1"/>
          </p:cNvSpPr>
          <p:nvPr>
            <p:ph type="title"/>
          </p:nvPr>
        </p:nvSpPr>
        <p:spPr>
          <a:xfrm>
            <a:off x="1981200" y="533400"/>
            <a:ext cx="8229600" cy="990600"/>
          </a:xfrm>
          <a:prstGeom prst="rect">
            <a:avLst/>
          </a:prstGeom>
        </p:spPr>
        <p:txBody>
          <a:bodyPr spcFirstLastPara="1" wrap="square" lIns="91425" tIns="45700" rIns="91425" bIns="45700" anchor="ctr" anchorCtr="0">
            <a:normAutofit/>
          </a:bodyPr>
          <a:lstStyle/>
          <a:p>
            <a:r>
              <a:rPr lang="en-US"/>
              <a:t>Applications of Cyaniding</a:t>
            </a:r>
            <a:endParaRPr/>
          </a:p>
        </p:txBody>
      </p:sp>
      <p:sp>
        <p:nvSpPr>
          <p:cNvPr id="499" name="Google Shape;499;p68"/>
          <p:cNvSpPr txBox="1">
            <a:spLocks noGrp="1"/>
          </p:cNvSpPr>
          <p:nvPr>
            <p:ph type="body" idx="1"/>
          </p:nvPr>
        </p:nvSpPr>
        <p:spPr>
          <a:xfrm>
            <a:off x="1981200" y="1600200"/>
            <a:ext cx="8229600" cy="4876800"/>
          </a:xfrm>
          <a:prstGeom prst="rect">
            <a:avLst/>
          </a:prstGeom>
        </p:spPr>
        <p:txBody>
          <a:bodyPr spcFirstLastPara="1" wrap="square" lIns="91425" tIns="45700" rIns="91425" bIns="45700" anchor="t" anchorCtr="0">
            <a:normAutofit/>
          </a:bodyPr>
          <a:lstStyle/>
          <a:p>
            <a:pPr indent="-363855">
              <a:buSzPts val="2130"/>
            </a:pPr>
            <a:r>
              <a:rPr lang="en-US" sz="2100" dirty="0"/>
              <a:t>Cyaniding is generally applied to </a:t>
            </a:r>
            <a:endParaRPr sz="2100" dirty="0"/>
          </a:p>
          <a:p>
            <a:pPr lvl="1" indent="-363855">
              <a:spcBef>
                <a:spcPts val="0"/>
              </a:spcBef>
              <a:buSzPts val="2130"/>
            </a:pPr>
            <a:r>
              <a:rPr lang="en-US" sz="2100" dirty="0"/>
              <a:t>The low carbon steel parts of automobiles (sleeves, brake cam, speed box gears, drive worm screws, oil pump gears </a:t>
            </a:r>
            <a:r>
              <a:rPr lang="en-US" sz="2100" dirty="0" err="1"/>
              <a:t>etc</a:t>
            </a:r>
            <a:r>
              <a:rPr lang="en-US" sz="2100" dirty="0"/>
              <a:t>), </a:t>
            </a:r>
            <a:endParaRPr sz="2100" dirty="0"/>
          </a:p>
          <a:p>
            <a:pPr lvl="1" indent="-363855">
              <a:spcBef>
                <a:spcPts val="0"/>
              </a:spcBef>
              <a:buSzPts val="2130"/>
            </a:pPr>
            <a:r>
              <a:rPr lang="en-US" sz="2100" dirty="0"/>
              <a:t>Motorcycle parts (gears, shaft, pins etc.) and </a:t>
            </a:r>
            <a:endParaRPr sz="2100" dirty="0"/>
          </a:p>
          <a:p>
            <a:pPr lvl="1" indent="-363855">
              <a:spcBef>
                <a:spcPts val="0"/>
              </a:spcBef>
              <a:buSzPts val="2130"/>
            </a:pPr>
            <a:r>
              <a:rPr lang="en-US" sz="2100" dirty="0"/>
              <a:t>Agriculture machinery.</a:t>
            </a:r>
            <a:endParaRPr sz="2100" dirty="0"/>
          </a:p>
          <a:p>
            <a:pPr indent="0">
              <a:buNone/>
            </a:pPr>
            <a:endParaRPr sz="2100" dirty="0"/>
          </a:p>
        </p:txBody>
      </p:sp>
      <p:sp>
        <p:nvSpPr>
          <p:cNvPr id="500" name="Google Shape;500;p68"/>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29</a:t>
            </a:fld>
            <a:endParaRPr ker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8A122D-80B7-C685-C4D8-AA8AC01ABDF4}"/>
              </a:ext>
            </a:extLst>
          </p:cNvPr>
          <p:cNvPicPr>
            <a:picLocks noChangeAspect="1"/>
          </p:cNvPicPr>
          <p:nvPr/>
        </p:nvPicPr>
        <p:blipFill>
          <a:blip r:embed="rId2"/>
          <a:stretch>
            <a:fillRect/>
          </a:stretch>
        </p:blipFill>
        <p:spPr>
          <a:xfrm>
            <a:off x="899160" y="447354"/>
            <a:ext cx="10424160" cy="6121086"/>
          </a:xfrm>
          <a:prstGeom prst="rect">
            <a:avLst/>
          </a:prstGeom>
        </p:spPr>
      </p:pic>
      <p:sp>
        <p:nvSpPr>
          <p:cNvPr id="6" name="Date Placeholder 5">
            <a:extLst>
              <a:ext uri="{FF2B5EF4-FFF2-40B4-BE49-F238E27FC236}">
                <a16:creationId xmlns:a16="http://schemas.microsoft.com/office/drawing/2014/main" id="{E3BF50FB-3003-DCC4-2B6E-CA7BCEFD6728}"/>
              </a:ext>
            </a:extLst>
          </p:cNvPr>
          <p:cNvSpPr>
            <a:spLocks noGrp="1"/>
          </p:cNvSpPr>
          <p:nvPr>
            <p:ph type="dt" sz="half" idx="10"/>
          </p:nvPr>
        </p:nvSpPr>
        <p:spPr/>
        <p:txBody>
          <a:bodyPr/>
          <a:lstStyle/>
          <a:p>
            <a:fld id="{7363DA7B-B9D3-42EA-A88A-C0842C425352}" type="datetime1">
              <a:rPr lang="en-IN" smtClean="0"/>
              <a:t>09-07-2022</a:t>
            </a:fld>
            <a:endParaRPr lang="en-IN"/>
          </a:p>
        </p:txBody>
      </p:sp>
      <p:sp>
        <p:nvSpPr>
          <p:cNvPr id="7" name="Footer Placeholder 6">
            <a:extLst>
              <a:ext uri="{FF2B5EF4-FFF2-40B4-BE49-F238E27FC236}">
                <a16:creationId xmlns:a16="http://schemas.microsoft.com/office/drawing/2014/main" id="{4E939B3F-197D-6D19-DDE5-ABD63ED02B17}"/>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618D92A5-751B-3728-07C7-D26048628C18}"/>
              </a:ext>
            </a:extLst>
          </p:cNvPr>
          <p:cNvSpPr>
            <a:spLocks noGrp="1"/>
          </p:cNvSpPr>
          <p:nvPr>
            <p:ph type="sldNum" sz="quarter" idx="12"/>
          </p:nvPr>
        </p:nvSpPr>
        <p:spPr/>
        <p:txBody>
          <a:bodyPr/>
          <a:lstStyle/>
          <a:p>
            <a:fld id="{03F02C29-6CBE-4104-AD72-02CBC0DC89DC}" type="slidenum">
              <a:rPr lang="en-IN" smtClean="0"/>
              <a:t>3</a:t>
            </a:fld>
            <a:endParaRPr lang="en-IN"/>
          </a:p>
        </p:txBody>
      </p:sp>
    </p:spTree>
    <p:extLst>
      <p:ext uri="{BB962C8B-B14F-4D97-AF65-F5344CB8AC3E}">
        <p14:creationId xmlns:p14="http://schemas.microsoft.com/office/powerpoint/2010/main" val="3839971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9"/>
          <p:cNvSpPr txBox="1">
            <a:spLocks noGrp="1"/>
          </p:cNvSpPr>
          <p:nvPr>
            <p:ph type="title"/>
          </p:nvPr>
        </p:nvSpPr>
        <p:spPr>
          <a:xfrm>
            <a:off x="1447800" y="614130"/>
            <a:ext cx="8229600" cy="990600"/>
          </a:xfrm>
          <a:prstGeom prst="rect">
            <a:avLst/>
          </a:prstGeom>
        </p:spPr>
        <p:txBody>
          <a:bodyPr spcFirstLastPara="1" wrap="square" lIns="91425" tIns="45700" rIns="91425" bIns="45700" anchor="ctr" anchorCtr="0">
            <a:normAutofit/>
          </a:bodyPr>
          <a:lstStyle/>
          <a:p>
            <a:r>
              <a:rPr lang="en-US" dirty="0"/>
              <a:t>Nitriding</a:t>
            </a:r>
            <a:endParaRPr dirty="0"/>
          </a:p>
        </p:txBody>
      </p:sp>
      <p:sp>
        <p:nvSpPr>
          <p:cNvPr id="506" name="Google Shape;506;p69"/>
          <p:cNvSpPr txBox="1">
            <a:spLocks noGrp="1"/>
          </p:cNvSpPr>
          <p:nvPr>
            <p:ph type="body" idx="1"/>
          </p:nvPr>
        </p:nvSpPr>
        <p:spPr>
          <a:xfrm>
            <a:off x="1981200" y="1604730"/>
            <a:ext cx="8229600" cy="4876800"/>
          </a:xfrm>
          <a:prstGeom prst="rect">
            <a:avLst/>
          </a:prstGeom>
        </p:spPr>
        <p:txBody>
          <a:bodyPr spcFirstLastPara="1" wrap="square" lIns="91425" tIns="45700" rIns="91425" bIns="45700" anchor="t" anchorCtr="0">
            <a:normAutofit/>
          </a:bodyPr>
          <a:lstStyle/>
          <a:p>
            <a:pPr algn="just"/>
            <a:r>
              <a:rPr lang="en-US" dirty="0"/>
              <a:t>Nitriding is a special case hardening process of saturating the surface of steel with nitrogen by holding it for prolonged period generally in electric furnace at temperature from 480°C to 650°C in atmosphere of Ammonia gas (NH</a:t>
            </a:r>
            <a:r>
              <a:rPr lang="en-US" baseline="-25000" dirty="0"/>
              <a:t>3</a:t>
            </a:r>
            <a:r>
              <a:rPr lang="en-US" dirty="0"/>
              <a:t>). </a:t>
            </a:r>
            <a:endParaRPr dirty="0"/>
          </a:p>
          <a:p>
            <a:pPr indent="0" algn="just">
              <a:buNone/>
            </a:pPr>
            <a:endParaRPr dirty="0"/>
          </a:p>
          <a:p>
            <a:pPr algn="just"/>
            <a:r>
              <a:rPr lang="en-US" dirty="0"/>
              <a:t>The nitrogen from the ammonia gas enters into on the surface of the steel and forms nitrides and that impart extreme hardness to surface of the metal. </a:t>
            </a:r>
            <a:endParaRPr dirty="0"/>
          </a:p>
          <a:p>
            <a:pPr indent="0" algn="just">
              <a:buNone/>
            </a:pPr>
            <a:endParaRPr dirty="0"/>
          </a:p>
          <a:p>
            <a:pPr algn="just"/>
            <a:r>
              <a:rPr lang="en-US" dirty="0"/>
              <a:t>Nitriding is a case hardening process in which nitrogen instead of carbon is added to the outer skin of the steel.</a:t>
            </a:r>
            <a:endParaRPr dirty="0"/>
          </a:p>
          <a:p>
            <a:pPr indent="0" algn="just">
              <a:buNone/>
            </a:pPr>
            <a:endParaRPr dirty="0"/>
          </a:p>
        </p:txBody>
      </p:sp>
      <p:sp>
        <p:nvSpPr>
          <p:cNvPr id="507" name="Google Shape;507;p69"/>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30</a:t>
            </a:fld>
            <a:endParaRPr ker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3" name="Google Shape;513;p70"/>
          <p:cNvSpPr txBox="1">
            <a:spLocks noGrp="1"/>
          </p:cNvSpPr>
          <p:nvPr>
            <p:ph type="body" idx="1"/>
          </p:nvPr>
        </p:nvSpPr>
        <p:spPr>
          <a:xfrm>
            <a:off x="1234439" y="807720"/>
            <a:ext cx="9363787" cy="4876800"/>
          </a:xfrm>
          <a:prstGeom prst="rect">
            <a:avLst/>
          </a:prstGeom>
        </p:spPr>
        <p:txBody>
          <a:bodyPr spcFirstLastPara="1" wrap="square" lIns="91425" tIns="45700" rIns="91425" bIns="45700" anchor="t" anchorCtr="0">
            <a:normAutofit/>
          </a:bodyPr>
          <a:lstStyle/>
          <a:p>
            <a:pPr indent="-318468" algn="just">
              <a:buSzPct val="63750"/>
            </a:pPr>
            <a:r>
              <a:rPr lang="en-US" dirty="0"/>
              <a:t>This process is used for those alloys which are susceptible to the formation a chemical nitrides. </a:t>
            </a:r>
            <a:endParaRPr dirty="0"/>
          </a:p>
          <a:p>
            <a:pPr indent="0" algn="just">
              <a:buNone/>
            </a:pPr>
            <a:endParaRPr dirty="0"/>
          </a:p>
          <a:p>
            <a:pPr indent="-318468" algn="just">
              <a:buSzPct val="63750"/>
            </a:pPr>
            <a:r>
              <a:rPr lang="en-US" dirty="0"/>
              <a:t>The article to be nitride is placed in a container (made of high nickel chromium steel). </a:t>
            </a:r>
            <a:endParaRPr dirty="0"/>
          </a:p>
          <a:p>
            <a:pPr indent="0" algn="just">
              <a:buNone/>
            </a:pPr>
            <a:endParaRPr dirty="0"/>
          </a:p>
          <a:p>
            <a:pPr indent="-318468" algn="just">
              <a:buSzPct val="63750"/>
            </a:pPr>
            <a:r>
              <a:rPr lang="en-US" dirty="0"/>
              <a:t>Container is having inlet and outlet tubes through which ammonia gas is circulated. </a:t>
            </a:r>
            <a:endParaRPr dirty="0"/>
          </a:p>
          <a:p>
            <a:pPr marL="0" indent="0" algn="just">
              <a:buNone/>
            </a:pPr>
            <a:endParaRPr dirty="0"/>
          </a:p>
          <a:p>
            <a:pPr indent="-318468" algn="just">
              <a:buSzPct val="63750"/>
            </a:pPr>
            <a:r>
              <a:rPr lang="en-US" dirty="0"/>
              <a:t>Ammonia gas is used as the nitrogen producing material. The alloy steel containing Cr, Ni, Al, Mo, V and </a:t>
            </a:r>
            <a:r>
              <a:rPr lang="en-US" dirty="0" err="1"/>
              <a:t>Nitre</a:t>
            </a:r>
            <a:r>
              <a:rPr lang="en-US" dirty="0"/>
              <a:t>-alloy are widely used for this process. </a:t>
            </a:r>
            <a:endParaRPr dirty="0"/>
          </a:p>
          <a:p>
            <a:pPr marL="0" indent="0" algn="just">
              <a:buNone/>
            </a:pPr>
            <a:endParaRPr dirty="0"/>
          </a:p>
          <a:p>
            <a:pPr marL="0" indent="0" algn="just">
              <a:buNone/>
            </a:pPr>
            <a:endParaRPr dirty="0"/>
          </a:p>
        </p:txBody>
      </p:sp>
      <p:sp>
        <p:nvSpPr>
          <p:cNvPr id="514" name="Google Shape;514;p70"/>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31</a:t>
            </a:fld>
            <a:endParaRPr ker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1"/>
          <p:cNvSpPr txBox="1">
            <a:spLocks noGrp="1"/>
          </p:cNvSpPr>
          <p:nvPr>
            <p:ph type="title"/>
          </p:nvPr>
        </p:nvSpPr>
        <p:spPr>
          <a:xfrm>
            <a:off x="1981200" y="533400"/>
            <a:ext cx="8229600" cy="990600"/>
          </a:xfrm>
          <a:prstGeom prst="rect">
            <a:avLst/>
          </a:prstGeom>
        </p:spPr>
        <p:txBody>
          <a:bodyPr spcFirstLastPara="1" wrap="square" lIns="91425" tIns="45700" rIns="91425" bIns="45700" anchor="ctr" anchorCtr="0">
            <a:normAutofit/>
          </a:bodyPr>
          <a:lstStyle/>
          <a:p>
            <a:r>
              <a:rPr lang="en-US"/>
              <a:t>Applications of Nitriding</a:t>
            </a:r>
            <a:endParaRPr/>
          </a:p>
        </p:txBody>
      </p:sp>
      <p:sp>
        <p:nvSpPr>
          <p:cNvPr id="520" name="Google Shape;520;p71"/>
          <p:cNvSpPr txBox="1">
            <a:spLocks noGrp="1"/>
          </p:cNvSpPr>
          <p:nvPr>
            <p:ph type="body" idx="1"/>
          </p:nvPr>
        </p:nvSpPr>
        <p:spPr>
          <a:xfrm>
            <a:off x="1981200" y="1600200"/>
            <a:ext cx="8229600" cy="4876800"/>
          </a:xfrm>
          <a:prstGeom prst="rect">
            <a:avLst/>
          </a:prstGeom>
        </p:spPr>
        <p:txBody>
          <a:bodyPr spcFirstLastPara="1" wrap="square" lIns="91425" tIns="45700" rIns="91425" bIns="45700" anchor="t" anchorCtr="0">
            <a:normAutofit/>
          </a:bodyPr>
          <a:lstStyle/>
          <a:p>
            <a:pPr algn="just"/>
            <a:r>
              <a:rPr lang="en-US" dirty="0"/>
              <a:t>Many automobile, diesel engines parts, pumps, shafts, gears, clutches, etc. are treated with the nitriding process. </a:t>
            </a:r>
            <a:endParaRPr dirty="0"/>
          </a:p>
          <a:p>
            <a:pPr indent="0" algn="just">
              <a:buNone/>
            </a:pPr>
            <a:endParaRPr dirty="0"/>
          </a:p>
          <a:p>
            <a:pPr algn="just"/>
            <a:r>
              <a:rPr lang="en-US" dirty="0"/>
              <a:t>This process is used for the parts which require high wear resistance at elevated temperatures such as automobile and air plane valve’s and valve parts, piston pins, crankshafts, cylinder liners etc. </a:t>
            </a:r>
            <a:endParaRPr dirty="0"/>
          </a:p>
          <a:p>
            <a:pPr indent="0" algn="just">
              <a:buNone/>
            </a:pPr>
            <a:endParaRPr dirty="0"/>
          </a:p>
          <a:p>
            <a:pPr algn="just"/>
            <a:r>
              <a:rPr lang="en-US" dirty="0"/>
              <a:t>It is also used in ball and roller bearing parts die casting</a:t>
            </a:r>
            <a:endParaRPr dirty="0"/>
          </a:p>
          <a:p>
            <a:pPr indent="0" algn="just">
              <a:buNone/>
            </a:pPr>
            <a:r>
              <a:rPr lang="en-US" dirty="0"/>
              <a:t>dies, wire drawing dies etc.</a:t>
            </a:r>
            <a:endParaRPr dirty="0"/>
          </a:p>
          <a:p>
            <a:pPr indent="0" algn="just">
              <a:buNone/>
            </a:pPr>
            <a:endParaRPr dirty="0"/>
          </a:p>
          <a:p>
            <a:pPr indent="0" algn="just">
              <a:buNone/>
            </a:pPr>
            <a:endParaRPr dirty="0"/>
          </a:p>
        </p:txBody>
      </p:sp>
      <p:sp>
        <p:nvSpPr>
          <p:cNvPr id="521" name="Google Shape;521;p71"/>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32</a:t>
            </a:fld>
            <a:endParaRPr ker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2"/>
          <p:cNvSpPr txBox="1">
            <a:spLocks noGrp="1"/>
          </p:cNvSpPr>
          <p:nvPr>
            <p:ph type="title"/>
          </p:nvPr>
        </p:nvSpPr>
        <p:spPr>
          <a:xfrm>
            <a:off x="1981200" y="533400"/>
            <a:ext cx="8229600" cy="990600"/>
          </a:xfrm>
          <a:prstGeom prst="rect">
            <a:avLst/>
          </a:prstGeom>
        </p:spPr>
        <p:txBody>
          <a:bodyPr spcFirstLastPara="1" wrap="square" lIns="91425" tIns="45700" rIns="91425" bIns="45700" anchor="ctr" anchorCtr="0">
            <a:normAutofit/>
          </a:bodyPr>
          <a:lstStyle/>
          <a:p>
            <a:r>
              <a:rPr lang="en-US"/>
              <a:t>Flame Hardening</a:t>
            </a:r>
            <a:endParaRPr/>
          </a:p>
        </p:txBody>
      </p:sp>
      <p:sp>
        <p:nvSpPr>
          <p:cNvPr id="527" name="Google Shape;527;p72"/>
          <p:cNvSpPr txBox="1">
            <a:spLocks noGrp="1"/>
          </p:cNvSpPr>
          <p:nvPr>
            <p:ph type="body" idx="1"/>
          </p:nvPr>
        </p:nvSpPr>
        <p:spPr>
          <a:xfrm>
            <a:off x="1981200" y="1600200"/>
            <a:ext cx="8229600" cy="4876800"/>
          </a:xfrm>
          <a:prstGeom prst="rect">
            <a:avLst/>
          </a:prstGeom>
        </p:spPr>
        <p:txBody>
          <a:bodyPr spcFirstLastPara="1" wrap="square" lIns="91425" tIns="45700" rIns="91425" bIns="45700" anchor="t" anchorCtr="0">
            <a:normAutofit fontScale="92500"/>
          </a:bodyPr>
          <a:lstStyle/>
          <a:p>
            <a:pPr indent="-318468" algn="just">
              <a:buSzPct val="63750"/>
            </a:pPr>
            <a:r>
              <a:rPr lang="en-US" dirty="0"/>
              <a:t>It consists of moving an oxyacetylene flame, over the part where hardening is required.</a:t>
            </a:r>
            <a:endParaRPr dirty="0"/>
          </a:p>
          <a:p>
            <a:pPr indent="0" algn="just">
              <a:buNone/>
            </a:pPr>
            <a:endParaRPr dirty="0"/>
          </a:p>
          <a:p>
            <a:pPr indent="-318468" algn="just">
              <a:buSzPct val="63750"/>
            </a:pPr>
            <a:r>
              <a:rPr lang="en-US" dirty="0"/>
              <a:t>Immediately after this, the heated portion is quenched by means of water spray or air passing over it. </a:t>
            </a:r>
            <a:endParaRPr dirty="0"/>
          </a:p>
          <a:p>
            <a:pPr indent="0" algn="just">
              <a:buNone/>
            </a:pPr>
            <a:endParaRPr dirty="0"/>
          </a:p>
          <a:p>
            <a:pPr indent="-318468" algn="just">
              <a:buSzPct val="63750"/>
            </a:pPr>
            <a:r>
              <a:rPr lang="en-US" dirty="0"/>
              <a:t>Temperature attained by the surface is controlled and the rate of cooling is controlled by selecting a suitable medium. </a:t>
            </a:r>
            <a:endParaRPr dirty="0"/>
          </a:p>
          <a:p>
            <a:pPr indent="0" algn="just">
              <a:buNone/>
            </a:pPr>
            <a:endParaRPr dirty="0"/>
          </a:p>
          <a:p>
            <a:pPr indent="-318468" algn="just">
              <a:buSzPct val="63750"/>
            </a:pPr>
            <a:r>
              <a:rPr lang="en-US" dirty="0"/>
              <a:t>Flame hardening is suitable for large sized articles where</a:t>
            </a:r>
            <a:endParaRPr dirty="0"/>
          </a:p>
          <a:p>
            <a:pPr indent="0" algn="just">
              <a:buNone/>
            </a:pPr>
            <a:r>
              <a:rPr lang="en-US" dirty="0"/>
              <a:t>only some portions of the surface requiring hardening and hence there is no need to heat the whole article in the furnace.</a:t>
            </a:r>
            <a:endParaRPr dirty="0"/>
          </a:p>
          <a:p>
            <a:pPr indent="0" algn="just">
              <a:buNone/>
            </a:pPr>
            <a:endParaRPr dirty="0"/>
          </a:p>
        </p:txBody>
      </p:sp>
      <p:sp>
        <p:nvSpPr>
          <p:cNvPr id="528" name="Google Shape;528;p72"/>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33</a:t>
            </a:fld>
            <a:endParaRPr ker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4"/>
          <p:cNvSpPr txBox="1">
            <a:spLocks noGrp="1"/>
          </p:cNvSpPr>
          <p:nvPr>
            <p:ph type="title"/>
          </p:nvPr>
        </p:nvSpPr>
        <p:spPr>
          <a:xfrm>
            <a:off x="1981200" y="533400"/>
            <a:ext cx="8229600" cy="990600"/>
          </a:xfrm>
          <a:prstGeom prst="rect">
            <a:avLst/>
          </a:prstGeom>
        </p:spPr>
        <p:txBody>
          <a:bodyPr spcFirstLastPara="1" wrap="square" lIns="91425" tIns="45700" rIns="91425" bIns="45700" anchor="ctr" anchorCtr="0">
            <a:normAutofit/>
          </a:bodyPr>
          <a:lstStyle/>
          <a:p>
            <a:r>
              <a:rPr lang="en-US" dirty="0"/>
              <a:t>Induction Hardening</a:t>
            </a:r>
            <a:endParaRPr dirty="0"/>
          </a:p>
        </p:txBody>
      </p:sp>
      <p:sp>
        <p:nvSpPr>
          <p:cNvPr id="541" name="Google Shape;541;p74"/>
          <p:cNvSpPr txBox="1">
            <a:spLocks noGrp="1"/>
          </p:cNvSpPr>
          <p:nvPr>
            <p:ph type="body" idx="1"/>
          </p:nvPr>
        </p:nvSpPr>
        <p:spPr>
          <a:xfrm>
            <a:off x="1333041" y="1600200"/>
            <a:ext cx="8877759" cy="4876800"/>
          </a:xfrm>
          <a:prstGeom prst="rect">
            <a:avLst/>
          </a:prstGeom>
        </p:spPr>
        <p:txBody>
          <a:bodyPr spcFirstLastPara="1" wrap="square" lIns="91425" tIns="45700" rIns="91425" bIns="45700" anchor="t" anchorCtr="0">
            <a:normAutofit lnSpcReduction="10000"/>
          </a:bodyPr>
          <a:lstStyle/>
          <a:p>
            <a:pPr indent="-311181" algn="just">
              <a:buSzPct val="63750"/>
            </a:pPr>
            <a:r>
              <a:rPr lang="en-US" dirty="0"/>
              <a:t>Induction hardening is accomplished by placing the part in a high frequency alternating magnetic field. </a:t>
            </a:r>
            <a:endParaRPr dirty="0"/>
          </a:p>
          <a:p>
            <a:pPr indent="0" algn="just">
              <a:buNone/>
            </a:pPr>
            <a:endParaRPr dirty="0"/>
          </a:p>
          <a:p>
            <a:pPr indent="-311181" algn="just">
              <a:buSzPct val="63750"/>
            </a:pPr>
            <a:r>
              <a:rPr lang="en-US" dirty="0"/>
              <a:t>It differs from surface hardening in the way that hardness of surface is not due to the increase in carbon content but due to rapid heating followed by controlled quenching.</a:t>
            </a:r>
            <a:endParaRPr dirty="0"/>
          </a:p>
          <a:p>
            <a:pPr indent="0" algn="just">
              <a:buNone/>
            </a:pPr>
            <a:endParaRPr dirty="0"/>
          </a:p>
          <a:p>
            <a:pPr indent="-311181" algn="just">
              <a:buSzPct val="63750"/>
            </a:pPr>
            <a:r>
              <a:rPr lang="en-US" dirty="0"/>
              <a:t>In this process, a high frequency current is introduced in the metal surface and its temperature is raised up to hardening range. </a:t>
            </a:r>
            <a:endParaRPr dirty="0"/>
          </a:p>
          <a:p>
            <a:pPr indent="0" algn="just">
              <a:buNone/>
            </a:pPr>
            <a:endParaRPr dirty="0"/>
          </a:p>
          <a:p>
            <a:pPr indent="-311181" algn="just">
              <a:buSzPct val="63750"/>
            </a:pPr>
            <a:r>
              <a:rPr lang="en-US" dirty="0"/>
              <a:t>As this temperature is attained, the current supply is cut off</a:t>
            </a:r>
            <a:endParaRPr dirty="0"/>
          </a:p>
          <a:p>
            <a:pPr indent="0" algn="just">
              <a:buNone/>
            </a:pPr>
            <a:r>
              <a:rPr lang="en-US" dirty="0"/>
              <a:t>instantaneously water is sprayed on the surface. </a:t>
            </a:r>
            <a:endParaRPr dirty="0"/>
          </a:p>
          <a:p>
            <a:pPr indent="0" algn="just">
              <a:buNone/>
            </a:pPr>
            <a:endParaRPr dirty="0"/>
          </a:p>
          <a:p>
            <a:pPr marL="146019" indent="0" algn="just">
              <a:buSzPct val="63750"/>
              <a:buNone/>
            </a:pPr>
            <a:endParaRPr dirty="0"/>
          </a:p>
          <a:p>
            <a:pPr indent="0" algn="just">
              <a:buNone/>
            </a:pPr>
            <a:endParaRPr dirty="0"/>
          </a:p>
        </p:txBody>
      </p:sp>
      <p:sp>
        <p:nvSpPr>
          <p:cNvPr id="542" name="Google Shape;542;p74"/>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34</a:t>
            </a:fld>
            <a:endParaRPr ker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6"/>
          <p:cNvSpPr txBox="1">
            <a:spLocks noGrp="1"/>
          </p:cNvSpPr>
          <p:nvPr>
            <p:ph type="title"/>
          </p:nvPr>
        </p:nvSpPr>
        <p:spPr>
          <a:xfrm>
            <a:off x="1981200" y="533400"/>
            <a:ext cx="8229600" cy="429000"/>
          </a:xfrm>
          <a:prstGeom prst="rect">
            <a:avLst/>
          </a:prstGeom>
        </p:spPr>
        <p:txBody>
          <a:bodyPr spcFirstLastPara="1" wrap="square" lIns="91425" tIns="45700" rIns="91425" bIns="45700" anchor="ctr" anchorCtr="0">
            <a:normAutofit fontScale="90000"/>
          </a:bodyPr>
          <a:lstStyle/>
          <a:p>
            <a:r>
              <a:rPr lang="en-US" dirty="0"/>
              <a:t>Advantages of Induction hardening</a:t>
            </a:r>
            <a:endParaRPr dirty="0"/>
          </a:p>
        </p:txBody>
      </p:sp>
      <p:sp>
        <p:nvSpPr>
          <p:cNvPr id="555" name="Google Shape;555;p76"/>
          <p:cNvSpPr txBox="1">
            <a:spLocks noGrp="1"/>
          </p:cNvSpPr>
          <p:nvPr>
            <p:ph type="body" idx="1"/>
          </p:nvPr>
        </p:nvSpPr>
        <p:spPr>
          <a:xfrm>
            <a:off x="1981200" y="1148400"/>
            <a:ext cx="8229600" cy="2690100"/>
          </a:xfrm>
          <a:prstGeom prst="rect">
            <a:avLst/>
          </a:prstGeom>
        </p:spPr>
        <p:txBody>
          <a:bodyPr spcFirstLastPara="1" wrap="square" lIns="91425" tIns="45700" rIns="91425" bIns="45700" anchor="t" anchorCtr="0">
            <a:normAutofit fontScale="92500" lnSpcReduction="10000"/>
          </a:bodyPr>
          <a:lstStyle/>
          <a:p>
            <a:pPr indent="-318468" algn="just">
              <a:buSzPct val="63750"/>
            </a:pPr>
            <a:r>
              <a:rPr lang="en-US" dirty="0"/>
              <a:t>Induction hardening is comparatively quicker. </a:t>
            </a:r>
            <a:endParaRPr dirty="0"/>
          </a:p>
          <a:p>
            <a:pPr indent="0" algn="just">
              <a:buNone/>
            </a:pPr>
            <a:endParaRPr dirty="0"/>
          </a:p>
          <a:p>
            <a:pPr indent="-318468" algn="just">
              <a:buSzPct val="63750"/>
            </a:pPr>
            <a:r>
              <a:rPr lang="en-US" dirty="0"/>
              <a:t>A minimum distortion or oxidation is encountered because of the short cycle time. </a:t>
            </a:r>
            <a:endParaRPr dirty="0"/>
          </a:p>
          <a:p>
            <a:pPr indent="0" algn="just">
              <a:buNone/>
            </a:pPr>
            <a:endParaRPr dirty="0"/>
          </a:p>
          <a:p>
            <a:pPr indent="-318468" algn="just">
              <a:buSzPct val="63750"/>
            </a:pPr>
            <a:r>
              <a:rPr lang="en-US" dirty="0"/>
              <a:t>The operation is very fast and comparatively</a:t>
            </a:r>
            <a:endParaRPr dirty="0"/>
          </a:p>
          <a:p>
            <a:pPr indent="0" algn="just">
              <a:buNone/>
            </a:pPr>
            <a:r>
              <a:rPr lang="en-US" dirty="0"/>
              <a:t>large parts can be processed in a minimum time.</a:t>
            </a:r>
            <a:endParaRPr dirty="0"/>
          </a:p>
          <a:p>
            <a:pPr indent="0" algn="just">
              <a:buNone/>
            </a:pPr>
            <a:endParaRPr dirty="0"/>
          </a:p>
        </p:txBody>
      </p:sp>
      <p:sp>
        <p:nvSpPr>
          <p:cNvPr id="556" name="Google Shape;556;p76"/>
          <p:cNvSpPr txBox="1">
            <a:spLocks noGrp="1"/>
          </p:cNvSpPr>
          <p:nvPr>
            <p:ph type="sldNum" idx="12"/>
          </p:nvPr>
        </p:nvSpPr>
        <p:spPr>
          <a:xfrm>
            <a:off x="9144000" y="18288"/>
            <a:ext cx="1066800" cy="329100"/>
          </a:xfrm>
          <a:prstGeom prst="rect">
            <a:avLst/>
          </a:prstGeom>
        </p:spPr>
        <p:txBody>
          <a:bodyPr spcFirstLastPara="1" wrap="square" lIns="91425" tIns="45700" rIns="91425" bIns="45700" anchor="ctr" anchorCtr="0">
            <a:noAutofit/>
          </a:bodyPr>
          <a:lstStyle/>
          <a:p>
            <a:fld id="{00000000-1234-1234-1234-123412341234}" type="slidenum">
              <a:rPr lang="en-US" kern="0"/>
              <a:pPr/>
              <a:t>35</a:t>
            </a:fld>
            <a:endParaRPr kern="0"/>
          </a:p>
        </p:txBody>
      </p:sp>
      <p:sp>
        <p:nvSpPr>
          <p:cNvPr id="557" name="Google Shape;557;p76"/>
          <p:cNvSpPr txBox="1">
            <a:spLocks noGrp="1"/>
          </p:cNvSpPr>
          <p:nvPr>
            <p:ph type="title"/>
          </p:nvPr>
        </p:nvSpPr>
        <p:spPr>
          <a:xfrm>
            <a:off x="1981200" y="3624000"/>
            <a:ext cx="8229600" cy="429000"/>
          </a:xfrm>
          <a:prstGeom prst="rect">
            <a:avLst/>
          </a:prstGeom>
        </p:spPr>
        <p:txBody>
          <a:bodyPr spcFirstLastPara="1" wrap="square" lIns="91425" tIns="45700" rIns="91425" bIns="45700" anchor="ctr" anchorCtr="0">
            <a:normAutofit fontScale="90000"/>
          </a:bodyPr>
          <a:lstStyle/>
          <a:p>
            <a:r>
              <a:rPr lang="en-US" dirty="0"/>
              <a:t>Applications of Induction hardening</a:t>
            </a:r>
            <a:endParaRPr dirty="0"/>
          </a:p>
        </p:txBody>
      </p:sp>
      <p:sp>
        <p:nvSpPr>
          <p:cNvPr id="558" name="Google Shape;558;p76"/>
          <p:cNvSpPr txBox="1">
            <a:spLocks noGrp="1"/>
          </p:cNvSpPr>
          <p:nvPr>
            <p:ph type="body" idx="1"/>
          </p:nvPr>
        </p:nvSpPr>
        <p:spPr>
          <a:xfrm>
            <a:off x="1981200" y="4167900"/>
            <a:ext cx="8229600" cy="2690100"/>
          </a:xfrm>
          <a:prstGeom prst="rect">
            <a:avLst/>
          </a:prstGeom>
        </p:spPr>
        <p:txBody>
          <a:bodyPr spcFirstLastPara="1" wrap="square" lIns="91425" tIns="45700" rIns="91425" bIns="45700" anchor="t" anchorCtr="0">
            <a:normAutofit/>
          </a:bodyPr>
          <a:lstStyle/>
          <a:p>
            <a:pPr algn="just"/>
            <a:r>
              <a:rPr lang="en-US" dirty="0"/>
              <a:t>Induction hardening is widely used for hardening surfaces of crankshafts, cam shafts, gear automobile components, spline shafts, spindles, brake drums etc. </a:t>
            </a:r>
            <a:endParaRPr dirty="0"/>
          </a:p>
          <a:p>
            <a:pPr marL="914400" indent="0" algn="just">
              <a:buNone/>
            </a:pPr>
            <a:endParaRPr dirty="0"/>
          </a:p>
          <a:p>
            <a:pPr algn="just"/>
            <a:r>
              <a:rPr lang="en-US" dirty="0"/>
              <a:t>It is also used for producing hard surfaces on cam, axles, shafts and gears.</a:t>
            </a:r>
            <a:endParaRPr dirty="0"/>
          </a:p>
          <a:p>
            <a:pPr marL="914400" indent="0" algn="jus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1295400" y="609600"/>
            <a:ext cx="8001000" cy="6096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524000" y="5"/>
            <a:ext cx="6400800" cy="60007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2A0C9034-C674-693A-B9FF-7396AE576F26}"/>
              </a:ext>
            </a:extLst>
          </p:cNvPr>
          <p:cNvSpPr>
            <a:spLocks noGrp="1"/>
          </p:cNvSpPr>
          <p:nvPr>
            <p:ph type="dt" sz="half" idx="10"/>
          </p:nvPr>
        </p:nvSpPr>
        <p:spPr/>
        <p:txBody>
          <a:bodyPr/>
          <a:lstStyle/>
          <a:p>
            <a:fld id="{EB6E3D40-5CF8-41F2-9B94-990ADB6C84A4}" type="datetime1">
              <a:rPr lang="en-IN" smtClean="0"/>
              <a:t>09-07-2022</a:t>
            </a:fld>
            <a:endParaRPr lang="en-IN"/>
          </a:p>
        </p:txBody>
      </p:sp>
      <p:sp>
        <p:nvSpPr>
          <p:cNvPr id="3" name="Footer Placeholder 2">
            <a:extLst>
              <a:ext uri="{FF2B5EF4-FFF2-40B4-BE49-F238E27FC236}">
                <a16:creationId xmlns:a16="http://schemas.microsoft.com/office/drawing/2014/main" id="{C628F969-13AD-8BEA-A2C1-83E02C2F009F}"/>
              </a:ext>
            </a:extLst>
          </p:cNvPr>
          <p:cNvSpPr>
            <a:spLocks noGrp="1"/>
          </p:cNvSpPr>
          <p:nvPr>
            <p:ph type="ftr" sz="quarter" idx="11"/>
          </p:nvPr>
        </p:nvSpPr>
        <p:spPr>
          <a:xfrm>
            <a:off x="7467600" y="6330955"/>
            <a:ext cx="4114800" cy="365125"/>
          </a:xfrm>
        </p:spPr>
        <p:txBody>
          <a:bodyPr/>
          <a:lstStyle/>
          <a:p>
            <a:r>
              <a:rPr lang="en-US" dirty="0"/>
              <a:t>Department of Mechanical Engineering, NSUT New Delhi</a:t>
            </a:r>
            <a:endParaRPr lang="en-IN" dirty="0"/>
          </a:p>
        </p:txBody>
      </p:sp>
      <p:sp>
        <p:nvSpPr>
          <p:cNvPr id="4" name="Slide Number Placeholder 3">
            <a:extLst>
              <a:ext uri="{FF2B5EF4-FFF2-40B4-BE49-F238E27FC236}">
                <a16:creationId xmlns:a16="http://schemas.microsoft.com/office/drawing/2014/main" id="{0FDEEEC4-0E4F-3648-F8F7-94D49230AE63}"/>
              </a:ext>
            </a:extLst>
          </p:cNvPr>
          <p:cNvSpPr>
            <a:spLocks noGrp="1"/>
          </p:cNvSpPr>
          <p:nvPr>
            <p:ph type="sldNum" sz="quarter" idx="12"/>
          </p:nvPr>
        </p:nvSpPr>
        <p:spPr>
          <a:xfrm>
            <a:off x="9128760" y="6340475"/>
            <a:ext cx="2743200" cy="365125"/>
          </a:xfrm>
        </p:spPr>
        <p:txBody>
          <a:bodyPr/>
          <a:lstStyle/>
          <a:p>
            <a:fld id="{03F02C29-6CBE-4104-AD72-02CBC0DC89DC}" type="slidenum">
              <a:rPr lang="en-IN" smtClean="0"/>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262AFF-0E71-E123-A7CB-6DC254E1393B}"/>
              </a:ext>
            </a:extLst>
          </p:cNvPr>
          <p:cNvPicPr>
            <a:picLocks noChangeAspect="1"/>
          </p:cNvPicPr>
          <p:nvPr/>
        </p:nvPicPr>
        <p:blipFill>
          <a:blip r:embed="rId2"/>
          <a:stretch>
            <a:fillRect/>
          </a:stretch>
        </p:blipFill>
        <p:spPr>
          <a:xfrm>
            <a:off x="998220" y="198120"/>
            <a:ext cx="9860279" cy="6461759"/>
          </a:xfrm>
          <a:prstGeom prst="rect">
            <a:avLst/>
          </a:prstGeom>
        </p:spPr>
      </p:pic>
      <p:sp>
        <p:nvSpPr>
          <p:cNvPr id="2" name="Date Placeholder 1">
            <a:extLst>
              <a:ext uri="{FF2B5EF4-FFF2-40B4-BE49-F238E27FC236}">
                <a16:creationId xmlns:a16="http://schemas.microsoft.com/office/drawing/2014/main" id="{9474B7A6-84A5-0A18-89DA-A88D6874E009}"/>
              </a:ext>
            </a:extLst>
          </p:cNvPr>
          <p:cNvSpPr>
            <a:spLocks noGrp="1"/>
          </p:cNvSpPr>
          <p:nvPr>
            <p:ph type="dt" sz="half" idx="10"/>
          </p:nvPr>
        </p:nvSpPr>
        <p:spPr/>
        <p:txBody>
          <a:bodyPr/>
          <a:lstStyle/>
          <a:p>
            <a:fld id="{52EE1829-F602-4FD9-8F1E-2C44A97C5C03}" type="datetime1">
              <a:rPr lang="en-IN" smtClean="0"/>
              <a:t>09-07-2022</a:t>
            </a:fld>
            <a:endParaRPr lang="en-IN"/>
          </a:p>
        </p:txBody>
      </p:sp>
      <p:sp>
        <p:nvSpPr>
          <p:cNvPr id="3" name="Footer Placeholder 2">
            <a:extLst>
              <a:ext uri="{FF2B5EF4-FFF2-40B4-BE49-F238E27FC236}">
                <a16:creationId xmlns:a16="http://schemas.microsoft.com/office/drawing/2014/main" id="{90E1FA13-C4A2-0D16-EF4D-1406DD51E3ED}"/>
              </a:ext>
            </a:extLst>
          </p:cNvPr>
          <p:cNvSpPr>
            <a:spLocks noGrp="1"/>
          </p:cNvSpPr>
          <p:nvPr>
            <p:ph type="ftr" sz="quarter" idx="11"/>
          </p:nvPr>
        </p:nvSpPr>
        <p:spPr/>
        <p:txBody>
          <a:bodyPr/>
          <a:lstStyle/>
          <a:p>
            <a:r>
              <a:rPr lang="en-US"/>
              <a:t>Department of Mechanical Engineering, NSUT New Delhi</a:t>
            </a:r>
            <a:endParaRPr lang="en-IN"/>
          </a:p>
        </p:txBody>
      </p:sp>
      <p:sp>
        <p:nvSpPr>
          <p:cNvPr id="4" name="Slide Number Placeholder 3">
            <a:extLst>
              <a:ext uri="{FF2B5EF4-FFF2-40B4-BE49-F238E27FC236}">
                <a16:creationId xmlns:a16="http://schemas.microsoft.com/office/drawing/2014/main" id="{E8E837D2-A4B4-8191-561A-1FFE6A8D0E95}"/>
              </a:ext>
            </a:extLst>
          </p:cNvPr>
          <p:cNvSpPr>
            <a:spLocks noGrp="1"/>
          </p:cNvSpPr>
          <p:nvPr>
            <p:ph type="sldNum" sz="quarter" idx="12"/>
          </p:nvPr>
        </p:nvSpPr>
        <p:spPr/>
        <p:txBody>
          <a:bodyPr/>
          <a:lstStyle/>
          <a:p>
            <a:fld id="{03F02C29-6CBE-4104-AD72-02CBC0DC89DC}" type="slidenum">
              <a:rPr lang="en-IN" smtClean="0"/>
              <a:t>37</a:t>
            </a:fld>
            <a:endParaRPr lang="en-IN"/>
          </a:p>
        </p:txBody>
      </p:sp>
    </p:spTree>
    <p:extLst>
      <p:ext uri="{BB962C8B-B14F-4D97-AF65-F5344CB8AC3E}">
        <p14:creationId xmlns:p14="http://schemas.microsoft.com/office/powerpoint/2010/main" val="1531575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9BCDCD-F09E-5FF3-F08E-87DA7B319560}"/>
              </a:ext>
            </a:extLst>
          </p:cNvPr>
          <p:cNvPicPr>
            <a:picLocks noChangeAspect="1"/>
          </p:cNvPicPr>
          <p:nvPr/>
        </p:nvPicPr>
        <p:blipFill>
          <a:blip r:embed="rId2"/>
          <a:stretch>
            <a:fillRect/>
          </a:stretch>
        </p:blipFill>
        <p:spPr>
          <a:xfrm>
            <a:off x="899160" y="655320"/>
            <a:ext cx="9784080" cy="5882640"/>
          </a:xfrm>
          <a:prstGeom prst="rect">
            <a:avLst/>
          </a:prstGeom>
        </p:spPr>
      </p:pic>
      <p:sp>
        <p:nvSpPr>
          <p:cNvPr id="2" name="Date Placeholder 1">
            <a:extLst>
              <a:ext uri="{FF2B5EF4-FFF2-40B4-BE49-F238E27FC236}">
                <a16:creationId xmlns:a16="http://schemas.microsoft.com/office/drawing/2014/main" id="{C0F301AF-9881-CB27-AB2D-C61BF955DC8A}"/>
              </a:ext>
            </a:extLst>
          </p:cNvPr>
          <p:cNvSpPr>
            <a:spLocks noGrp="1"/>
          </p:cNvSpPr>
          <p:nvPr>
            <p:ph type="dt" sz="half" idx="10"/>
          </p:nvPr>
        </p:nvSpPr>
        <p:spPr/>
        <p:txBody>
          <a:bodyPr/>
          <a:lstStyle/>
          <a:p>
            <a:fld id="{328D783A-A5D5-448A-A5E4-3CB2E5395B1F}" type="datetime1">
              <a:rPr lang="en-IN" smtClean="0"/>
              <a:t>09-07-2022</a:t>
            </a:fld>
            <a:endParaRPr lang="en-IN"/>
          </a:p>
        </p:txBody>
      </p:sp>
      <p:sp>
        <p:nvSpPr>
          <p:cNvPr id="3" name="Footer Placeholder 2">
            <a:extLst>
              <a:ext uri="{FF2B5EF4-FFF2-40B4-BE49-F238E27FC236}">
                <a16:creationId xmlns:a16="http://schemas.microsoft.com/office/drawing/2014/main" id="{B321781A-7697-09E9-F52B-8F95CB587684}"/>
              </a:ext>
            </a:extLst>
          </p:cNvPr>
          <p:cNvSpPr>
            <a:spLocks noGrp="1"/>
          </p:cNvSpPr>
          <p:nvPr>
            <p:ph type="ftr" sz="quarter" idx="11"/>
          </p:nvPr>
        </p:nvSpPr>
        <p:spPr/>
        <p:txBody>
          <a:bodyPr/>
          <a:lstStyle/>
          <a:p>
            <a:r>
              <a:rPr lang="en-US"/>
              <a:t>Department of Mechanical Engineering, NSUT New Delhi</a:t>
            </a:r>
            <a:endParaRPr lang="en-IN"/>
          </a:p>
        </p:txBody>
      </p:sp>
      <p:sp>
        <p:nvSpPr>
          <p:cNvPr id="4" name="Slide Number Placeholder 3">
            <a:extLst>
              <a:ext uri="{FF2B5EF4-FFF2-40B4-BE49-F238E27FC236}">
                <a16:creationId xmlns:a16="http://schemas.microsoft.com/office/drawing/2014/main" id="{E0CD7280-F01A-1464-4B1D-3357E2E16E52}"/>
              </a:ext>
            </a:extLst>
          </p:cNvPr>
          <p:cNvSpPr>
            <a:spLocks noGrp="1"/>
          </p:cNvSpPr>
          <p:nvPr>
            <p:ph type="sldNum" sz="quarter" idx="12"/>
          </p:nvPr>
        </p:nvSpPr>
        <p:spPr/>
        <p:txBody>
          <a:bodyPr/>
          <a:lstStyle/>
          <a:p>
            <a:fld id="{03F02C29-6CBE-4104-AD72-02CBC0DC89DC}" type="slidenum">
              <a:rPr lang="en-IN" smtClean="0"/>
              <a:t>38</a:t>
            </a:fld>
            <a:endParaRPr lang="en-IN"/>
          </a:p>
        </p:txBody>
      </p:sp>
    </p:spTree>
    <p:extLst>
      <p:ext uri="{BB962C8B-B14F-4D97-AF65-F5344CB8AC3E}">
        <p14:creationId xmlns:p14="http://schemas.microsoft.com/office/powerpoint/2010/main" val="3700147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6"/>
          <p:cNvSpPr txBox="1">
            <a:spLocks noGrp="1"/>
          </p:cNvSpPr>
          <p:nvPr>
            <p:ph type="title"/>
          </p:nvPr>
        </p:nvSpPr>
        <p:spPr>
          <a:xfrm>
            <a:off x="914400" y="182838"/>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b="1" dirty="0">
                <a:solidFill>
                  <a:srgbClr val="FF0000"/>
                </a:solidFill>
                <a:latin typeface="Times New Roman" panose="02020603050405020304" pitchFamily="18" charset="0"/>
                <a:cs typeface="Times New Roman" panose="02020603050405020304" pitchFamily="18" charset="0"/>
              </a:rPr>
              <a:t>Tempering</a:t>
            </a:r>
            <a:endParaRPr b="1" dirty="0">
              <a:solidFill>
                <a:srgbClr val="FF0000"/>
              </a:solidFill>
              <a:latin typeface="Times New Roman" panose="02020603050405020304" pitchFamily="18" charset="0"/>
              <a:cs typeface="Times New Roman" panose="02020603050405020304" pitchFamily="18" charset="0"/>
            </a:endParaRPr>
          </a:p>
        </p:txBody>
      </p:sp>
      <p:sp>
        <p:nvSpPr>
          <p:cNvPr id="337" name="Google Shape;337;p46"/>
          <p:cNvSpPr txBox="1">
            <a:spLocks noGrp="1"/>
          </p:cNvSpPr>
          <p:nvPr>
            <p:ph type="body" idx="1"/>
          </p:nvPr>
        </p:nvSpPr>
        <p:spPr>
          <a:xfrm>
            <a:off x="1189822" y="1600200"/>
            <a:ext cx="9020978" cy="4876800"/>
          </a:xfrm>
          <a:prstGeom prst="rect">
            <a:avLst/>
          </a:prstGeom>
        </p:spPr>
        <p:txBody>
          <a:bodyPr spcFirstLastPara="1" vert="horz" wrap="square" lIns="91425" tIns="45700" rIns="91425" bIns="45700" rtlCol="0" anchor="t" anchorCtr="0">
            <a:normAutofit/>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If high carbon steel is quenched for hardening in a bath, it becomes extra hard, extra brittle and has unequal distribution internal stresses and strain and hence unequal hardness and toughness in structure. </a:t>
            </a:r>
            <a:endParaRPr dirty="0">
              <a:latin typeface="Times New Roman" panose="02020603050405020304" pitchFamily="18" charset="0"/>
              <a:cs typeface="Times New Roman" panose="02020603050405020304" pitchFamily="18" charset="0"/>
            </a:endParaRPr>
          </a:p>
          <a:p>
            <a:pPr marL="457200" indent="-325755" algn="just">
              <a:spcBef>
                <a:spcPts val="0"/>
              </a:spcBef>
              <a:buSzPts val="1530"/>
            </a:pPr>
            <a:endParaRPr dirty="0">
              <a:latin typeface="Times New Roman" panose="02020603050405020304" pitchFamily="18" charset="0"/>
              <a:cs typeface="Times New Roman" panose="02020603050405020304" pitchFamily="18" charset="0"/>
            </a:endParaRPr>
          </a:p>
          <a:p>
            <a:pPr marL="457200" indent="-325755" algn="just">
              <a:spcBef>
                <a:spcPts val="0"/>
              </a:spcBef>
              <a:buSzPts val="1530"/>
            </a:pPr>
            <a:r>
              <a:rPr lang="en-US" dirty="0">
                <a:latin typeface="Times New Roman" panose="02020603050405020304" pitchFamily="18" charset="0"/>
                <a:cs typeface="Times New Roman" panose="02020603050405020304" pitchFamily="18" charset="0"/>
              </a:rPr>
              <a:t>These extra hardness, brittleness and unwanted induced stress and strain in hardened metal reduce the usability the metal. </a:t>
            </a:r>
            <a:endParaRPr dirty="0">
              <a:latin typeface="Times New Roman" panose="02020603050405020304" pitchFamily="18" charset="0"/>
              <a:cs typeface="Times New Roman" panose="02020603050405020304" pitchFamily="18" charset="0"/>
            </a:endParaRPr>
          </a:p>
          <a:p>
            <a:pPr marL="457200" indent="-325755" algn="just">
              <a:spcBef>
                <a:spcPts val="0"/>
              </a:spcBef>
              <a:buSzPts val="1530"/>
            </a:pPr>
            <a:endParaRPr dirty="0">
              <a:latin typeface="Times New Roman" panose="02020603050405020304" pitchFamily="18" charset="0"/>
              <a:cs typeface="Times New Roman" panose="02020603050405020304" pitchFamily="18" charset="0"/>
            </a:endParaRPr>
          </a:p>
          <a:p>
            <a:pPr marL="457200" indent="-325755" algn="just">
              <a:spcBef>
                <a:spcPts val="0"/>
              </a:spcBef>
              <a:buSzPts val="1530"/>
            </a:pPr>
            <a:r>
              <a:rPr lang="en-US" dirty="0">
                <a:latin typeface="Times New Roman" panose="02020603050405020304" pitchFamily="18" charset="0"/>
                <a:cs typeface="Times New Roman" panose="02020603050405020304" pitchFamily="18" charset="0"/>
              </a:rPr>
              <a:t>Therefore, these undesired needs must be reduced for by reheating and cooling at constant bath temperature.</a:t>
            </a:r>
            <a:endParaRPr dirty="0">
              <a:latin typeface="Times New Roman" panose="02020603050405020304" pitchFamily="18" charset="0"/>
              <a:cs typeface="Times New Roman" panose="02020603050405020304" pitchFamily="18" charset="0"/>
            </a:endParaRPr>
          </a:p>
          <a:p>
            <a:pPr marL="457200" indent="-325755" algn="just">
              <a:spcBef>
                <a:spcPts val="0"/>
              </a:spcBef>
              <a:buSzPts val="1530"/>
            </a:pPr>
            <a:endParaRPr dirty="0">
              <a:latin typeface="Times New Roman" panose="02020603050405020304" pitchFamily="18" charset="0"/>
              <a:cs typeface="Times New Roman" panose="02020603050405020304" pitchFamily="18" charset="0"/>
            </a:endParaRPr>
          </a:p>
        </p:txBody>
      </p:sp>
      <p:sp>
        <p:nvSpPr>
          <p:cNvPr id="338" name="Google Shape;338;p46"/>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CD595B-0006-263C-A823-54206F1A0BFF}"/>
              </a:ext>
            </a:extLst>
          </p:cNvPr>
          <p:cNvPicPr>
            <a:picLocks noChangeAspect="1"/>
          </p:cNvPicPr>
          <p:nvPr/>
        </p:nvPicPr>
        <p:blipFill>
          <a:blip r:embed="rId2"/>
          <a:stretch>
            <a:fillRect/>
          </a:stretch>
        </p:blipFill>
        <p:spPr>
          <a:xfrm>
            <a:off x="830580" y="502920"/>
            <a:ext cx="10530840" cy="5638799"/>
          </a:xfrm>
          <a:prstGeom prst="rect">
            <a:avLst/>
          </a:prstGeom>
        </p:spPr>
      </p:pic>
      <p:sp>
        <p:nvSpPr>
          <p:cNvPr id="6" name="Date Placeholder 5">
            <a:extLst>
              <a:ext uri="{FF2B5EF4-FFF2-40B4-BE49-F238E27FC236}">
                <a16:creationId xmlns:a16="http://schemas.microsoft.com/office/drawing/2014/main" id="{C5C0C15B-AB01-16CB-423A-6BF1200BB3A4}"/>
              </a:ext>
            </a:extLst>
          </p:cNvPr>
          <p:cNvSpPr>
            <a:spLocks noGrp="1"/>
          </p:cNvSpPr>
          <p:nvPr>
            <p:ph type="dt" sz="half" idx="10"/>
          </p:nvPr>
        </p:nvSpPr>
        <p:spPr/>
        <p:txBody>
          <a:bodyPr/>
          <a:lstStyle/>
          <a:p>
            <a:fld id="{E43906C0-FF43-4ACC-ABCA-5767772725C6}" type="datetime1">
              <a:rPr lang="en-IN" smtClean="0"/>
              <a:t>09-07-2022</a:t>
            </a:fld>
            <a:endParaRPr lang="en-IN"/>
          </a:p>
        </p:txBody>
      </p:sp>
      <p:sp>
        <p:nvSpPr>
          <p:cNvPr id="7" name="Footer Placeholder 6">
            <a:extLst>
              <a:ext uri="{FF2B5EF4-FFF2-40B4-BE49-F238E27FC236}">
                <a16:creationId xmlns:a16="http://schemas.microsoft.com/office/drawing/2014/main" id="{94A805EA-487C-0126-78E2-CC647DB8D18A}"/>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90509524-7F5C-B57C-9FC7-0855199DF3D7}"/>
              </a:ext>
            </a:extLst>
          </p:cNvPr>
          <p:cNvSpPr>
            <a:spLocks noGrp="1"/>
          </p:cNvSpPr>
          <p:nvPr>
            <p:ph type="sldNum" sz="quarter" idx="12"/>
          </p:nvPr>
        </p:nvSpPr>
        <p:spPr/>
        <p:txBody>
          <a:bodyPr/>
          <a:lstStyle/>
          <a:p>
            <a:fld id="{03F02C29-6CBE-4104-AD72-02CBC0DC89DC}" type="slidenum">
              <a:rPr lang="en-IN" smtClean="0"/>
              <a:t>4</a:t>
            </a:fld>
            <a:endParaRPr lang="en-IN"/>
          </a:p>
        </p:txBody>
      </p:sp>
    </p:spTree>
    <p:extLst>
      <p:ext uri="{BB962C8B-B14F-4D97-AF65-F5344CB8AC3E}">
        <p14:creationId xmlns:p14="http://schemas.microsoft.com/office/powerpoint/2010/main" val="1860431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47"/>
          <p:cNvSpPr txBox="1">
            <a:spLocks noGrp="1"/>
          </p:cNvSpPr>
          <p:nvPr>
            <p:ph type="body" idx="1"/>
          </p:nvPr>
        </p:nvSpPr>
        <p:spPr>
          <a:xfrm>
            <a:off x="1288973" y="1134737"/>
            <a:ext cx="9926198" cy="5342263"/>
          </a:xfrm>
          <a:prstGeom prst="rect">
            <a:avLst/>
          </a:prstGeom>
        </p:spPr>
        <p:txBody>
          <a:bodyPr spcFirstLastPara="1" vert="horz" wrap="square" lIns="91425" tIns="45700" rIns="91425" bIns="45700" rtlCol="0" anchor="t" anchorCtr="0">
            <a:normAutofit/>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In tempering, steel after hardening, is reheated to a temperature below the lower critical temperature and then followed by a desired rate of cooling. </a:t>
            </a: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a:p>
            <a:pPr marL="457200" indent="-325755" algn="just">
              <a:spcBef>
                <a:spcPts val="0"/>
              </a:spcBef>
              <a:buSzPts val="1530"/>
            </a:pPr>
            <a:r>
              <a:rPr lang="en-US" dirty="0">
                <a:latin typeface="Times New Roman" panose="02020603050405020304" pitchFamily="18" charset="0"/>
                <a:cs typeface="Times New Roman" panose="02020603050405020304" pitchFamily="18" charset="0"/>
              </a:rPr>
              <a:t>Reheating the of hardened steel is done above critical temperature when the structure is purely of austenite and then quenching it in a molten salt path having temperature in the range of 150-500°C. </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This is done to avoid transformation to ferrite and pearlite and is held quenching temperature for a time sufficient to give complete formation to an intermediate structure referred to as bainite then cooled to room temperature.</a:t>
            </a: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endParaRPr dirty="0">
              <a:latin typeface="Times New Roman" panose="02020603050405020304" pitchFamily="18" charset="0"/>
              <a:cs typeface="Times New Roman" panose="02020603050405020304" pitchFamily="18" charset="0"/>
            </a:endParaRPr>
          </a:p>
        </p:txBody>
      </p:sp>
      <p:sp>
        <p:nvSpPr>
          <p:cNvPr id="345" name="Google Shape;345;p47"/>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7F2A70-07AC-968F-7112-69464CB03E67}"/>
              </a:ext>
            </a:extLst>
          </p:cNvPr>
          <p:cNvPicPr>
            <a:picLocks noChangeAspect="1"/>
          </p:cNvPicPr>
          <p:nvPr/>
        </p:nvPicPr>
        <p:blipFill>
          <a:blip r:embed="rId2"/>
          <a:stretch>
            <a:fillRect/>
          </a:stretch>
        </p:blipFill>
        <p:spPr>
          <a:xfrm>
            <a:off x="960120" y="609600"/>
            <a:ext cx="9906000" cy="5638800"/>
          </a:xfrm>
          <a:prstGeom prst="rect">
            <a:avLst/>
          </a:prstGeom>
        </p:spPr>
      </p:pic>
      <p:sp>
        <p:nvSpPr>
          <p:cNvPr id="6" name="Date Placeholder 5">
            <a:extLst>
              <a:ext uri="{FF2B5EF4-FFF2-40B4-BE49-F238E27FC236}">
                <a16:creationId xmlns:a16="http://schemas.microsoft.com/office/drawing/2014/main" id="{87132FCC-62C6-469B-FF20-A12191231BD0}"/>
              </a:ext>
            </a:extLst>
          </p:cNvPr>
          <p:cNvSpPr>
            <a:spLocks noGrp="1"/>
          </p:cNvSpPr>
          <p:nvPr>
            <p:ph type="dt" sz="half" idx="10"/>
          </p:nvPr>
        </p:nvSpPr>
        <p:spPr/>
        <p:txBody>
          <a:bodyPr/>
          <a:lstStyle/>
          <a:p>
            <a:fld id="{0BDA4314-9DA2-4BC7-A4A6-2BBDC001DEAA}" type="datetime1">
              <a:rPr lang="en-IN" smtClean="0"/>
              <a:t>09-07-2022</a:t>
            </a:fld>
            <a:endParaRPr lang="en-IN"/>
          </a:p>
        </p:txBody>
      </p:sp>
      <p:sp>
        <p:nvSpPr>
          <p:cNvPr id="7" name="Footer Placeholder 6">
            <a:extLst>
              <a:ext uri="{FF2B5EF4-FFF2-40B4-BE49-F238E27FC236}">
                <a16:creationId xmlns:a16="http://schemas.microsoft.com/office/drawing/2014/main" id="{47F5DD98-CE08-A980-BC0A-F91206DC8976}"/>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7280D6FB-0FDF-1FCA-0DE6-8DDE6CBB8FE2}"/>
              </a:ext>
            </a:extLst>
          </p:cNvPr>
          <p:cNvSpPr>
            <a:spLocks noGrp="1"/>
          </p:cNvSpPr>
          <p:nvPr>
            <p:ph type="sldNum" sz="quarter" idx="12"/>
          </p:nvPr>
        </p:nvSpPr>
        <p:spPr/>
        <p:txBody>
          <a:bodyPr/>
          <a:lstStyle/>
          <a:p>
            <a:fld id="{03F02C29-6CBE-4104-AD72-02CBC0DC89DC}" type="slidenum">
              <a:rPr lang="en-IN" smtClean="0"/>
              <a:t>5</a:t>
            </a:fld>
            <a:endParaRPr lang="en-IN"/>
          </a:p>
        </p:txBody>
      </p:sp>
    </p:spTree>
    <p:extLst>
      <p:ext uri="{BB962C8B-B14F-4D97-AF65-F5344CB8AC3E}">
        <p14:creationId xmlns:p14="http://schemas.microsoft.com/office/powerpoint/2010/main" val="2536103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155D19-F9E0-95DD-5877-4F9648B7F45D}"/>
              </a:ext>
            </a:extLst>
          </p:cNvPr>
          <p:cNvPicPr>
            <a:picLocks noChangeAspect="1"/>
          </p:cNvPicPr>
          <p:nvPr/>
        </p:nvPicPr>
        <p:blipFill>
          <a:blip r:embed="rId2"/>
          <a:stretch>
            <a:fillRect/>
          </a:stretch>
        </p:blipFill>
        <p:spPr>
          <a:xfrm>
            <a:off x="929640" y="365760"/>
            <a:ext cx="9098280" cy="4831080"/>
          </a:xfrm>
          <a:prstGeom prst="rect">
            <a:avLst/>
          </a:prstGeom>
        </p:spPr>
      </p:pic>
      <p:sp>
        <p:nvSpPr>
          <p:cNvPr id="8" name="Date Placeholder 7">
            <a:extLst>
              <a:ext uri="{FF2B5EF4-FFF2-40B4-BE49-F238E27FC236}">
                <a16:creationId xmlns:a16="http://schemas.microsoft.com/office/drawing/2014/main" id="{A1E8FE88-F7D3-4211-A9CD-4A2BD69CE4DA}"/>
              </a:ext>
            </a:extLst>
          </p:cNvPr>
          <p:cNvSpPr>
            <a:spLocks noGrp="1"/>
          </p:cNvSpPr>
          <p:nvPr>
            <p:ph type="dt" sz="half" idx="10"/>
          </p:nvPr>
        </p:nvSpPr>
        <p:spPr/>
        <p:txBody>
          <a:bodyPr/>
          <a:lstStyle/>
          <a:p>
            <a:fld id="{66789D6E-84F5-4A3B-80C6-D7B904195626}" type="datetime1">
              <a:rPr lang="en-IN" smtClean="0"/>
              <a:t>09-07-2022</a:t>
            </a:fld>
            <a:endParaRPr lang="en-IN"/>
          </a:p>
        </p:txBody>
      </p:sp>
      <p:sp>
        <p:nvSpPr>
          <p:cNvPr id="9" name="Footer Placeholder 8">
            <a:extLst>
              <a:ext uri="{FF2B5EF4-FFF2-40B4-BE49-F238E27FC236}">
                <a16:creationId xmlns:a16="http://schemas.microsoft.com/office/drawing/2014/main" id="{4062642F-886C-B515-6446-5D08728D3686}"/>
              </a:ext>
            </a:extLst>
          </p:cNvPr>
          <p:cNvSpPr>
            <a:spLocks noGrp="1"/>
          </p:cNvSpPr>
          <p:nvPr>
            <p:ph type="ftr" sz="quarter" idx="11"/>
          </p:nvPr>
        </p:nvSpPr>
        <p:spPr/>
        <p:txBody>
          <a:bodyPr/>
          <a:lstStyle/>
          <a:p>
            <a:r>
              <a:rPr lang="en-US"/>
              <a:t>Department of Mechanical Engineering, NSUT New Delhi</a:t>
            </a:r>
            <a:endParaRPr lang="en-IN"/>
          </a:p>
        </p:txBody>
      </p:sp>
      <p:sp>
        <p:nvSpPr>
          <p:cNvPr id="10" name="Slide Number Placeholder 9">
            <a:extLst>
              <a:ext uri="{FF2B5EF4-FFF2-40B4-BE49-F238E27FC236}">
                <a16:creationId xmlns:a16="http://schemas.microsoft.com/office/drawing/2014/main" id="{9B3A0D5F-DBD0-5DAB-E1E3-857CD9E451A5}"/>
              </a:ext>
            </a:extLst>
          </p:cNvPr>
          <p:cNvSpPr>
            <a:spLocks noGrp="1"/>
          </p:cNvSpPr>
          <p:nvPr>
            <p:ph type="sldNum" sz="quarter" idx="12"/>
          </p:nvPr>
        </p:nvSpPr>
        <p:spPr/>
        <p:txBody>
          <a:bodyPr/>
          <a:lstStyle/>
          <a:p>
            <a:fld id="{03F02C29-6CBE-4104-AD72-02CBC0DC89DC}" type="slidenum">
              <a:rPr lang="en-IN" smtClean="0"/>
              <a:t>6</a:t>
            </a:fld>
            <a:endParaRPr lang="en-IN"/>
          </a:p>
        </p:txBody>
      </p:sp>
    </p:spTree>
    <p:extLst>
      <p:ext uri="{BB962C8B-B14F-4D97-AF65-F5344CB8AC3E}">
        <p14:creationId xmlns:p14="http://schemas.microsoft.com/office/powerpoint/2010/main" val="114574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807720" y="304800"/>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b="1" dirty="0">
                <a:latin typeface="Times New Roman" panose="02020603050405020304" pitchFamily="18" charset="0"/>
                <a:cs typeface="Times New Roman" panose="02020603050405020304" pitchFamily="18" charset="0"/>
              </a:rPr>
              <a:t>Annealing</a:t>
            </a:r>
            <a:endParaRPr b="1" dirty="0">
              <a:latin typeface="Times New Roman" panose="02020603050405020304" pitchFamily="18" charset="0"/>
              <a:cs typeface="Times New Roman" panose="02020603050405020304" pitchFamily="18" charset="0"/>
            </a:endParaRPr>
          </a:p>
        </p:txBody>
      </p:sp>
      <p:sp>
        <p:nvSpPr>
          <p:cNvPr id="227" name="Google Shape;227;p31"/>
          <p:cNvSpPr txBox="1">
            <a:spLocks noGrp="1"/>
          </p:cNvSpPr>
          <p:nvPr>
            <p:ph type="body" idx="1"/>
          </p:nvPr>
        </p:nvSpPr>
        <p:spPr>
          <a:xfrm>
            <a:off x="1447800" y="1295400"/>
            <a:ext cx="9403080" cy="4876800"/>
          </a:xfrm>
          <a:prstGeom prst="rect">
            <a:avLst/>
          </a:prstGeom>
        </p:spPr>
        <p:txBody>
          <a:bodyPr spcFirstLastPara="1" vert="horz" wrap="square" lIns="91425" tIns="45700" rIns="91425" bIns="45700" rtlCol="0" anchor="t" anchorCtr="0">
            <a:normAutofit/>
          </a:bodyPr>
          <a:lstStyle/>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It is the process for softening materials or to bring about required changes in properties, such as machinability, mechanical or electrical properties, or dimensional stability.</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The annealing process consists of heating the steel to or near the critical temperature (temperature at which crystalline phase change occurs) to make it suitable for fabrication.</a:t>
            </a:r>
            <a:endParaRPr dirty="0">
              <a:latin typeface="Times New Roman" panose="02020603050405020304" pitchFamily="18" charset="0"/>
              <a:cs typeface="Times New Roman" panose="02020603050405020304" pitchFamily="18" charset="0"/>
            </a:endParaRPr>
          </a:p>
          <a:p>
            <a:pPr marL="457200" indent="0" algn="just">
              <a:spcBef>
                <a:spcPts val="360"/>
              </a:spcBef>
              <a:buNone/>
            </a:pPr>
            <a:endParaRPr dirty="0">
              <a:latin typeface="Times New Roman" panose="02020603050405020304" pitchFamily="18" charset="0"/>
              <a:cs typeface="Times New Roman" panose="02020603050405020304" pitchFamily="18" charset="0"/>
            </a:endParaRPr>
          </a:p>
          <a:p>
            <a:pPr marL="457200" indent="-325755" algn="just">
              <a:spcBef>
                <a:spcPts val="360"/>
              </a:spcBef>
              <a:buSzPts val="1530"/>
            </a:pPr>
            <a:r>
              <a:rPr lang="en-US" dirty="0">
                <a:latin typeface="Times New Roman" panose="02020603050405020304" pitchFamily="18" charset="0"/>
                <a:cs typeface="Times New Roman" panose="02020603050405020304" pitchFamily="18" charset="0"/>
              </a:rPr>
              <a:t>A material can be annealed by heating it to a specific temperature and then letting the material slowly cool to room temperature in an oven.</a:t>
            </a:r>
            <a:endParaRPr dirty="0">
              <a:latin typeface="Times New Roman" panose="02020603050405020304" pitchFamily="18" charset="0"/>
              <a:cs typeface="Times New Roman" panose="02020603050405020304" pitchFamily="18" charset="0"/>
            </a:endParaRPr>
          </a:p>
        </p:txBody>
      </p:sp>
      <p:sp>
        <p:nvSpPr>
          <p:cNvPr id="228" name="Google Shape;228;p31"/>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1341120" y="289560"/>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sz="4000" b="1" dirty="0">
                <a:latin typeface="Times New Roman" panose="02020603050405020304" pitchFamily="18" charset="0"/>
                <a:cs typeface="Times New Roman" panose="02020603050405020304" pitchFamily="18" charset="0"/>
              </a:rPr>
              <a:t>Why Annealing?</a:t>
            </a:r>
            <a:endParaRPr sz="4000" b="1" dirty="0">
              <a:latin typeface="Times New Roman" panose="02020603050405020304" pitchFamily="18" charset="0"/>
              <a:cs typeface="Times New Roman" panose="02020603050405020304" pitchFamily="18" charset="0"/>
            </a:endParaRPr>
          </a:p>
        </p:txBody>
      </p:sp>
      <p:sp>
        <p:nvSpPr>
          <p:cNvPr id="234" name="Google Shape;234;p32"/>
          <p:cNvSpPr txBox="1">
            <a:spLocks noGrp="1"/>
          </p:cNvSpPr>
          <p:nvPr>
            <p:ph type="body" idx="1"/>
          </p:nvPr>
        </p:nvSpPr>
        <p:spPr>
          <a:xfrm>
            <a:off x="1661160" y="1548384"/>
            <a:ext cx="8229600" cy="4876800"/>
          </a:xfrm>
          <a:prstGeom prst="rect">
            <a:avLst/>
          </a:prstGeom>
        </p:spPr>
        <p:txBody>
          <a:bodyPr spcFirstLastPara="1" vert="horz" wrap="square" lIns="91425" tIns="45700" rIns="91425" bIns="45700" rtlCol="0" anchor="t" anchorCtr="0">
            <a:normAutofit/>
          </a:bodyPr>
          <a:lstStyle/>
          <a:p>
            <a:pPr marL="457200" indent="-381000" algn="just">
              <a:lnSpc>
                <a:spcPct val="115000"/>
              </a:lnSpc>
              <a:spcBef>
                <a:spcPts val="0"/>
              </a:spcBef>
              <a:buClr>
                <a:srgbClr val="212121"/>
              </a:buClr>
              <a:buSzPts val="2400"/>
            </a:pPr>
            <a:r>
              <a:rPr lang="en-US" dirty="0">
                <a:solidFill>
                  <a:srgbClr val="212121"/>
                </a:solidFill>
                <a:highlight>
                  <a:srgbClr val="FFFFFF"/>
                </a:highlight>
                <a:latin typeface="Times New Roman" panose="02020603050405020304" pitchFamily="18" charset="0"/>
                <a:cs typeface="Times New Roman" panose="02020603050405020304" pitchFamily="18" charset="0"/>
              </a:rPr>
              <a:t>It softens steel and to improve its machinability.</a:t>
            </a:r>
            <a:endParaRPr dirty="0">
              <a:solidFill>
                <a:srgbClr val="212121"/>
              </a:solidFill>
              <a:highlight>
                <a:srgbClr val="FFFFFF"/>
              </a:highlight>
              <a:latin typeface="Times New Roman" panose="02020603050405020304" pitchFamily="18" charset="0"/>
              <a:cs typeface="Times New Roman" panose="02020603050405020304" pitchFamily="18" charset="0"/>
            </a:endParaRPr>
          </a:p>
          <a:p>
            <a:pPr marL="457200" indent="-381000" algn="just">
              <a:lnSpc>
                <a:spcPct val="115000"/>
              </a:lnSpc>
              <a:spcBef>
                <a:spcPts val="0"/>
              </a:spcBef>
              <a:buClr>
                <a:srgbClr val="212121"/>
              </a:buClr>
              <a:buSzPts val="2400"/>
            </a:pPr>
            <a:r>
              <a:rPr lang="en-US" dirty="0">
                <a:solidFill>
                  <a:srgbClr val="212121"/>
                </a:solidFill>
                <a:highlight>
                  <a:srgbClr val="FFFFFF"/>
                </a:highlight>
                <a:latin typeface="Times New Roman" panose="02020603050405020304" pitchFamily="18" charset="0"/>
                <a:cs typeface="Times New Roman" panose="02020603050405020304" pitchFamily="18" charset="0"/>
              </a:rPr>
              <a:t>To refine grain size and remove gases.</a:t>
            </a:r>
            <a:endParaRPr dirty="0">
              <a:solidFill>
                <a:srgbClr val="212121"/>
              </a:solidFill>
              <a:highlight>
                <a:srgbClr val="FFFFFF"/>
              </a:highlight>
              <a:latin typeface="Times New Roman" panose="02020603050405020304" pitchFamily="18" charset="0"/>
              <a:cs typeface="Times New Roman" panose="02020603050405020304" pitchFamily="18" charset="0"/>
            </a:endParaRPr>
          </a:p>
          <a:p>
            <a:pPr marL="457200" indent="-381000" algn="just">
              <a:lnSpc>
                <a:spcPct val="115000"/>
              </a:lnSpc>
              <a:spcBef>
                <a:spcPts val="0"/>
              </a:spcBef>
              <a:buClr>
                <a:srgbClr val="212121"/>
              </a:buClr>
              <a:buSzPts val="2400"/>
            </a:pPr>
            <a:r>
              <a:rPr lang="en-US" dirty="0">
                <a:solidFill>
                  <a:srgbClr val="212121"/>
                </a:solidFill>
                <a:highlight>
                  <a:srgbClr val="FFFFFF"/>
                </a:highlight>
                <a:latin typeface="Times New Roman" panose="02020603050405020304" pitchFamily="18" charset="0"/>
                <a:cs typeface="Times New Roman" panose="02020603050405020304" pitchFamily="18" charset="0"/>
              </a:rPr>
              <a:t>It removes the internal stresses developed during the previous process.</a:t>
            </a:r>
            <a:endParaRPr dirty="0">
              <a:solidFill>
                <a:srgbClr val="212121"/>
              </a:solidFill>
              <a:highlight>
                <a:srgbClr val="FFFFFF"/>
              </a:highlight>
              <a:latin typeface="Times New Roman" panose="02020603050405020304" pitchFamily="18" charset="0"/>
              <a:cs typeface="Times New Roman" panose="02020603050405020304" pitchFamily="18" charset="0"/>
            </a:endParaRPr>
          </a:p>
          <a:p>
            <a:pPr marL="457200" indent="-381000" algn="just">
              <a:lnSpc>
                <a:spcPct val="115000"/>
              </a:lnSpc>
              <a:spcBef>
                <a:spcPts val="0"/>
              </a:spcBef>
              <a:buClr>
                <a:srgbClr val="212121"/>
              </a:buClr>
              <a:buSzPts val="2400"/>
            </a:pPr>
            <a:r>
              <a:rPr lang="en-US" dirty="0">
                <a:solidFill>
                  <a:srgbClr val="212121"/>
                </a:solidFill>
                <a:highlight>
                  <a:srgbClr val="FFFFFF"/>
                </a:highlight>
                <a:latin typeface="Times New Roman" panose="02020603050405020304" pitchFamily="18" charset="0"/>
                <a:cs typeface="Times New Roman" panose="02020603050405020304" pitchFamily="18" charset="0"/>
              </a:rPr>
              <a:t>To obtain desired ductility, malleability, and toughness.</a:t>
            </a:r>
            <a:endParaRPr dirty="0">
              <a:solidFill>
                <a:srgbClr val="212121"/>
              </a:solidFill>
              <a:highlight>
                <a:srgbClr val="FFFFFF"/>
              </a:highlight>
              <a:latin typeface="Times New Roman" panose="02020603050405020304" pitchFamily="18" charset="0"/>
              <a:cs typeface="Times New Roman" panose="02020603050405020304" pitchFamily="18" charset="0"/>
            </a:endParaRPr>
          </a:p>
          <a:p>
            <a:pPr marL="457200" indent="-381000" algn="just">
              <a:lnSpc>
                <a:spcPct val="115000"/>
              </a:lnSpc>
              <a:spcBef>
                <a:spcPts val="0"/>
              </a:spcBef>
              <a:buClr>
                <a:srgbClr val="212121"/>
              </a:buClr>
              <a:buSzPts val="2400"/>
            </a:pPr>
            <a:r>
              <a:rPr lang="en-US" dirty="0">
                <a:solidFill>
                  <a:srgbClr val="212121"/>
                </a:solidFill>
                <a:highlight>
                  <a:srgbClr val="FFFFFF"/>
                </a:highlight>
                <a:latin typeface="Times New Roman" panose="02020603050405020304" pitchFamily="18" charset="0"/>
                <a:cs typeface="Times New Roman" panose="02020603050405020304" pitchFamily="18" charset="0"/>
              </a:rPr>
              <a:t>It modifies the electrical and magnetic properties.</a:t>
            </a:r>
            <a:endParaRPr dirty="0">
              <a:solidFill>
                <a:srgbClr val="212121"/>
              </a:solidFill>
              <a:highlight>
                <a:srgbClr val="FFFFFF"/>
              </a:highlight>
              <a:latin typeface="Times New Roman" panose="02020603050405020304" pitchFamily="18" charset="0"/>
              <a:cs typeface="Times New Roman" panose="02020603050405020304" pitchFamily="18" charset="0"/>
            </a:endParaRPr>
          </a:p>
          <a:p>
            <a:pPr marL="457200" indent="0" algn="just">
              <a:spcBef>
                <a:spcPts val="3600"/>
              </a:spcBef>
              <a:buNone/>
            </a:pPr>
            <a:endParaRPr sz="3500" dirty="0">
              <a:latin typeface="Times New Roman" panose="02020603050405020304" pitchFamily="18" charset="0"/>
              <a:cs typeface="Times New Roman" panose="02020603050405020304" pitchFamily="18" charset="0"/>
            </a:endParaRPr>
          </a:p>
        </p:txBody>
      </p:sp>
      <p:sp>
        <p:nvSpPr>
          <p:cNvPr id="235" name="Google Shape;235;p32"/>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pPr algn="l">
                <a:buClr>
                  <a:srgbClr val="000000"/>
                </a:buClr>
                <a:buSzPts val="1400"/>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a:spLocks noGrp="1"/>
          </p:cNvSpPr>
          <p:nvPr>
            <p:ph type="title"/>
          </p:nvPr>
        </p:nvSpPr>
        <p:spPr>
          <a:xfrm>
            <a:off x="914400" y="441960"/>
            <a:ext cx="8229600" cy="990600"/>
          </a:xfrm>
          <a:prstGeom prst="rect">
            <a:avLst/>
          </a:prstGeom>
        </p:spPr>
        <p:txBody>
          <a:bodyPr spcFirstLastPara="1" vert="horz" wrap="square" lIns="91425" tIns="45700" rIns="91425" bIns="45700" rtlCol="0" anchor="ctr" anchorCtr="0">
            <a:normAutofit/>
          </a:bodyPr>
          <a:lstStyle/>
          <a:p>
            <a:pPr>
              <a:spcBef>
                <a:spcPts val="0"/>
              </a:spcBef>
            </a:pPr>
            <a:r>
              <a:rPr lang="en-US" sz="4000" b="1" dirty="0">
                <a:latin typeface="Times New Roman" panose="02020603050405020304" pitchFamily="18" charset="0"/>
                <a:cs typeface="Times New Roman" panose="02020603050405020304" pitchFamily="18" charset="0"/>
              </a:rPr>
              <a:t>Types of Annealing</a:t>
            </a:r>
            <a:endParaRPr sz="4000" b="1" dirty="0">
              <a:latin typeface="Times New Roman" panose="02020603050405020304" pitchFamily="18" charset="0"/>
              <a:cs typeface="Times New Roman" panose="02020603050405020304" pitchFamily="18" charset="0"/>
            </a:endParaRPr>
          </a:p>
        </p:txBody>
      </p:sp>
      <p:sp>
        <p:nvSpPr>
          <p:cNvPr id="241" name="Google Shape;241;p33"/>
          <p:cNvSpPr txBox="1">
            <a:spLocks noGrp="1"/>
          </p:cNvSpPr>
          <p:nvPr>
            <p:ph type="body" idx="1"/>
          </p:nvPr>
        </p:nvSpPr>
        <p:spPr>
          <a:xfrm>
            <a:off x="1981200" y="1600200"/>
            <a:ext cx="8229600" cy="4876800"/>
          </a:xfrm>
          <a:prstGeom prst="rect">
            <a:avLst/>
          </a:prstGeom>
        </p:spPr>
        <p:txBody>
          <a:bodyPr spcFirstLastPara="1" vert="horz" wrap="square" lIns="91425" tIns="45700" rIns="91425" bIns="45700" rtlCol="0" anchor="t" anchorCtr="0">
            <a:normAutofit/>
          </a:bodyPr>
          <a:lstStyle/>
          <a:p>
            <a:pPr marL="457200" indent="-325755">
              <a:spcBef>
                <a:spcPts val="360"/>
              </a:spcBef>
              <a:buSzPts val="1530"/>
            </a:pPr>
            <a:r>
              <a:rPr lang="en-US" dirty="0">
                <a:latin typeface="Times New Roman" panose="02020603050405020304" pitchFamily="18" charset="0"/>
                <a:cs typeface="Times New Roman" panose="02020603050405020304" pitchFamily="18" charset="0"/>
              </a:rPr>
              <a:t>Process Annealing</a:t>
            </a:r>
            <a:endParaRPr dirty="0">
              <a:latin typeface="Times New Roman" panose="02020603050405020304" pitchFamily="18" charset="0"/>
              <a:cs typeface="Times New Roman" panose="02020603050405020304" pitchFamily="18" charset="0"/>
            </a:endParaRPr>
          </a:p>
          <a:p>
            <a:pPr marL="457200" indent="-325755">
              <a:spcBef>
                <a:spcPts val="0"/>
              </a:spcBef>
              <a:buSzPts val="1530"/>
            </a:pPr>
            <a:r>
              <a:rPr lang="en-US" dirty="0">
                <a:latin typeface="Times New Roman" panose="02020603050405020304" pitchFamily="18" charset="0"/>
                <a:cs typeface="Times New Roman" panose="02020603050405020304" pitchFamily="18" charset="0"/>
              </a:rPr>
              <a:t>Full Annealing</a:t>
            </a:r>
            <a:endParaRPr dirty="0">
              <a:latin typeface="Times New Roman" panose="02020603050405020304" pitchFamily="18" charset="0"/>
              <a:cs typeface="Times New Roman" panose="02020603050405020304" pitchFamily="18" charset="0"/>
            </a:endParaRPr>
          </a:p>
          <a:p>
            <a:pPr marL="457200" indent="-325755">
              <a:spcBef>
                <a:spcPts val="0"/>
              </a:spcBef>
              <a:buSzPts val="1530"/>
            </a:pPr>
            <a:r>
              <a:rPr lang="en-US" dirty="0">
                <a:latin typeface="Times New Roman" panose="02020603050405020304" pitchFamily="18" charset="0"/>
                <a:cs typeface="Times New Roman" panose="02020603050405020304" pitchFamily="18" charset="0"/>
              </a:rPr>
              <a:t>Stress relief annealing</a:t>
            </a:r>
            <a:endParaRPr dirty="0">
              <a:latin typeface="Times New Roman" panose="02020603050405020304" pitchFamily="18" charset="0"/>
              <a:cs typeface="Times New Roman" panose="02020603050405020304" pitchFamily="18" charset="0"/>
            </a:endParaRPr>
          </a:p>
          <a:p>
            <a:pPr marL="457200" indent="-325755">
              <a:spcBef>
                <a:spcPts val="0"/>
              </a:spcBef>
              <a:buSzPts val="1530"/>
            </a:pPr>
            <a:r>
              <a:rPr lang="en-US" dirty="0">
                <a:latin typeface="Times New Roman" panose="02020603050405020304" pitchFamily="18" charset="0"/>
                <a:cs typeface="Times New Roman" panose="02020603050405020304" pitchFamily="18" charset="0"/>
              </a:rPr>
              <a:t>Spheroidizing</a:t>
            </a:r>
            <a:endParaRPr dirty="0">
              <a:latin typeface="Times New Roman" panose="02020603050405020304" pitchFamily="18" charset="0"/>
              <a:cs typeface="Times New Roman" panose="02020603050405020304" pitchFamily="18" charset="0"/>
            </a:endParaRPr>
          </a:p>
          <a:p>
            <a:pPr marL="457200" indent="-325755">
              <a:spcBef>
                <a:spcPts val="0"/>
              </a:spcBef>
              <a:buSzPts val="1530"/>
            </a:pPr>
            <a:r>
              <a:rPr lang="en-US" dirty="0">
                <a:latin typeface="Times New Roman" panose="02020603050405020304" pitchFamily="18" charset="0"/>
                <a:cs typeface="Times New Roman" panose="02020603050405020304" pitchFamily="18" charset="0"/>
              </a:rPr>
              <a:t>Normalizing, etc.,</a:t>
            </a:r>
            <a:endParaRPr dirty="0">
              <a:latin typeface="Times New Roman" panose="02020603050405020304" pitchFamily="18" charset="0"/>
              <a:cs typeface="Times New Roman" panose="02020603050405020304" pitchFamily="18" charset="0"/>
            </a:endParaRPr>
          </a:p>
        </p:txBody>
      </p:sp>
      <p:sp>
        <p:nvSpPr>
          <p:cNvPr id="242" name="Google Shape;242;p33"/>
          <p:cNvSpPr txBox="1">
            <a:spLocks noGrp="1"/>
          </p:cNvSpPr>
          <p:nvPr>
            <p:ph type="sldNum" idx="12"/>
          </p:nvPr>
        </p:nvSpPr>
        <p:spPr>
          <a:xfrm>
            <a:off x="9144000" y="18288"/>
            <a:ext cx="1066800" cy="329100"/>
          </a:xfrm>
          <a:prstGeom prst="rect">
            <a:avLst/>
          </a:prstGeom>
        </p:spPr>
        <p:txBody>
          <a:bodyPr spcFirstLastPara="1" vert="horz" wrap="square" lIns="91425" tIns="45700" rIns="91425" bIns="45700" rtlCol="0" anchor="ctr" anchorCtr="0">
            <a:noAutofit/>
          </a:bodyPr>
          <a:lstStyle/>
          <a:p>
            <a:pPr algn="l">
              <a:buClr>
                <a:srgbClr val="000000"/>
              </a:buClr>
              <a:buSzPts val="1400"/>
            </a:pPr>
            <a:fld id="{00000000-1234-1234-1234-123412341234}" type="slidenum">
              <a:rPr lang="en-US">
                <a:latin typeface="Times New Roman" panose="02020603050405020304" pitchFamily="18" charset="0"/>
                <a:cs typeface="Times New Roman" panose="02020603050405020304" pitchFamily="18" charset="0"/>
              </a:rPr>
              <a:pPr algn="l">
                <a:buClr>
                  <a:srgbClr val="000000"/>
                </a:buClr>
                <a:buSzPts val="1400"/>
              </a:pPr>
              <a:t>9</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1997</TotalTime>
  <Words>2520</Words>
  <Application>Microsoft Office PowerPoint</Application>
  <PresentationFormat>Widescreen</PresentationFormat>
  <Paragraphs>277</Paragraphs>
  <Slides>40</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Times New Roman</vt:lpstr>
      <vt:lpstr>Office Theme</vt:lpstr>
      <vt:lpstr>Clarity</vt:lpstr>
      <vt:lpstr>PowerPoint Presentation</vt:lpstr>
      <vt:lpstr>PowerPoint Presentation</vt:lpstr>
      <vt:lpstr>PowerPoint Presentation</vt:lpstr>
      <vt:lpstr>PowerPoint Presentation</vt:lpstr>
      <vt:lpstr>PowerPoint Presentation</vt:lpstr>
      <vt:lpstr>PowerPoint Presentation</vt:lpstr>
      <vt:lpstr>Annealing</vt:lpstr>
      <vt:lpstr>Why Annealing?</vt:lpstr>
      <vt:lpstr>Types of Annealing</vt:lpstr>
      <vt:lpstr>Process Annealing</vt:lpstr>
      <vt:lpstr>Full Annealing</vt:lpstr>
      <vt:lpstr>Stress Relief Annealing</vt:lpstr>
      <vt:lpstr>Spheroidizing Annealing</vt:lpstr>
      <vt:lpstr>Normalization Annealing</vt:lpstr>
      <vt:lpstr>Normalizing</vt:lpstr>
      <vt:lpstr>Comparison between Annealing and Normalising</vt:lpstr>
      <vt:lpstr>Quenching or Hardening</vt:lpstr>
      <vt:lpstr>PowerPoint Presentation</vt:lpstr>
      <vt:lpstr>Case Hardening</vt:lpstr>
      <vt:lpstr>Case hardening process</vt:lpstr>
      <vt:lpstr>Carburizing</vt:lpstr>
      <vt:lpstr>Pack Carburizing</vt:lpstr>
      <vt:lpstr>PowerPoint Presentation</vt:lpstr>
      <vt:lpstr>Liquid Carburizing</vt:lpstr>
      <vt:lpstr>Advantages of the liquid bath carburizing</vt:lpstr>
      <vt:lpstr>Gas Carburising</vt:lpstr>
      <vt:lpstr>Cyaniding</vt:lpstr>
      <vt:lpstr>PowerPoint Presentation</vt:lpstr>
      <vt:lpstr>Applications of Cyaniding</vt:lpstr>
      <vt:lpstr>Nitriding</vt:lpstr>
      <vt:lpstr>PowerPoint Presentation</vt:lpstr>
      <vt:lpstr>Applications of Nitriding</vt:lpstr>
      <vt:lpstr>Flame Hardening</vt:lpstr>
      <vt:lpstr>Induction Hardening</vt:lpstr>
      <vt:lpstr>Advantages of Induction hardening</vt:lpstr>
      <vt:lpstr>PowerPoint Presentation</vt:lpstr>
      <vt:lpstr>PowerPoint Presentation</vt:lpstr>
      <vt:lpstr>PowerPoint Presentation</vt:lpstr>
      <vt:lpstr>Tempering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gangwar</dc:creator>
  <cp:lastModifiedBy>Kumar, Ashish 3. (Nokia - IN/Noida)</cp:lastModifiedBy>
  <cp:revision>36</cp:revision>
  <dcterms:created xsi:type="dcterms:W3CDTF">2022-06-11T10:57:06Z</dcterms:created>
  <dcterms:modified xsi:type="dcterms:W3CDTF">2022-07-09T04:44:54Z</dcterms:modified>
</cp:coreProperties>
</file>