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8288000" cy="10287000"/>
  <p:notesSz cx="6858000" cy="9144000"/>
  <p:embeddedFontLst>
    <p:embeddedFont>
      <p:font typeface="Canva Sans" panose="020B0604020202020204" charset="0"/>
      <p:regular r:id="rId12"/>
    </p:embeddedFont>
    <p:embeddedFont>
      <p:font typeface="Canva Sans Bold" panose="020B0604020202020204" charset="0"/>
      <p:regular r:id="rId13"/>
    </p:embeddedFont>
    <p:embeddedFont>
      <p:font typeface="Glacial Indifference" panose="020B0604020202020204" charset="0"/>
      <p:regular r:id="rId14"/>
    </p:embeddedFont>
    <p:embeddedFont>
      <p:font typeface="Glacial Indifference Bold" panose="020B0604020202020204" charset="0"/>
      <p:regular r:id="rId15"/>
    </p:embeddedFont>
    <p:embeddedFont>
      <p:font typeface="Open Sauce Light" panose="020B0604020202020204" charset="0"/>
      <p:regular r:id="rId16"/>
    </p:embeddedFont>
    <p:embeddedFont>
      <p:font typeface="Open Sauce Medium" panose="020B0604020202020204" charset="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34.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6.sv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9.svg"/><Relationship Id="rId7"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21.svg"/><Relationship Id="rId3" Type="http://schemas.openxmlformats.org/officeDocument/2006/relationships/image" Target="../media/image4.svg"/><Relationship Id="rId7" Type="http://schemas.openxmlformats.org/officeDocument/2006/relationships/image" Target="../media/image17.svg"/><Relationship Id="rId12"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6.png"/><Relationship Id="rId11" Type="http://schemas.openxmlformats.org/officeDocument/2006/relationships/image" Target="../media/image19.svg"/><Relationship Id="rId5" Type="http://schemas.openxmlformats.org/officeDocument/2006/relationships/image" Target="../media/image15.svg"/><Relationship Id="rId10" Type="http://schemas.openxmlformats.org/officeDocument/2006/relationships/image" Target="../media/image18.png"/><Relationship Id="rId4" Type="http://schemas.openxmlformats.org/officeDocument/2006/relationships/image" Target="../media/image14.png"/><Relationship Id="rId9" Type="http://schemas.openxmlformats.org/officeDocument/2006/relationships/image" Target="../media/image6.svg"/><Relationship Id="rId14" Type="http://schemas.openxmlformats.org/officeDocument/2006/relationships/image" Target="../media/image22.png"/></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6.sv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6.sv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9.svg"/><Relationship Id="rId7" Type="http://schemas.openxmlformats.org/officeDocument/2006/relationships/image" Target="../media/image27.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11.sv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30.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6.sv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9.svg"/><Relationship Id="rId7" Type="http://schemas.openxmlformats.org/officeDocument/2006/relationships/image" Target="../media/image32.sv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11.sv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5F5EF"/>
        </a:solidFill>
        <a:effectLst/>
      </p:bgPr>
    </p:bg>
    <p:spTree>
      <p:nvGrpSpPr>
        <p:cNvPr id="1" name=""/>
        <p:cNvGrpSpPr/>
        <p:nvPr/>
      </p:nvGrpSpPr>
      <p:grpSpPr>
        <a:xfrm>
          <a:off x="0" y="0"/>
          <a:ext cx="0" cy="0"/>
          <a:chOff x="0" y="0"/>
          <a:chExt cx="0" cy="0"/>
        </a:xfrm>
      </p:grpSpPr>
      <p:grpSp>
        <p:nvGrpSpPr>
          <p:cNvPr id="2" name="Group 2"/>
          <p:cNvGrpSpPr/>
          <p:nvPr/>
        </p:nvGrpSpPr>
        <p:grpSpPr>
          <a:xfrm>
            <a:off x="812438" y="8238525"/>
            <a:ext cx="8050964" cy="786820"/>
            <a:chOff x="0" y="0"/>
            <a:chExt cx="10734618" cy="1049093"/>
          </a:xfrm>
        </p:grpSpPr>
        <p:grpSp>
          <p:nvGrpSpPr>
            <p:cNvPr id="3" name="Group 3"/>
            <p:cNvGrpSpPr/>
            <p:nvPr/>
          </p:nvGrpSpPr>
          <p:grpSpPr>
            <a:xfrm rot="5400000">
              <a:off x="114585" y="-114585"/>
              <a:ext cx="1049093" cy="1278264"/>
              <a:chOff x="0" y="0"/>
              <a:chExt cx="2354580" cy="2868930"/>
            </a:xfrm>
          </p:grpSpPr>
          <p:sp>
            <p:nvSpPr>
              <p:cNvPr id="4" name="Freeform 4"/>
              <p:cNvSpPr/>
              <p:nvPr/>
            </p:nvSpPr>
            <p:spPr>
              <a:xfrm>
                <a:off x="0" y="0"/>
                <a:ext cx="2353310" cy="2868930"/>
              </a:xfrm>
              <a:custGeom>
                <a:avLst/>
                <a:gdLst/>
                <a:ahLst/>
                <a:cxnLst/>
                <a:rect l="l" t="t" r="r" b="b"/>
                <a:pathLst>
                  <a:path w="2353310" h="2868930">
                    <a:moveTo>
                      <a:pt x="784860" y="2801620"/>
                    </a:moveTo>
                    <a:cubicBezTo>
                      <a:pt x="905510" y="2842260"/>
                      <a:pt x="1042670" y="2868930"/>
                      <a:pt x="1177290" y="2868930"/>
                    </a:cubicBezTo>
                    <a:cubicBezTo>
                      <a:pt x="1311910" y="2868930"/>
                      <a:pt x="1441450" y="2846070"/>
                      <a:pt x="1560830" y="2805430"/>
                    </a:cubicBezTo>
                    <a:cubicBezTo>
                      <a:pt x="1563370" y="2804160"/>
                      <a:pt x="1565910" y="2804160"/>
                      <a:pt x="1568450" y="2802890"/>
                    </a:cubicBezTo>
                    <a:cubicBezTo>
                      <a:pt x="2016760" y="2640330"/>
                      <a:pt x="2346960" y="2211070"/>
                      <a:pt x="2353310" y="1709420"/>
                    </a:cubicBezTo>
                    <a:lnTo>
                      <a:pt x="2353310" y="0"/>
                    </a:lnTo>
                    <a:lnTo>
                      <a:pt x="0" y="0"/>
                    </a:lnTo>
                    <a:lnTo>
                      <a:pt x="0" y="1708150"/>
                    </a:lnTo>
                    <a:cubicBezTo>
                      <a:pt x="6350" y="2213610"/>
                      <a:pt x="331470" y="2642870"/>
                      <a:pt x="784860" y="2801620"/>
                    </a:cubicBezTo>
                    <a:close/>
                  </a:path>
                </a:pathLst>
              </a:custGeom>
              <a:solidFill>
                <a:srgbClr val="000000"/>
              </a:solidFill>
            </p:spPr>
          </p:sp>
        </p:grpSp>
        <p:grpSp>
          <p:nvGrpSpPr>
            <p:cNvPr id="5" name="Group 5"/>
            <p:cNvGrpSpPr/>
            <p:nvPr/>
          </p:nvGrpSpPr>
          <p:grpSpPr>
            <a:xfrm rot="-5400000">
              <a:off x="9570940" y="-114585"/>
              <a:ext cx="1049093" cy="1278264"/>
              <a:chOff x="0" y="0"/>
              <a:chExt cx="2354580" cy="2868930"/>
            </a:xfrm>
          </p:grpSpPr>
          <p:sp>
            <p:nvSpPr>
              <p:cNvPr id="6" name="Freeform 6"/>
              <p:cNvSpPr/>
              <p:nvPr/>
            </p:nvSpPr>
            <p:spPr>
              <a:xfrm>
                <a:off x="0" y="0"/>
                <a:ext cx="2353310" cy="2868930"/>
              </a:xfrm>
              <a:custGeom>
                <a:avLst/>
                <a:gdLst/>
                <a:ahLst/>
                <a:cxnLst/>
                <a:rect l="l" t="t" r="r" b="b"/>
                <a:pathLst>
                  <a:path w="2353310" h="2868930">
                    <a:moveTo>
                      <a:pt x="784860" y="2801620"/>
                    </a:moveTo>
                    <a:cubicBezTo>
                      <a:pt x="905510" y="2842260"/>
                      <a:pt x="1042670" y="2868930"/>
                      <a:pt x="1177290" y="2868930"/>
                    </a:cubicBezTo>
                    <a:cubicBezTo>
                      <a:pt x="1311910" y="2868930"/>
                      <a:pt x="1441450" y="2846070"/>
                      <a:pt x="1560830" y="2805430"/>
                    </a:cubicBezTo>
                    <a:cubicBezTo>
                      <a:pt x="1563370" y="2804160"/>
                      <a:pt x="1565910" y="2804160"/>
                      <a:pt x="1568450" y="2802890"/>
                    </a:cubicBezTo>
                    <a:cubicBezTo>
                      <a:pt x="2016760" y="2640330"/>
                      <a:pt x="2346960" y="2211070"/>
                      <a:pt x="2353310" y="1709420"/>
                    </a:cubicBezTo>
                    <a:lnTo>
                      <a:pt x="2353310" y="0"/>
                    </a:lnTo>
                    <a:lnTo>
                      <a:pt x="0" y="0"/>
                    </a:lnTo>
                    <a:lnTo>
                      <a:pt x="0" y="1708150"/>
                    </a:lnTo>
                    <a:cubicBezTo>
                      <a:pt x="6350" y="2213610"/>
                      <a:pt x="331470" y="2642870"/>
                      <a:pt x="784860" y="2801620"/>
                    </a:cubicBezTo>
                    <a:close/>
                  </a:path>
                </a:pathLst>
              </a:custGeom>
              <a:solidFill>
                <a:srgbClr val="000000"/>
              </a:solidFill>
            </p:spPr>
          </p:sp>
        </p:grpSp>
        <p:grpSp>
          <p:nvGrpSpPr>
            <p:cNvPr id="7" name="Group 7"/>
            <p:cNvGrpSpPr/>
            <p:nvPr/>
          </p:nvGrpSpPr>
          <p:grpSpPr>
            <a:xfrm>
              <a:off x="818786" y="0"/>
              <a:ext cx="9113378" cy="1049093"/>
              <a:chOff x="0" y="0"/>
              <a:chExt cx="1797897" cy="206966"/>
            </a:xfrm>
          </p:grpSpPr>
          <p:sp>
            <p:nvSpPr>
              <p:cNvPr id="8" name="Freeform 8"/>
              <p:cNvSpPr/>
              <p:nvPr/>
            </p:nvSpPr>
            <p:spPr>
              <a:xfrm>
                <a:off x="0" y="0"/>
                <a:ext cx="1797897" cy="206966"/>
              </a:xfrm>
              <a:custGeom>
                <a:avLst/>
                <a:gdLst/>
                <a:ahLst/>
                <a:cxnLst/>
                <a:rect l="l" t="t" r="r" b="b"/>
                <a:pathLst>
                  <a:path w="1797897" h="206966">
                    <a:moveTo>
                      <a:pt x="0" y="0"/>
                    </a:moveTo>
                    <a:lnTo>
                      <a:pt x="1797897" y="0"/>
                    </a:lnTo>
                    <a:lnTo>
                      <a:pt x="1797897" y="206966"/>
                    </a:lnTo>
                    <a:lnTo>
                      <a:pt x="0" y="206966"/>
                    </a:lnTo>
                    <a:close/>
                  </a:path>
                </a:pathLst>
              </a:custGeom>
              <a:solidFill>
                <a:srgbClr val="000000"/>
              </a:solidFill>
            </p:spPr>
          </p:sp>
        </p:grpSp>
      </p:grpSp>
      <p:sp>
        <p:nvSpPr>
          <p:cNvPr id="9" name="Freeform 9"/>
          <p:cNvSpPr/>
          <p:nvPr/>
        </p:nvSpPr>
        <p:spPr>
          <a:xfrm>
            <a:off x="9497617" y="1261656"/>
            <a:ext cx="6761467" cy="7763688"/>
          </a:xfrm>
          <a:custGeom>
            <a:avLst/>
            <a:gdLst/>
            <a:ahLst/>
            <a:cxnLst/>
            <a:rect l="l" t="t" r="r" b="b"/>
            <a:pathLst>
              <a:path w="6761467" h="7763688">
                <a:moveTo>
                  <a:pt x="0" y="0"/>
                </a:moveTo>
                <a:lnTo>
                  <a:pt x="6761467" y="0"/>
                </a:lnTo>
                <a:lnTo>
                  <a:pt x="6761467" y="7763688"/>
                </a:lnTo>
                <a:lnTo>
                  <a:pt x="0" y="776368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0" name="Group 10"/>
          <p:cNvGrpSpPr/>
          <p:nvPr/>
        </p:nvGrpSpPr>
        <p:grpSpPr>
          <a:xfrm>
            <a:off x="17499545" y="535253"/>
            <a:ext cx="493447" cy="493447"/>
            <a:chOff x="0" y="0"/>
            <a:chExt cx="657929" cy="657929"/>
          </a:xfrm>
        </p:grpSpPr>
        <p:grpSp>
          <p:nvGrpSpPr>
            <p:cNvPr id="11" name="Group 11"/>
            <p:cNvGrpSpPr>
              <a:grpSpLocks noChangeAspect="1"/>
            </p:cNvGrpSpPr>
            <p:nvPr/>
          </p:nvGrpSpPr>
          <p:grpSpPr>
            <a:xfrm>
              <a:off x="0" y="0"/>
              <a:ext cx="657929" cy="657929"/>
              <a:chOff x="0" y="0"/>
              <a:chExt cx="6355080" cy="6355080"/>
            </a:xfrm>
          </p:grpSpPr>
          <p:sp>
            <p:nvSpPr>
              <p:cNvPr id="12" name="Freeform 12"/>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00000"/>
              </a:solidFill>
            </p:spPr>
          </p:sp>
        </p:grpSp>
        <p:sp>
          <p:nvSpPr>
            <p:cNvPr id="13" name="Freeform 13"/>
            <p:cNvSpPr/>
            <p:nvPr/>
          </p:nvSpPr>
          <p:spPr>
            <a:xfrm rot="5400000">
              <a:off x="109655" y="109655"/>
              <a:ext cx="438619" cy="438619"/>
            </a:xfrm>
            <a:custGeom>
              <a:avLst/>
              <a:gdLst/>
              <a:ahLst/>
              <a:cxnLst/>
              <a:rect l="l" t="t" r="r" b="b"/>
              <a:pathLst>
                <a:path w="438619" h="438619">
                  <a:moveTo>
                    <a:pt x="0" y="0"/>
                  </a:moveTo>
                  <a:lnTo>
                    <a:pt x="438619" y="0"/>
                  </a:lnTo>
                  <a:lnTo>
                    <a:pt x="438619" y="438619"/>
                  </a:lnTo>
                  <a:lnTo>
                    <a:pt x="0" y="43861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grpSp>
        <p:nvGrpSpPr>
          <p:cNvPr id="14" name="Group 14"/>
          <p:cNvGrpSpPr/>
          <p:nvPr/>
        </p:nvGrpSpPr>
        <p:grpSpPr>
          <a:xfrm>
            <a:off x="17144897" y="4848912"/>
            <a:ext cx="749555" cy="294588"/>
            <a:chOff x="0" y="0"/>
            <a:chExt cx="999406" cy="392784"/>
          </a:xfrm>
        </p:grpSpPr>
        <p:sp>
          <p:nvSpPr>
            <p:cNvPr id="15" name="TextBox 15"/>
            <p:cNvSpPr txBox="1"/>
            <p:nvPr/>
          </p:nvSpPr>
          <p:spPr>
            <a:xfrm>
              <a:off x="394147" y="-19050"/>
              <a:ext cx="605260" cy="411834"/>
            </a:xfrm>
            <a:prstGeom prst="rect">
              <a:avLst/>
            </a:prstGeom>
          </p:spPr>
          <p:txBody>
            <a:bodyPr lIns="0" tIns="0" rIns="0" bIns="0" rtlCol="0" anchor="t">
              <a:spAutoFit/>
            </a:bodyPr>
            <a:lstStyle/>
            <a:p>
              <a:pPr algn="r">
                <a:lnSpc>
                  <a:spcPts val="2400"/>
                </a:lnSpc>
              </a:pPr>
              <a:r>
                <a:rPr lang="en-US" sz="2000" b="1" spc="200" dirty="0">
                  <a:solidFill>
                    <a:srgbClr val="000000"/>
                  </a:solidFill>
                  <a:latin typeface="Glacial Indifference Bold"/>
                  <a:ea typeface="Glacial Indifference Bold"/>
                  <a:cs typeface="Glacial Indifference Bold"/>
                  <a:sym typeface="Glacial Indifference Bold"/>
                </a:rPr>
                <a:t>01</a:t>
              </a:r>
            </a:p>
          </p:txBody>
        </p:sp>
        <p:sp>
          <p:nvSpPr>
            <p:cNvPr id="16" name="AutoShape 16"/>
            <p:cNvSpPr/>
            <p:nvPr/>
          </p:nvSpPr>
          <p:spPr>
            <a:xfrm rot="-5400000">
              <a:off x="194137" y="-16317"/>
              <a:ext cx="43972" cy="432247"/>
            </a:xfrm>
            <a:prstGeom prst="rect">
              <a:avLst/>
            </a:prstGeom>
            <a:solidFill>
              <a:srgbClr val="000000"/>
            </a:solidFill>
          </p:spPr>
        </p:sp>
      </p:grpSp>
      <p:sp>
        <p:nvSpPr>
          <p:cNvPr id="17" name="Freeform 17"/>
          <p:cNvSpPr/>
          <p:nvPr/>
        </p:nvSpPr>
        <p:spPr>
          <a:xfrm>
            <a:off x="17499545" y="9552243"/>
            <a:ext cx="394907" cy="262793"/>
          </a:xfrm>
          <a:custGeom>
            <a:avLst/>
            <a:gdLst/>
            <a:ahLst/>
            <a:cxnLst/>
            <a:rect l="l" t="t" r="r" b="b"/>
            <a:pathLst>
              <a:path w="394907" h="262793">
                <a:moveTo>
                  <a:pt x="0" y="0"/>
                </a:moveTo>
                <a:lnTo>
                  <a:pt x="394907" y="0"/>
                </a:lnTo>
                <a:lnTo>
                  <a:pt x="394907" y="262793"/>
                </a:lnTo>
                <a:lnTo>
                  <a:pt x="0" y="26279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8" name="Freeform 18"/>
          <p:cNvSpPr/>
          <p:nvPr/>
        </p:nvSpPr>
        <p:spPr>
          <a:xfrm>
            <a:off x="812438" y="1483150"/>
            <a:ext cx="4342590" cy="1452228"/>
          </a:xfrm>
          <a:custGeom>
            <a:avLst/>
            <a:gdLst/>
            <a:ahLst/>
            <a:cxnLst/>
            <a:rect l="l" t="t" r="r" b="b"/>
            <a:pathLst>
              <a:path w="4342590" h="1452228">
                <a:moveTo>
                  <a:pt x="0" y="0"/>
                </a:moveTo>
                <a:lnTo>
                  <a:pt x="4342589" y="0"/>
                </a:lnTo>
                <a:lnTo>
                  <a:pt x="4342589" y="1452228"/>
                </a:lnTo>
                <a:lnTo>
                  <a:pt x="0" y="1452228"/>
                </a:lnTo>
                <a:lnTo>
                  <a:pt x="0" y="0"/>
                </a:lnTo>
                <a:close/>
              </a:path>
            </a:pathLst>
          </a:custGeom>
          <a:blipFill>
            <a:blip r:embed="rId8"/>
            <a:stretch>
              <a:fillRect t="-2005" b="-2005"/>
            </a:stretch>
          </a:blipFill>
        </p:spPr>
      </p:sp>
      <p:sp>
        <p:nvSpPr>
          <p:cNvPr id="19" name="TextBox 19"/>
          <p:cNvSpPr txBox="1"/>
          <p:nvPr/>
        </p:nvSpPr>
        <p:spPr>
          <a:xfrm>
            <a:off x="812438" y="3310994"/>
            <a:ext cx="8685180" cy="4201034"/>
          </a:xfrm>
          <a:prstGeom prst="rect">
            <a:avLst/>
          </a:prstGeom>
        </p:spPr>
        <p:txBody>
          <a:bodyPr lIns="0" tIns="0" rIns="0" bIns="0" rtlCol="0" anchor="t">
            <a:spAutoFit/>
          </a:bodyPr>
          <a:lstStyle/>
          <a:p>
            <a:pPr algn="l">
              <a:lnSpc>
                <a:spcPts val="6641"/>
              </a:lnSpc>
            </a:pPr>
            <a:r>
              <a:rPr lang="en-US" sz="5725" b="1">
                <a:solidFill>
                  <a:srgbClr val="000000"/>
                </a:solidFill>
                <a:latin typeface="Glacial Indifference Bold"/>
                <a:ea typeface="Glacial Indifference Bold"/>
                <a:cs typeface="Glacial Indifference Bold"/>
                <a:sym typeface="Glacial Indifference Bold"/>
              </a:rPr>
              <a:t>Smart FMCG Distribution:</a:t>
            </a:r>
            <a:r>
              <a:rPr lang="en-US" sz="5725">
                <a:solidFill>
                  <a:srgbClr val="000000"/>
                </a:solidFill>
                <a:latin typeface="Glacial Indifference"/>
                <a:ea typeface="Glacial Indifference"/>
                <a:cs typeface="Glacial Indifference"/>
                <a:sym typeface="Glacial Indifference"/>
              </a:rPr>
              <a:t> Predictive Analytics and Optimization</a:t>
            </a:r>
          </a:p>
          <a:p>
            <a:pPr algn="l">
              <a:lnSpc>
                <a:spcPts val="6641"/>
              </a:lnSpc>
            </a:pPr>
            <a:r>
              <a:rPr lang="en-US" sz="5725">
                <a:solidFill>
                  <a:srgbClr val="000000"/>
                </a:solidFill>
                <a:latin typeface="Glacial Indifference"/>
                <a:ea typeface="Glacial Indifference"/>
                <a:cs typeface="Glacial Indifference"/>
                <a:sym typeface="Glacial Indifference"/>
              </a:rPr>
              <a:t>for Enhanced Inventory and Order Management</a:t>
            </a:r>
          </a:p>
        </p:txBody>
      </p:sp>
      <p:sp>
        <p:nvSpPr>
          <p:cNvPr id="20" name="TextBox 20"/>
          <p:cNvSpPr txBox="1"/>
          <p:nvPr/>
        </p:nvSpPr>
        <p:spPr>
          <a:xfrm>
            <a:off x="401204" y="8361039"/>
            <a:ext cx="8873431" cy="503690"/>
          </a:xfrm>
          <a:prstGeom prst="rect">
            <a:avLst/>
          </a:prstGeom>
        </p:spPr>
        <p:txBody>
          <a:bodyPr lIns="0" tIns="0" rIns="0" bIns="0" rtlCol="0" anchor="t">
            <a:spAutoFit/>
          </a:bodyPr>
          <a:lstStyle/>
          <a:p>
            <a:pPr algn="ctr">
              <a:lnSpc>
                <a:spcPts val="4023"/>
              </a:lnSpc>
              <a:spcBef>
                <a:spcPct val="0"/>
              </a:spcBef>
            </a:pPr>
            <a:r>
              <a:rPr lang="en-US" sz="3095" spc="123">
                <a:solidFill>
                  <a:srgbClr val="EBEBEA"/>
                </a:solidFill>
                <a:latin typeface="Open Sauce Light"/>
                <a:ea typeface="Open Sauce Light"/>
                <a:cs typeface="Open Sauce Light"/>
                <a:sym typeface="Open Sauce Light"/>
              </a:rPr>
              <a:t>Utkarsh Shukla (21F2001497)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5F5EF"/>
        </a:solidFill>
        <a:effectLst/>
      </p:bgPr>
    </p:bg>
    <p:spTree>
      <p:nvGrpSpPr>
        <p:cNvPr id="1" name=""/>
        <p:cNvGrpSpPr/>
        <p:nvPr/>
      </p:nvGrpSpPr>
      <p:grpSpPr>
        <a:xfrm>
          <a:off x="0" y="0"/>
          <a:ext cx="0" cy="0"/>
          <a:chOff x="0" y="0"/>
          <a:chExt cx="0" cy="0"/>
        </a:xfrm>
      </p:grpSpPr>
      <p:grpSp>
        <p:nvGrpSpPr>
          <p:cNvPr id="2" name="Group 2"/>
          <p:cNvGrpSpPr/>
          <p:nvPr/>
        </p:nvGrpSpPr>
        <p:grpSpPr>
          <a:xfrm>
            <a:off x="17499545" y="535253"/>
            <a:ext cx="493447" cy="493447"/>
            <a:chOff x="0" y="0"/>
            <a:chExt cx="657929" cy="657929"/>
          </a:xfrm>
        </p:grpSpPr>
        <p:grpSp>
          <p:nvGrpSpPr>
            <p:cNvPr id="3" name="Group 3"/>
            <p:cNvGrpSpPr>
              <a:grpSpLocks noChangeAspect="1"/>
            </p:cNvGrpSpPr>
            <p:nvPr/>
          </p:nvGrpSpPr>
          <p:grpSpPr>
            <a:xfrm>
              <a:off x="0" y="0"/>
              <a:ext cx="657929" cy="657929"/>
              <a:chOff x="0" y="0"/>
              <a:chExt cx="6355080" cy="6355080"/>
            </a:xfrm>
          </p:grpSpPr>
          <p:sp>
            <p:nvSpPr>
              <p:cNvPr id="4" name="Freeform 4"/>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00000"/>
              </a:solidFill>
            </p:spPr>
          </p:sp>
        </p:grpSp>
        <p:sp>
          <p:nvSpPr>
            <p:cNvPr id="5" name="Freeform 5"/>
            <p:cNvSpPr/>
            <p:nvPr/>
          </p:nvSpPr>
          <p:spPr>
            <a:xfrm rot="5400000">
              <a:off x="109655" y="109655"/>
              <a:ext cx="438619" cy="438619"/>
            </a:xfrm>
            <a:custGeom>
              <a:avLst/>
              <a:gdLst/>
              <a:ahLst/>
              <a:cxnLst/>
              <a:rect l="l" t="t" r="r" b="b"/>
              <a:pathLst>
                <a:path w="438619" h="438619">
                  <a:moveTo>
                    <a:pt x="0" y="0"/>
                  </a:moveTo>
                  <a:lnTo>
                    <a:pt x="438619" y="0"/>
                  </a:lnTo>
                  <a:lnTo>
                    <a:pt x="438619" y="438619"/>
                  </a:lnTo>
                  <a:lnTo>
                    <a:pt x="0" y="43861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sp>
        <p:nvSpPr>
          <p:cNvPr id="7" name="Freeform 7"/>
          <p:cNvSpPr/>
          <p:nvPr/>
        </p:nvSpPr>
        <p:spPr>
          <a:xfrm>
            <a:off x="17499545" y="9552243"/>
            <a:ext cx="394907" cy="262793"/>
          </a:xfrm>
          <a:custGeom>
            <a:avLst/>
            <a:gdLst/>
            <a:ahLst/>
            <a:cxnLst/>
            <a:rect l="l" t="t" r="r" b="b"/>
            <a:pathLst>
              <a:path w="394907" h="262793">
                <a:moveTo>
                  <a:pt x="0" y="0"/>
                </a:moveTo>
                <a:lnTo>
                  <a:pt x="394907" y="0"/>
                </a:lnTo>
                <a:lnTo>
                  <a:pt x="394907" y="262793"/>
                </a:lnTo>
                <a:lnTo>
                  <a:pt x="0" y="26279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a:off x="9404366" y="1497582"/>
            <a:ext cx="6337268" cy="7291836"/>
          </a:xfrm>
          <a:custGeom>
            <a:avLst/>
            <a:gdLst/>
            <a:ahLst/>
            <a:cxnLst/>
            <a:rect l="l" t="t" r="r" b="b"/>
            <a:pathLst>
              <a:path w="6337268" h="7291836">
                <a:moveTo>
                  <a:pt x="0" y="0"/>
                </a:moveTo>
                <a:lnTo>
                  <a:pt x="6337268" y="0"/>
                </a:lnTo>
                <a:lnTo>
                  <a:pt x="6337268" y="7291836"/>
                </a:lnTo>
                <a:lnTo>
                  <a:pt x="0" y="729183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9" name="Group 9"/>
          <p:cNvGrpSpPr/>
          <p:nvPr/>
        </p:nvGrpSpPr>
        <p:grpSpPr>
          <a:xfrm>
            <a:off x="1536071" y="2018713"/>
            <a:ext cx="6069091" cy="6319088"/>
            <a:chOff x="0" y="0"/>
            <a:chExt cx="8092121" cy="8425451"/>
          </a:xfrm>
        </p:grpSpPr>
        <p:sp>
          <p:nvSpPr>
            <p:cNvPr id="10" name="TextBox 10"/>
            <p:cNvSpPr txBox="1"/>
            <p:nvPr/>
          </p:nvSpPr>
          <p:spPr>
            <a:xfrm>
              <a:off x="0" y="2657194"/>
              <a:ext cx="8092121" cy="1738773"/>
            </a:xfrm>
            <a:prstGeom prst="rect">
              <a:avLst/>
            </a:prstGeom>
          </p:spPr>
          <p:txBody>
            <a:bodyPr lIns="0" tIns="0" rIns="0" bIns="0" rtlCol="0" anchor="t">
              <a:spAutoFit/>
            </a:bodyPr>
            <a:lstStyle/>
            <a:p>
              <a:pPr algn="ctr">
                <a:lnSpc>
                  <a:spcPts val="9900"/>
                </a:lnSpc>
              </a:pPr>
              <a:r>
                <a:rPr lang="en-US" sz="9000">
                  <a:solidFill>
                    <a:srgbClr val="000000"/>
                  </a:solidFill>
                  <a:latin typeface="Glacial Indifference"/>
                  <a:ea typeface="Glacial Indifference"/>
                  <a:cs typeface="Glacial Indifference"/>
                  <a:sym typeface="Glacial Indifference"/>
                </a:rPr>
                <a:t>Thanks</a:t>
              </a:r>
            </a:p>
          </p:txBody>
        </p:sp>
        <p:sp>
          <p:nvSpPr>
            <p:cNvPr id="11" name="AutoShape 11"/>
            <p:cNvSpPr/>
            <p:nvPr/>
          </p:nvSpPr>
          <p:spPr>
            <a:xfrm rot="-10800000">
              <a:off x="4033361" y="0"/>
              <a:ext cx="12700" cy="1963215"/>
            </a:xfrm>
            <a:prstGeom prst="rect">
              <a:avLst/>
            </a:prstGeom>
            <a:solidFill>
              <a:srgbClr val="000000"/>
            </a:solidFill>
          </p:spPr>
        </p:sp>
        <p:sp>
          <p:nvSpPr>
            <p:cNvPr id="12" name="AutoShape 12"/>
            <p:cNvSpPr/>
            <p:nvPr/>
          </p:nvSpPr>
          <p:spPr>
            <a:xfrm rot="-10800000">
              <a:off x="4033361" y="6462235"/>
              <a:ext cx="12700" cy="1963215"/>
            </a:xfrm>
            <a:prstGeom prst="rect">
              <a:avLst/>
            </a:prstGeom>
            <a:solidFill>
              <a:srgbClr val="000000"/>
            </a:solidFill>
          </p:spPr>
        </p:sp>
      </p:grpSp>
      <p:grpSp>
        <p:nvGrpSpPr>
          <p:cNvPr id="13" name="Group 6">
            <a:extLst>
              <a:ext uri="{FF2B5EF4-FFF2-40B4-BE49-F238E27FC236}">
                <a16:creationId xmlns:a16="http://schemas.microsoft.com/office/drawing/2014/main" id="{78EB6994-C16D-818E-6B12-7723EA903B7D}"/>
              </a:ext>
            </a:extLst>
          </p:cNvPr>
          <p:cNvGrpSpPr/>
          <p:nvPr/>
        </p:nvGrpSpPr>
        <p:grpSpPr>
          <a:xfrm>
            <a:off x="17144897" y="4848912"/>
            <a:ext cx="749555" cy="294588"/>
            <a:chOff x="0" y="0"/>
            <a:chExt cx="999406" cy="392784"/>
          </a:xfrm>
        </p:grpSpPr>
        <p:sp>
          <p:nvSpPr>
            <p:cNvPr id="14" name="TextBox 7">
              <a:extLst>
                <a:ext uri="{FF2B5EF4-FFF2-40B4-BE49-F238E27FC236}">
                  <a16:creationId xmlns:a16="http://schemas.microsoft.com/office/drawing/2014/main" id="{08957510-A6EE-27C9-840C-97730EEF39A5}"/>
                </a:ext>
              </a:extLst>
            </p:cNvPr>
            <p:cNvSpPr txBox="1"/>
            <p:nvPr/>
          </p:nvSpPr>
          <p:spPr>
            <a:xfrm>
              <a:off x="394147" y="-19050"/>
              <a:ext cx="605260" cy="411834"/>
            </a:xfrm>
            <a:prstGeom prst="rect">
              <a:avLst/>
            </a:prstGeom>
          </p:spPr>
          <p:txBody>
            <a:bodyPr lIns="0" tIns="0" rIns="0" bIns="0" rtlCol="0" anchor="t">
              <a:spAutoFit/>
            </a:bodyPr>
            <a:lstStyle/>
            <a:p>
              <a:pPr algn="r">
                <a:lnSpc>
                  <a:spcPts val="2400"/>
                </a:lnSpc>
              </a:pPr>
              <a:r>
                <a:rPr lang="en-US" sz="2000" b="1" spc="200" dirty="0">
                  <a:solidFill>
                    <a:srgbClr val="000000"/>
                  </a:solidFill>
                  <a:latin typeface="Glacial Indifference Bold"/>
                  <a:ea typeface="Glacial Indifference Bold"/>
                  <a:cs typeface="Glacial Indifference Bold"/>
                  <a:sym typeface="Glacial Indifference Bold"/>
                </a:rPr>
                <a:t>10</a:t>
              </a:r>
            </a:p>
          </p:txBody>
        </p:sp>
        <p:sp>
          <p:nvSpPr>
            <p:cNvPr id="15" name="AutoShape 8">
              <a:extLst>
                <a:ext uri="{FF2B5EF4-FFF2-40B4-BE49-F238E27FC236}">
                  <a16:creationId xmlns:a16="http://schemas.microsoft.com/office/drawing/2014/main" id="{DF7E0594-5A52-65E2-27AB-A78F6FB5489A}"/>
                </a:ext>
              </a:extLst>
            </p:cNvPr>
            <p:cNvSpPr/>
            <p:nvPr/>
          </p:nvSpPr>
          <p:spPr>
            <a:xfrm rot="-5400000">
              <a:off x="194137" y="-16317"/>
              <a:ext cx="43972" cy="432247"/>
            </a:xfrm>
            <a:prstGeom prst="rect">
              <a:avLst/>
            </a:prstGeom>
            <a:solidFill>
              <a:srgbClr val="000000"/>
            </a:solidFill>
          </p:spPr>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D3D3D"/>
        </a:solidFill>
        <a:effectLst/>
      </p:bgPr>
    </p:bg>
    <p:spTree>
      <p:nvGrpSpPr>
        <p:cNvPr id="1" name=""/>
        <p:cNvGrpSpPr/>
        <p:nvPr/>
      </p:nvGrpSpPr>
      <p:grpSpPr>
        <a:xfrm>
          <a:off x="0" y="0"/>
          <a:ext cx="0" cy="0"/>
          <a:chOff x="0" y="0"/>
          <a:chExt cx="0" cy="0"/>
        </a:xfrm>
      </p:grpSpPr>
      <p:grpSp>
        <p:nvGrpSpPr>
          <p:cNvPr id="2" name="Group 2"/>
          <p:cNvGrpSpPr/>
          <p:nvPr/>
        </p:nvGrpSpPr>
        <p:grpSpPr>
          <a:xfrm>
            <a:off x="17499545" y="535253"/>
            <a:ext cx="493447" cy="493447"/>
            <a:chOff x="0" y="0"/>
            <a:chExt cx="657929" cy="657929"/>
          </a:xfrm>
        </p:grpSpPr>
        <p:grpSp>
          <p:nvGrpSpPr>
            <p:cNvPr id="3" name="Group 3"/>
            <p:cNvGrpSpPr>
              <a:grpSpLocks noChangeAspect="1"/>
            </p:cNvGrpSpPr>
            <p:nvPr/>
          </p:nvGrpSpPr>
          <p:grpSpPr>
            <a:xfrm>
              <a:off x="0" y="0"/>
              <a:ext cx="657929" cy="657929"/>
              <a:chOff x="0" y="0"/>
              <a:chExt cx="6355080" cy="6355080"/>
            </a:xfrm>
          </p:grpSpPr>
          <p:sp>
            <p:nvSpPr>
              <p:cNvPr id="4" name="Freeform 4"/>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sp>
        </p:grpSp>
        <p:sp>
          <p:nvSpPr>
            <p:cNvPr id="5" name="Freeform 5"/>
            <p:cNvSpPr/>
            <p:nvPr/>
          </p:nvSpPr>
          <p:spPr>
            <a:xfrm rot="5400000">
              <a:off x="109655" y="109655"/>
              <a:ext cx="438619" cy="438619"/>
            </a:xfrm>
            <a:custGeom>
              <a:avLst/>
              <a:gdLst/>
              <a:ahLst/>
              <a:cxnLst/>
              <a:rect l="l" t="t" r="r" b="b"/>
              <a:pathLst>
                <a:path w="438619" h="438619">
                  <a:moveTo>
                    <a:pt x="0" y="0"/>
                  </a:moveTo>
                  <a:lnTo>
                    <a:pt x="438619" y="0"/>
                  </a:lnTo>
                  <a:lnTo>
                    <a:pt x="438619" y="438619"/>
                  </a:lnTo>
                  <a:lnTo>
                    <a:pt x="0" y="43861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grpSp>
        <p:nvGrpSpPr>
          <p:cNvPr id="6" name="Group 6"/>
          <p:cNvGrpSpPr/>
          <p:nvPr/>
        </p:nvGrpSpPr>
        <p:grpSpPr>
          <a:xfrm>
            <a:off x="17144897" y="4848912"/>
            <a:ext cx="749555" cy="294588"/>
            <a:chOff x="0" y="0"/>
            <a:chExt cx="999406" cy="392784"/>
          </a:xfrm>
        </p:grpSpPr>
        <p:sp>
          <p:nvSpPr>
            <p:cNvPr id="7" name="TextBox 7"/>
            <p:cNvSpPr txBox="1"/>
            <p:nvPr/>
          </p:nvSpPr>
          <p:spPr>
            <a:xfrm>
              <a:off x="394147" y="-19050"/>
              <a:ext cx="605260" cy="411834"/>
            </a:xfrm>
            <a:prstGeom prst="rect">
              <a:avLst/>
            </a:prstGeom>
          </p:spPr>
          <p:txBody>
            <a:bodyPr lIns="0" tIns="0" rIns="0" bIns="0" rtlCol="0" anchor="t">
              <a:spAutoFit/>
            </a:bodyPr>
            <a:lstStyle/>
            <a:p>
              <a:pPr algn="r">
                <a:lnSpc>
                  <a:spcPts val="2400"/>
                </a:lnSpc>
              </a:pPr>
              <a:r>
                <a:rPr lang="en-US" sz="2000" b="1" spc="200">
                  <a:solidFill>
                    <a:srgbClr val="FFFFFF"/>
                  </a:solidFill>
                  <a:latin typeface="Glacial Indifference Bold"/>
                  <a:ea typeface="Glacial Indifference Bold"/>
                  <a:cs typeface="Glacial Indifference Bold"/>
                  <a:sym typeface="Glacial Indifference Bold"/>
                </a:rPr>
                <a:t>02</a:t>
              </a:r>
            </a:p>
          </p:txBody>
        </p:sp>
        <p:sp>
          <p:nvSpPr>
            <p:cNvPr id="8" name="AutoShape 8"/>
            <p:cNvSpPr/>
            <p:nvPr/>
          </p:nvSpPr>
          <p:spPr>
            <a:xfrm rot="-5400000">
              <a:off x="194137" y="-16317"/>
              <a:ext cx="43972" cy="432247"/>
            </a:xfrm>
            <a:prstGeom prst="rect">
              <a:avLst/>
            </a:prstGeom>
            <a:solidFill>
              <a:srgbClr val="FFFFFF"/>
            </a:solidFill>
          </p:spPr>
        </p:sp>
      </p:grpSp>
      <p:sp>
        <p:nvSpPr>
          <p:cNvPr id="9" name="Freeform 9"/>
          <p:cNvSpPr/>
          <p:nvPr/>
        </p:nvSpPr>
        <p:spPr>
          <a:xfrm>
            <a:off x="17499545" y="9552243"/>
            <a:ext cx="394907" cy="262793"/>
          </a:xfrm>
          <a:custGeom>
            <a:avLst/>
            <a:gdLst/>
            <a:ahLst/>
            <a:cxnLst/>
            <a:rect l="l" t="t" r="r" b="b"/>
            <a:pathLst>
              <a:path w="394907" h="262793">
                <a:moveTo>
                  <a:pt x="0" y="0"/>
                </a:moveTo>
                <a:lnTo>
                  <a:pt x="394907" y="0"/>
                </a:lnTo>
                <a:lnTo>
                  <a:pt x="394907" y="262793"/>
                </a:lnTo>
                <a:lnTo>
                  <a:pt x="0" y="26279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Freeform 10"/>
          <p:cNvSpPr/>
          <p:nvPr/>
        </p:nvSpPr>
        <p:spPr>
          <a:xfrm>
            <a:off x="12964132" y="3973417"/>
            <a:ext cx="4295168" cy="5284883"/>
          </a:xfrm>
          <a:custGeom>
            <a:avLst/>
            <a:gdLst/>
            <a:ahLst/>
            <a:cxnLst/>
            <a:rect l="l" t="t" r="r" b="b"/>
            <a:pathLst>
              <a:path w="4295168" h="5284883">
                <a:moveTo>
                  <a:pt x="0" y="0"/>
                </a:moveTo>
                <a:lnTo>
                  <a:pt x="4295168" y="0"/>
                </a:lnTo>
                <a:lnTo>
                  <a:pt x="4295168" y="5284883"/>
                </a:lnTo>
                <a:lnTo>
                  <a:pt x="0" y="528488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1" name="TextBox 11"/>
          <p:cNvSpPr txBox="1"/>
          <p:nvPr/>
        </p:nvSpPr>
        <p:spPr>
          <a:xfrm>
            <a:off x="1028700" y="857250"/>
            <a:ext cx="11315700" cy="1566544"/>
          </a:xfrm>
          <a:prstGeom prst="rect">
            <a:avLst/>
          </a:prstGeom>
        </p:spPr>
        <p:txBody>
          <a:bodyPr wrap="square" lIns="0" tIns="0" rIns="0" bIns="0" rtlCol="0" anchor="t">
            <a:spAutoFit/>
          </a:bodyPr>
          <a:lstStyle/>
          <a:p>
            <a:pPr>
              <a:lnSpc>
                <a:spcPts val="12880"/>
              </a:lnSpc>
            </a:pPr>
            <a:r>
              <a:rPr lang="en-US" sz="9200" b="1" dirty="0">
                <a:solidFill>
                  <a:srgbClr val="FFFFFF"/>
                </a:solidFill>
                <a:latin typeface="Glacial Indifference Bold"/>
                <a:ea typeface="Glacial Indifference Bold"/>
                <a:cs typeface="Glacial Indifference Bold"/>
                <a:sym typeface="Glacial Indifference Bold"/>
              </a:rPr>
              <a:t>R L Associates:</a:t>
            </a:r>
          </a:p>
        </p:txBody>
      </p:sp>
      <p:sp>
        <p:nvSpPr>
          <p:cNvPr id="12" name="TextBox 12"/>
          <p:cNvSpPr txBox="1"/>
          <p:nvPr/>
        </p:nvSpPr>
        <p:spPr>
          <a:xfrm>
            <a:off x="1028700" y="2431513"/>
            <a:ext cx="13948833" cy="987286"/>
          </a:xfrm>
          <a:prstGeom prst="rect">
            <a:avLst/>
          </a:prstGeom>
        </p:spPr>
        <p:txBody>
          <a:bodyPr lIns="0" tIns="0" rIns="0" bIns="0" rtlCol="0" anchor="t">
            <a:spAutoFit/>
          </a:bodyPr>
          <a:lstStyle/>
          <a:p>
            <a:pPr algn="l">
              <a:lnSpc>
                <a:spcPts val="8057"/>
              </a:lnSpc>
            </a:pPr>
            <a:r>
              <a:rPr lang="en-US" sz="5755" b="1">
                <a:solidFill>
                  <a:srgbClr val="FFFFFF"/>
                </a:solidFill>
                <a:latin typeface="Glacial Indifference Bold"/>
                <a:ea typeface="Glacial Indifference Bold"/>
                <a:cs typeface="Glacial Indifference Bold"/>
                <a:sym typeface="Glacial Indifference Bold"/>
              </a:rPr>
              <a:t>A Key Player in the FMCG Supply Chain</a:t>
            </a:r>
          </a:p>
        </p:txBody>
      </p:sp>
      <p:sp>
        <p:nvSpPr>
          <p:cNvPr id="13" name="TextBox 13"/>
          <p:cNvSpPr txBox="1"/>
          <p:nvPr/>
        </p:nvSpPr>
        <p:spPr>
          <a:xfrm>
            <a:off x="1028700" y="3616091"/>
            <a:ext cx="11869892" cy="6223755"/>
          </a:xfrm>
          <a:prstGeom prst="rect">
            <a:avLst/>
          </a:prstGeom>
        </p:spPr>
        <p:txBody>
          <a:bodyPr lIns="0" tIns="0" rIns="0" bIns="0" rtlCol="0" anchor="t">
            <a:spAutoFit/>
          </a:bodyPr>
          <a:lstStyle/>
          <a:p>
            <a:pPr algn="l">
              <a:lnSpc>
                <a:spcPts val="4964"/>
              </a:lnSpc>
            </a:pPr>
            <a:r>
              <a:rPr lang="en-US" sz="2727" b="1" dirty="0">
                <a:solidFill>
                  <a:srgbClr val="FFFFFF"/>
                </a:solidFill>
                <a:latin typeface="Glacial Indifference Bold"/>
                <a:ea typeface="Glacial Indifference Bold"/>
                <a:cs typeface="Glacial Indifference Bold"/>
                <a:sym typeface="Glacial Indifference Bold"/>
              </a:rPr>
              <a:t>Founded:</a:t>
            </a:r>
            <a:r>
              <a:rPr lang="en-US" sz="2727" dirty="0">
                <a:solidFill>
                  <a:srgbClr val="FFFFFF"/>
                </a:solidFill>
                <a:latin typeface="Glacial Indifference"/>
                <a:ea typeface="Glacial Indifference"/>
                <a:cs typeface="Glacial Indifference"/>
                <a:sym typeface="Glacial Indifference"/>
              </a:rPr>
              <a:t> October 13, 2018 </a:t>
            </a:r>
          </a:p>
          <a:p>
            <a:pPr algn="l">
              <a:lnSpc>
                <a:spcPts val="4964"/>
              </a:lnSpc>
            </a:pPr>
            <a:r>
              <a:rPr lang="en-US" sz="2727" b="1" dirty="0">
                <a:solidFill>
                  <a:srgbClr val="FFFFFF"/>
                </a:solidFill>
                <a:latin typeface="Glacial Indifference Bold"/>
                <a:ea typeface="Glacial Indifference Bold"/>
                <a:cs typeface="Glacial Indifference Bold"/>
                <a:sym typeface="Glacial Indifference Bold"/>
              </a:rPr>
              <a:t>Location:</a:t>
            </a:r>
            <a:r>
              <a:rPr lang="en-US" sz="2727" dirty="0">
                <a:solidFill>
                  <a:srgbClr val="FFFFFF"/>
                </a:solidFill>
                <a:latin typeface="Glacial Indifference"/>
                <a:ea typeface="Glacial Indifference"/>
                <a:cs typeface="Glacial Indifference"/>
                <a:sym typeface="Glacial Indifference"/>
              </a:rPr>
              <a:t> Kanpur, Uttar Pradesh </a:t>
            </a:r>
          </a:p>
          <a:p>
            <a:pPr algn="l">
              <a:lnSpc>
                <a:spcPts val="4964"/>
              </a:lnSpc>
            </a:pPr>
            <a:r>
              <a:rPr lang="en-US" sz="2727" b="1" dirty="0">
                <a:solidFill>
                  <a:srgbClr val="FFFFFF"/>
                </a:solidFill>
                <a:latin typeface="Glacial Indifference Bold"/>
                <a:ea typeface="Glacial Indifference Bold"/>
                <a:cs typeface="Glacial Indifference Bold"/>
                <a:sym typeface="Glacial Indifference Bold"/>
              </a:rPr>
              <a:t>Business:</a:t>
            </a:r>
            <a:r>
              <a:rPr lang="en-US" sz="2727" dirty="0">
                <a:solidFill>
                  <a:srgbClr val="FFFFFF"/>
                </a:solidFill>
                <a:latin typeface="Glacial Indifference"/>
                <a:ea typeface="Glacial Indifference"/>
                <a:cs typeface="Glacial Indifference"/>
                <a:sym typeface="Glacial Indifference"/>
              </a:rPr>
              <a:t> FMCG Super Stockiest</a:t>
            </a:r>
          </a:p>
          <a:p>
            <a:pPr algn="l">
              <a:lnSpc>
                <a:spcPts val="4964"/>
              </a:lnSpc>
            </a:pPr>
            <a:r>
              <a:rPr lang="en-US" sz="2727" b="1" dirty="0">
                <a:solidFill>
                  <a:srgbClr val="FFFFFF"/>
                </a:solidFill>
                <a:latin typeface="Glacial Indifference Bold"/>
                <a:ea typeface="Glacial Indifference Bold"/>
                <a:cs typeface="Glacial Indifference Bold"/>
                <a:sym typeface="Glacial Indifference Bold"/>
              </a:rPr>
              <a:t>Key Activities:</a:t>
            </a:r>
          </a:p>
          <a:p>
            <a:pPr marL="588908" lvl="1" indent="-294454" algn="l">
              <a:lnSpc>
                <a:spcPts val="4964"/>
              </a:lnSpc>
              <a:buFont typeface="Arial"/>
              <a:buChar char="•"/>
            </a:pPr>
            <a:r>
              <a:rPr lang="en-US" sz="2727" dirty="0">
                <a:solidFill>
                  <a:srgbClr val="FFFFFF"/>
                </a:solidFill>
                <a:latin typeface="Glacial Indifference"/>
                <a:ea typeface="Glacial Indifference"/>
                <a:cs typeface="Glacial Indifference"/>
                <a:sym typeface="Glacial Indifference"/>
              </a:rPr>
              <a:t>Connects 4-5 manufacturers (e.g., </a:t>
            </a:r>
            <a:r>
              <a:rPr lang="en-US" sz="2727" dirty="0" err="1">
                <a:solidFill>
                  <a:srgbClr val="FFFFFF"/>
                </a:solidFill>
                <a:latin typeface="Glacial Indifference"/>
                <a:ea typeface="Glacial Indifference"/>
                <a:cs typeface="Glacial Indifference"/>
                <a:sym typeface="Glacial Indifference"/>
              </a:rPr>
              <a:t>Snapin</a:t>
            </a:r>
            <a:r>
              <a:rPr lang="en-US" sz="2727" dirty="0">
                <a:solidFill>
                  <a:srgbClr val="FFFFFF"/>
                </a:solidFill>
                <a:latin typeface="Glacial Indifference"/>
                <a:ea typeface="Glacial Indifference"/>
                <a:cs typeface="Glacial Indifference"/>
                <a:sym typeface="Glacial Indifference"/>
              </a:rPr>
              <a:t>, Insight, Flamingo) with over 200 distributors</a:t>
            </a:r>
          </a:p>
          <a:p>
            <a:pPr marL="588908" lvl="1" indent="-294454" algn="l">
              <a:lnSpc>
                <a:spcPts val="4964"/>
              </a:lnSpc>
              <a:buFont typeface="Arial"/>
              <a:buChar char="•"/>
            </a:pPr>
            <a:r>
              <a:rPr lang="en-US" sz="2727" dirty="0">
                <a:solidFill>
                  <a:srgbClr val="FFFFFF"/>
                </a:solidFill>
                <a:latin typeface="Glacial Indifference"/>
                <a:ea typeface="Glacial Indifference"/>
                <a:cs typeface="Glacial Indifference"/>
                <a:sym typeface="Glacial Indifference"/>
              </a:rPr>
              <a:t>Facilitates product movement from manufacturers to retailers</a:t>
            </a:r>
          </a:p>
          <a:p>
            <a:pPr marL="588908" lvl="1" indent="-294454" algn="l">
              <a:lnSpc>
                <a:spcPts val="4964"/>
              </a:lnSpc>
              <a:buFont typeface="Arial"/>
              <a:buChar char="•"/>
            </a:pPr>
            <a:r>
              <a:rPr lang="en-US" sz="2727" dirty="0">
                <a:solidFill>
                  <a:srgbClr val="FFFFFF"/>
                </a:solidFill>
                <a:latin typeface="Glacial Indifference"/>
                <a:ea typeface="Glacial Indifference"/>
                <a:cs typeface="Glacial Indifference"/>
                <a:sym typeface="Glacial Indifference"/>
              </a:rPr>
              <a:t>Manages bulk buying, warehousing, distribution, and inventory control</a:t>
            </a:r>
          </a:p>
          <a:p>
            <a:pPr algn="l">
              <a:lnSpc>
                <a:spcPts val="4964"/>
              </a:lnSpc>
            </a:pPr>
            <a:r>
              <a:rPr lang="en-US" sz="2727" b="1" dirty="0">
                <a:solidFill>
                  <a:srgbClr val="FFFFFF"/>
                </a:solidFill>
                <a:latin typeface="Glacial Indifference Bold"/>
                <a:ea typeface="Glacial Indifference Bold"/>
                <a:cs typeface="Glacial Indifference Bold"/>
                <a:sym typeface="Glacial Indifference Bold"/>
              </a:rPr>
              <a:t>Role:</a:t>
            </a:r>
            <a:r>
              <a:rPr lang="en-US" sz="2727" dirty="0">
                <a:solidFill>
                  <a:srgbClr val="FFFFFF"/>
                </a:solidFill>
                <a:latin typeface="Glacial Indifference"/>
                <a:ea typeface="Glacial Indifference"/>
                <a:cs typeface="Glacial Indifference"/>
                <a:sym typeface="Glacial Indifference"/>
              </a:rPr>
              <a:t> Essential intermediary in the FMCG supply chain within Kanpur</a:t>
            </a:r>
          </a:p>
          <a:p>
            <a:pPr algn="l">
              <a:lnSpc>
                <a:spcPts val="3818"/>
              </a:lnSpc>
            </a:pPr>
            <a:endParaRPr lang="en-US" sz="2727" dirty="0">
              <a:solidFill>
                <a:srgbClr val="FFFFFF"/>
              </a:solidFill>
              <a:latin typeface="Glacial Indifference"/>
              <a:ea typeface="Glacial Indifference"/>
              <a:cs typeface="Glacial Indifference"/>
              <a:sym typeface="Glacial Indifferenc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5F5EF"/>
        </a:solidFill>
        <a:effectLst/>
      </p:bgPr>
    </p:bg>
    <p:spTree>
      <p:nvGrpSpPr>
        <p:cNvPr id="1" name=""/>
        <p:cNvGrpSpPr/>
        <p:nvPr/>
      </p:nvGrpSpPr>
      <p:grpSpPr>
        <a:xfrm>
          <a:off x="0" y="0"/>
          <a:ext cx="0" cy="0"/>
          <a:chOff x="0" y="0"/>
          <a:chExt cx="0" cy="0"/>
        </a:xfrm>
      </p:grpSpPr>
      <p:grpSp>
        <p:nvGrpSpPr>
          <p:cNvPr id="2" name="Group 2"/>
          <p:cNvGrpSpPr/>
          <p:nvPr/>
        </p:nvGrpSpPr>
        <p:grpSpPr>
          <a:xfrm>
            <a:off x="17499545" y="535253"/>
            <a:ext cx="493447" cy="493447"/>
            <a:chOff x="0" y="0"/>
            <a:chExt cx="657929" cy="657929"/>
          </a:xfrm>
        </p:grpSpPr>
        <p:grpSp>
          <p:nvGrpSpPr>
            <p:cNvPr id="3" name="Group 3"/>
            <p:cNvGrpSpPr>
              <a:grpSpLocks noChangeAspect="1"/>
            </p:cNvGrpSpPr>
            <p:nvPr/>
          </p:nvGrpSpPr>
          <p:grpSpPr>
            <a:xfrm>
              <a:off x="0" y="0"/>
              <a:ext cx="657929" cy="657929"/>
              <a:chOff x="0" y="0"/>
              <a:chExt cx="6355080" cy="6355080"/>
            </a:xfrm>
          </p:grpSpPr>
          <p:sp>
            <p:nvSpPr>
              <p:cNvPr id="4" name="Freeform 4"/>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00000"/>
              </a:solidFill>
            </p:spPr>
          </p:sp>
        </p:grpSp>
        <p:sp>
          <p:nvSpPr>
            <p:cNvPr id="5" name="Freeform 5"/>
            <p:cNvSpPr/>
            <p:nvPr/>
          </p:nvSpPr>
          <p:spPr>
            <a:xfrm rot="5400000">
              <a:off x="109655" y="109655"/>
              <a:ext cx="438619" cy="438619"/>
            </a:xfrm>
            <a:custGeom>
              <a:avLst/>
              <a:gdLst/>
              <a:ahLst/>
              <a:cxnLst/>
              <a:rect l="l" t="t" r="r" b="b"/>
              <a:pathLst>
                <a:path w="438619" h="438619">
                  <a:moveTo>
                    <a:pt x="0" y="0"/>
                  </a:moveTo>
                  <a:lnTo>
                    <a:pt x="438619" y="0"/>
                  </a:lnTo>
                  <a:lnTo>
                    <a:pt x="438619" y="438619"/>
                  </a:lnTo>
                  <a:lnTo>
                    <a:pt x="0" y="43861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grpSp>
        <p:nvGrpSpPr>
          <p:cNvPr id="6" name="Group 6"/>
          <p:cNvGrpSpPr/>
          <p:nvPr/>
        </p:nvGrpSpPr>
        <p:grpSpPr>
          <a:xfrm>
            <a:off x="17144897" y="4848912"/>
            <a:ext cx="749555" cy="294588"/>
            <a:chOff x="0" y="0"/>
            <a:chExt cx="999406" cy="392784"/>
          </a:xfrm>
        </p:grpSpPr>
        <p:sp>
          <p:nvSpPr>
            <p:cNvPr id="7" name="TextBox 7"/>
            <p:cNvSpPr txBox="1"/>
            <p:nvPr/>
          </p:nvSpPr>
          <p:spPr>
            <a:xfrm>
              <a:off x="394147" y="-19050"/>
              <a:ext cx="605260" cy="411834"/>
            </a:xfrm>
            <a:prstGeom prst="rect">
              <a:avLst/>
            </a:prstGeom>
          </p:spPr>
          <p:txBody>
            <a:bodyPr lIns="0" tIns="0" rIns="0" bIns="0" rtlCol="0" anchor="t">
              <a:spAutoFit/>
            </a:bodyPr>
            <a:lstStyle/>
            <a:p>
              <a:pPr algn="r">
                <a:lnSpc>
                  <a:spcPts val="2400"/>
                </a:lnSpc>
              </a:pPr>
              <a:r>
                <a:rPr lang="en-US" sz="2000" b="1" spc="200" dirty="0">
                  <a:solidFill>
                    <a:srgbClr val="000000"/>
                  </a:solidFill>
                  <a:latin typeface="Glacial Indifference Bold"/>
                  <a:ea typeface="Glacial Indifference Bold"/>
                  <a:cs typeface="Glacial Indifference Bold"/>
                  <a:sym typeface="Glacial Indifference Bold"/>
                </a:rPr>
                <a:t>03</a:t>
              </a:r>
            </a:p>
          </p:txBody>
        </p:sp>
        <p:sp>
          <p:nvSpPr>
            <p:cNvPr id="8" name="AutoShape 8"/>
            <p:cNvSpPr/>
            <p:nvPr/>
          </p:nvSpPr>
          <p:spPr>
            <a:xfrm rot="-5400000">
              <a:off x="194137" y="-16317"/>
              <a:ext cx="43972" cy="432247"/>
            </a:xfrm>
            <a:prstGeom prst="rect">
              <a:avLst/>
            </a:prstGeom>
            <a:solidFill>
              <a:srgbClr val="000000"/>
            </a:solidFill>
          </p:spPr>
        </p:sp>
      </p:grpSp>
      <p:grpSp>
        <p:nvGrpSpPr>
          <p:cNvPr id="9" name="Group 9"/>
          <p:cNvGrpSpPr/>
          <p:nvPr/>
        </p:nvGrpSpPr>
        <p:grpSpPr>
          <a:xfrm>
            <a:off x="14155447" y="3391007"/>
            <a:ext cx="1279385" cy="1213424"/>
            <a:chOff x="0" y="0"/>
            <a:chExt cx="1705846" cy="1617899"/>
          </a:xfrm>
        </p:grpSpPr>
        <p:sp>
          <p:nvSpPr>
            <p:cNvPr id="10" name="Freeform 10"/>
            <p:cNvSpPr/>
            <p:nvPr/>
          </p:nvSpPr>
          <p:spPr>
            <a:xfrm>
              <a:off x="0" y="0"/>
              <a:ext cx="1485925" cy="1617899"/>
            </a:xfrm>
            <a:custGeom>
              <a:avLst/>
              <a:gdLst/>
              <a:ahLst/>
              <a:cxnLst/>
              <a:rect l="l" t="t" r="r" b="b"/>
              <a:pathLst>
                <a:path w="1485925" h="1617899">
                  <a:moveTo>
                    <a:pt x="0" y="0"/>
                  </a:moveTo>
                  <a:lnTo>
                    <a:pt x="1485925" y="0"/>
                  </a:lnTo>
                  <a:lnTo>
                    <a:pt x="1485925" y="1617899"/>
                  </a:lnTo>
                  <a:lnTo>
                    <a:pt x="0" y="161789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421805" y="434431"/>
              <a:ext cx="1284041" cy="1078595"/>
            </a:xfrm>
            <a:custGeom>
              <a:avLst/>
              <a:gdLst/>
              <a:ahLst/>
              <a:cxnLst/>
              <a:rect l="l" t="t" r="r" b="b"/>
              <a:pathLst>
                <a:path w="1284041" h="1078595">
                  <a:moveTo>
                    <a:pt x="0" y="0"/>
                  </a:moveTo>
                  <a:lnTo>
                    <a:pt x="1284041" y="0"/>
                  </a:lnTo>
                  <a:lnTo>
                    <a:pt x="1284041" y="1078595"/>
                  </a:lnTo>
                  <a:lnTo>
                    <a:pt x="0" y="107859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sp>
        <p:nvSpPr>
          <p:cNvPr id="12" name="Freeform 12"/>
          <p:cNvSpPr/>
          <p:nvPr/>
        </p:nvSpPr>
        <p:spPr>
          <a:xfrm>
            <a:off x="17499545" y="9552243"/>
            <a:ext cx="394907" cy="262793"/>
          </a:xfrm>
          <a:custGeom>
            <a:avLst/>
            <a:gdLst/>
            <a:ahLst/>
            <a:cxnLst/>
            <a:rect l="l" t="t" r="r" b="b"/>
            <a:pathLst>
              <a:path w="394907" h="262793">
                <a:moveTo>
                  <a:pt x="0" y="0"/>
                </a:moveTo>
                <a:lnTo>
                  <a:pt x="394907" y="0"/>
                </a:lnTo>
                <a:lnTo>
                  <a:pt x="394907" y="262793"/>
                </a:lnTo>
                <a:lnTo>
                  <a:pt x="0" y="26279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grpSp>
        <p:nvGrpSpPr>
          <p:cNvPr id="13" name="Group 13"/>
          <p:cNvGrpSpPr/>
          <p:nvPr/>
        </p:nvGrpSpPr>
        <p:grpSpPr>
          <a:xfrm>
            <a:off x="1098642" y="3391007"/>
            <a:ext cx="4383161" cy="3955634"/>
            <a:chOff x="0" y="0"/>
            <a:chExt cx="5844215" cy="5274179"/>
          </a:xfrm>
        </p:grpSpPr>
        <p:sp>
          <p:nvSpPr>
            <p:cNvPr id="14" name="Freeform 14"/>
            <p:cNvSpPr/>
            <p:nvPr/>
          </p:nvSpPr>
          <p:spPr>
            <a:xfrm rot="-5646314">
              <a:off x="2090080" y="-9981"/>
              <a:ext cx="1485925" cy="1617899"/>
            </a:xfrm>
            <a:custGeom>
              <a:avLst/>
              <a:gdLst/>
              <a:ahLst/>
              <a:cxnLst/>
              <a:rect l="l" t="t" r="r" b="b"/>
              <a:pathLst>
                <a:path w="1485925" h="1617899">
                  <a:moveTo>
                    <a:pt x="0" y="0"/>
                  </a:moveTo>
                  <a:lnTo>
                    <a:pt x="1485925" y="0"/>
                  </a:lnTo>
                  <a:lnTo>
                    <a:pt x="1485925" y="1617898"/>
                  </a:lnTo>
                  <a:lnTo>
                    <a:pt x="0" y="1617898"/>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5" name="Freeform 15"/>
            <p:cNvSpPr/>
            <p:nvPr/>
          </p:nvSpPr>
          <p:spPr>
            <a:xfrm>
              <a:off x="1794875" y="69248"/>
              <a:ext cx="1381233" cy="1205440"/>
            </a:xfrm>
            <a:custGeom>
              <a:avLst/>
              <a:gdLst/>
              <a:ahLst/>
              <a:cxnLst/>
              <a:rect l="l" t="t" r="r" b="b"/>
              <a:pathLst>
                <a:path w="1381233" h="1205440">
                  <a:moveTo>
                    <a:pt x="0" y="0"/>
                  </a:moveTo>
                  <a:lnTo>
                    <a:pt x="1381233" y="0"/>
                  </a:lnTo>
                  <a:lnTo>
                    <a:pt x="1381233" y="1205440"/>
                  </a:lnTo>
                  <a:lnTo>
                    <a:pt x="0" y="120544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6" name="TextBox 16"/>
            <p:cNvSpPr txBox="1"/>
            <p:nvPr/>
          </p:nvSpPr>
          <p:spPr>
            <a:xfrm>
              <a:off x="0" y="3037273"/>
              <a:ext cx="5844215" cy="2236906"/>
            </a:xfrm>
            <a:prstGeom prst="rect">
              <a:avLst/>
            </a:prstGeom>
          </p:spPr>
          <p:txBody>
            <a:bodyPr lIns="0" tIns="0" rIns="0" bIns="0" rtlCol="0" anchor="t">
              <a:spAutoFit/>
            </a:bodyPr>
            <a:lstStyle/>
            <a:p>
              <a:pPr algn="ctr">
                <a:lnSpc>
                  <a:spcPts val="2700"/>
                </a:lnSpc>
              </a:pPr>
              <a:r>
                <a:rPr lang="en-US" sz="1800" spc="72">
                  <a:solidFill>
                    <a:srgbClr val="000000"/>
                  </a:solidFill>
                  <a:latin typeface="Open Sauce Light"/>
                  <a:ea typeface="Open Sauce Light"/>
                  <a:cs typeface="Open Sauce Light"/>
                  <a:sym typeface="Open Sauce Light"/>
                </a:rPr>
                <a:t> The absence of an early warning system meant they couldn't take proactive measures to sell or redistribute products before expiry, directly impacting their bottom line.</a:t>
              </a:r>
            </a:p>
          </p:txBody>
        </p:sp>
        <p:sp>
          <p:nvSpPr>
            <p:cNvPr id="17" name="TextBox 17"/>
            <p:cNvSpPr txBox="1"/>
            <p:nvPr/>
          </p:nvSpPr>
          <p:spPr>
            <a:xfrm>
              <a:off x="300375" y="1758724"/>
              <a:ext cx="5243465" cy="1055535"/>
            </a:xfrm>
            <a:prstGeom prst="rect">
              <a:avLst/>
            </a:prstGeom>
          </p:spPr>
          <p:txBody>
            <a:bodyPr lIns="0" tIns="0" rIns="0" bIns="0" rtlCol="0" anchor="t">
              <a:spAutoFit/>
            </a:bodyPr>
            <a:lstStyle/>
            <a:p>
              <a:pPr algn="ctr">
                <a:lnSpc>
                  <a:spcPts val="3250"/>
                </a:lnSpc>
              </a:pPr>
              <a:r>
                <a:rPr lang="en-US" sz="2499" spc="99">
                  <a:solidFill>
                    <a:srgbClr val="000000"/>
                  </a:solidFill>
                  <a:latin typeface="Open Sauce Light"/>
                  <a:ea typeface="Open Sauce Light"/>
                  <a:cs typeface="Open Sauce Light"/>
                  <a:sym typeface="Open Sauce Light"/>
                </a:rPr>
                <a:t>Optimization for Enhanced Inventory</a:t>
              </a:r>
            </a:p>
          </p:txBody>
        </p:sp>
      </p:grpSp>
      <p:sp>
        <p:nvSpPr>
          <p:cNvPr id="18" name="Freeform 18"/>
          <p:cNvSpPr/>
          <p:nvPr/>
        </p:nvSpPr>
        <p:spPr>
          <a:xfrm>
            <a:off x="8360769" y="3229197"/>
            <a:ext cx="1566461" cy="1227572"/>
          </a:xfrm>
          <a:custGeom>
            <a:avLst/>
            <a:gdLst/>
            <a:ahLst/>
            <a:cxnLst/>
            <a:rect l="l" t="t" r="r" b="b"/>
            <a:pathLst>
              <a:path w="1566461" h="1227572">
                <a:moveTo>
                  <a:pt x="0" y="0"/>
                </a:moveTo>
                <a:lnTo>
                  <a:pt x="1566462" y="0"/>
                </a:lnTo>
                <a:lnTo>
                  <a:pt x="1566462" y="1227572"/>
                </a:lnTo>
                <a:lnTo>
                  <a:pt x="0" y="1227572"/>
                </a:lnTo>
                <a:lnTo>
                  <a:pt x="0" y="0"/>
                </a:lnTo>
                <a:close/>
              </a:path>
            </a:pathLst>
          </a:custGeom>
          <a:blipFill>
            <a:blip r:embed="rId14"/>
            <a:stretch>
              <a:fillRect l="-3219" r="-3219"/>
            </a:stretch>
          </a:blipFill>
        </p:spPr>
      </p:sp>
      <p:sp>
        <p:nvSpPr>
          <p:cNvPr id="19" name="TextBox 19"/>
          <p:cNvSpPr txBox="1"/>
          <p:nvPr/>
        </p:nvSpPr>
        <p:spPr>
          <a:xfrm>
            <a:off x="1028700" y="1104900"/>
            <a:ext cx="16230600" cy="1285029"/>
          </a:xfrm>
          <a:prstGeom prst="rect">
            <a:avLst/>
          </a:prstGeom>
        </p:spPr>
        <p:txBody>
          <a:bodyPr lIns="0" tIns="0" rIns="0" bIns="0" rtlCol="0" anchor="t">
            <a:spAutoFit/>
          </a:bodyPr>
          <a:lstStyle/>
          <a:p>
            <a:pPr algn="ctr">
              <a:lnSpc>
                <a:spcPts val="9900"/>
              </a:lnSpc>
            </a:pPr>
            <a:r>
              <a:rPr lang="en-US" sz="9000">
                <a:solidFill>
                  <a:srgbClr val="000000"/>
                </a:solidFill>
                <a:latin typeface="Glacial Indifference"/>
                <a:ea typeface="Glacial Indifference"/>
                <a:cs typeface="Glacial Indifference"/>
                <a:sym typeface="Glacial Indifference"/>
              </a:rPr>
              <a:t>Problems faced by Organisation</a:t>
            </a:r>
          </a:p>
        </p:txBody>
      </p:sp>
      <p:grpSp>
        <p:nvGrpSpPr>
          <p:cNvPr id="20" name="Group 20"/>
          <p:cNvGrpSpPr/>
          <p:nvPr/>
        </p:nvGrpSpPr>
        <p:grpSpPr>
          <a:xfrm>
            <a:off x="6952419" y="4724338"/>
            <a:ext cx="4383161" cy="3644342"/>
            <a:chOff x="0" y="0"/>
            <a:chExt cx="5844215" cy="4859122"/>
          </a:xfrm>
        </p:grpSpPr>
        <p:sp>
          <p:nvSpPr>
            <p:cNvPr id="21" name="TextBox 21"/>
            <p:cNvSpPr txBox="1"/>
            <p:nvPr/>
          </p:nvSpPr>
          <p:spPr>
            <a:xfrm>
              <a:off x="0" y="1259498"/>
              <a:ext cx="5844215" cy="3599624"/>
            </a:xfrm>
            <a:prstGeom prst="rect">
              <a:avLst/>
            </a:prstGeom>
          </p:spPr>
          <p:txBody>
            <a:bodyPr lIns="0" tIns="0" rIns="0" bIns="0" rtlCol="0" anchor="t">
              <a:spAutoFit/>
            </a:bodyPr>
            <a:lstStyle/>
            <a:p>
              <a:pPr algn="ctr">
                <a:lnSpc>
                  <a:spcPts val="2700"/>
                </a:lnSpc>
              </a:pPr>
              <a:r>
                <a:rPr lang="en-US" sz="1800" spc="72">
                  <a:solidFill>
                    <a:srgbClr val="000000"/>
                  </a:solidFill>
                  <a:latin typeface="Open Sauce Light"/>
                  <a:ea typeface="Open Sauce Light"/>
                  <a:cs typeface="Open Sauce Light"/>
                  <a:sym typeface="Open Sauce Light"/>
                </a:rPr>
                <a:t>The company relied solely on distributors orders for inventory management, without any data-driven forecasting tools. This reactive approach to ordering could lead to frequent mismatches between stock levels and actual demand, causing either overstocking or stockouts.</a:t>
              </a:r>
            </a:p>
          </p:txBody>
        </p:sp>
        <p:sp>
          <p:nvSpPr>
            <p:cNvPr id="22" name="TextBox 22"/>
            <p:cNvSpPr txBox="1"/>
            <p:nvPr/>
          </p:nvSpPr>
          <p:spPr>
            <a:xfrm>
              <a:off x="300375" y="-19050"/>
              <a:ext cx="5243465" cy="1055535"/>
            </a:xfrm>
            <a:prstGeom prst="rect">
              <a:avLst/>
            </a:prstGeom>
          </p:spPr>
          <p:txBody>
            <a:bodyPr lIns="0" tIns="0" rIns="0" bIns="0" rtlCol="0" anchor="t">
              <a:spAutoFit/>
            </a:bodyPr>
            <a:lstStyle/>
            <a:p>
              <a:pPr algn="ctr">
                <a:lnSpc>
                  <a:spcPts val="3250"/>
                </a:lnSpc>
              </a:pPr>
              <a:r>
                <a:rPr lang="en-US" sz="2499" spc="99">
                  <a:solidFill>
                    <a:srgbClr val="000000"/>
                  </a:solidFill>
                  <a:latin typeface="Open Sauce Light"/>
                  <a:ea typeface="Open Sauce Light"/>
                  <a:cs typeface="Open Sauce Light"/>
                  <a:sym typeface="Open Sauce Light"/>
                </a:rPr>
                <a:t>Predictive Analytics for Sales Data</a:t>
              </a:r>
            </a:p>
          </p:txBody>
        </p:sp>
      </p:grpSp>
      <p:grpSp>
        <p:nvGrpSpPr>
          <p:cNvPr id="23" name="Group 23"/>
          <p:cNvGrpSpPr/>
          <p:nvPr/>
        </p:nvGrpSpPr>
        <p:grpSpPr>
          <a:xfrm>
            <a:off x="12761736" y="4827074"/>
            <a:ext cx="4383161" cy="4325700"/>
            <a:chOff x="0" y="0"/>
            <a:chExt cx="5844215" cy="5767601"/>
          </a:xfrm>
        </p:grpSpPr>
        <p:sp>
          <p:nvSpPr>
            <p:cNvPr id="24" name="TextBox 24"/>
            <p:cNvSpPr txBox="1"/>
            <p:nvPr/>
          </p:nvSpPr>
          <p:spPr>
            <a:xfrm>
              <a:off x="0" y="1259498"/>
              <a:ext cx="5844215" cy="4508102"/>
            </a:xfrm>
            <a:prstGeom prst="rect">
              <a:avLst/>
            </a:prstGeom>
          </p:spPr>
          <p:txBody>
            <a:bodyPr lIns="0" tIns="0" rIns="0" bIns="0" rtlCol="0" anchor="t">
              <a:spAutoFit/>
            </a:bodyPr>
            <a:lstStyle/>
            <a:p>
              <a:pPr algn="ctr">
                <a:lnSpc>
                  <a:spcPts val="2700"/>
                </a:lnSpc>
              </a:pPr>
              <a:r>
                <a:rPr lang="en-US" sz="1800" spc="72">
                  <a:solidFill>
                    <a:srgbClr val="000000"/>
                  </a:solidFill>
                  <a:latin typeface="Open Sauce Light"/>
                  <a:ea typeface="Open Sauce Light"/>
                  <a:cs typeface="Open Sauce Light"/>
                  <a:sym typeface="Open Sauce Light"/>
                </a:rPr>
                <a:t>R.L. Associates struggled to effectively categorize and manage the relationships with distributors due to lack of proper segmentation. Without clear understanding of distributor performance patterns and value contribution, they couldn't implement targeted strategies or optimize their distribution network effectively..</a:t>
              </a:r>
            </a:p>
          </p:txBody>
        </p:sp>
        <p:sp>
          <p:nvSpPr>
            <p:cNvPr id="25" name="TextBox 25"/>
            <p:cNvSpPr txBox="1"/>
            <p:nvPr/>
          </p:nvSpPr>
          <p:spPr>
            <a:xfrm>
              <a:off x="300375" y="-19050"/>
              <a:ext cx="5243465" cy="1055535"/>
            </a:xfrm>
            <a:prstGeom prst="rect">
              <a:avLst/>
            </a:prstGeom>
          </p:spPr>
          <p:txBody>
            <a:bodyPr lIns="0" tIns="0" rIns="0" bIns="0" rtlCol="0" anchor="t">
              <a:spAutoFit/>
            </a:bodyPr>
            <a:lstStyle/>
            <a:p>
              <a:pPr algn="ctr">
                <a:lnSpc>
                  <a:spcPts val="3250"/>
                </a:lnSpc>
              </a:pPr>
              <a:r>
                <a:rPr lang="en-US" sz="2499" spc="99">
                  <a:solidFill>
                    <a:srgbClr val="000000"/>
                  </a:solidFill>
                  <a:latin typeface="Open Sauce Light"/>
                  <a:ea typeface="Open Sauce Light"/>
                  <a:cs typeface="Open Sauce Light"/>
                  <a:sym typeface="Open Sauce Light"/>
                </a:rPr>
                <a:t>Distributors Segmentation</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5F5EF"/>
        </a:solidFill>
        <a:effectLst/>
      </p:bgPr>
    </p:bg>
    <p:spTree>
      <p:nvGrpSpPr>
        <p:cNvPr id="1" name=""/>
        <p:cNvGrpSpPr/>
        <p:nvPr/>
      </p:nvGrpSpPr>
      <p:grpSpPr>
        <a:xfrm>
          <a:off x="0" y="0"/>
          <a:ext cx="0" cy="0"/>
          <a:chOff x="0" y="0"/>
          <a:chExt cx="0" cy="0"/>
        </a:xfrm>
      </p:grpSpPr>
      <p:grpSp>
        <p:nvGrpSpPr>
          <p:cNvPr id="2" name="Group 2"/>
          <p:cNvGrpSpPr/>
          <p:nvPr/>
        </p:nvGrpSpPr>
        <p:grpSpPr>
          <a:xfrm>
            <a:off x="17499545" y="535253"/>
            <a:ext cx="493447" cy="493447"/>
            <a:chOff x="0" y="0"/>
            <a:chExt cx="657929" cy="657929"/>
          </a:xfrm>
        </p:grpSpPr>
        <p:grpSp>
          <p:nvGrpSpPr>
            <p:cNvPr id="3" name="Group 3"/>
            <p:cNvGrpSpPr>
              <a:grpSpLocks noChangeAspect="1"/>
            </p:cNvGrpSpPr>
            <p:nvPr/>
          </p:nvGrpSpPr>
          <p:grpSpPr>
            <a:xfrm>
              <a:off x="0" y="0"/>
              <a:ext cx="657929" cy="657929"/>
              <a:chOff x="0" y="0"/>
              <a:chExt cx="6355080" cy="6355080"/>
            </a:xfrm>
          </p:grpSpPr>
          <p:sp>
            <p:nvSpPr>
              <p:cNvPr id="4" name="Freeform 4"/>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00000"/>
              </a:solidFill>
            </p:spPr>
          </p:sp>
        </p:grpSp>
        <p:sp>
          <p:nvSpPr>
            <p:cNvPr id="5" name="Freeform 5"/>
            <p:cNvSpPr/>
            <p:nvPr/>
          </p:nvSpPr>
          <p:spPr>
            <a:xfrm rot="5400000">
              <a:off x="109655" y="109655"/>
              <a:ext cx="438619" cy="438619"/>
            </a:xfrm>
            <a:custGeom>
              <a:avLst/>
              <a:gdLst/>
              <a:ahLst/>
              <a:cxnLst/>
              <a:rect l="l" t="t" r="r" b="b"/>
              <a:pathLst>
                <a:path w="438619" h="438619">
                  <a:moveTo>
                    <a:pt x="0" y="0"/>
                  </a:moveTo>
                  <a:lnTo>
                    <a:pt x="438619" y="0"/>
                  </a:lnTo>
                  <a:lnTo>
                    <a:pt x="438619" y="438619"/>
                  </a:lnTo>
                  <a:lnTo>
                    <a:pt x="0" y="43861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grpSp>
        <p:nvGrpSpPr>
          <p:cNvPr id="6" name="Group 6"/>
          <p:cNvGrpSpPr/>
          <p:nvPr/>
        </p:nvGrpSpPr>
        <p:grpSpPr>
          <a:xfrm>
            <a:off x="17144897" y="4848912"/>
            <a:ext cx="749555" cy="294588"/>
            <a:chOff x="0" y="0"/>
            <a:chExt cx="999406" cy="392784"/>
          </a:xfrm>
        </p:grpSpPr>
        <p:sp>
          <p:nvSpPr>
            <p:cNvPr id="7" name="TextBox 7"/>
            <p:cNvSpPr txBox="1"/>
            <p:nvPr/>
          </p:nvSpPr>
          <p:spPr>
            <a:xfrm>
              <a:off x="394147" y="-19050"/>
              <a:ext cx="605260" cy="411834"/>
            </a:xfrm>
            <a:prstGeom prst="rect">
              <a:avLst/>
            </a:prstGeom>
          </p:spPr>
          <p:txBody>
            <a:bodyPr lIns="0" tIns="0" rIns="0" bIns="0" rtlCol="0" anchor="t">
              <a:spAutoFit/>
            </a:bodyPr>
            <a:lstStyle/>
            <a:p>
              <a:pPr algn="r">
                <a:lnSpc>
                  <a:spcPts val="2400"/>
                </a:lnSpc>
              </a:pPr>
              <a:r>
                <a:rPr lang="en-US" sz="2000" b="1" spc="200" dirty="0">
                  <a:solidFill>
                    <a:srgbClr val="000000"/>
                  </a:solidFill>
                  <a:latin typeface="Glacial Indifference Bold"/>
                  <a:ea typeface="Glacial Indifference Bold"/>
                  <a:cs typeface="Glacial Indifference Bold"/>
                  <a:sym typeface="Glacial Indifference Bold"/>
                </a:rPr>
                <a:t>04</a:t>
              </a:r>
            </a:p>
          </p:txBody>
        </p:sp>
        <p:sp>
          <p:nvSpPr>
            <p:cNvPr id="8" name="AutoShape 8"/>
            <p:cNvSpPr/>
            <p:nvPr/>
          </p:nvSpPr>
          <p:spPr>
            <a:xfrm rot="-5400000">
              <a:off x="194137" y="-16317"/>
              <a:ext cx="43972" cy="432247"/>
            </a:xfrm>
            <a:prstGeom prst="rect">
              <a:avLst/>
            </a:prstGeom>
            <a:solidFill>
              <a:srgbClr val="000000"/>
            </a:solidFill>
          </p:spPr>
        </p:sp>
      </p:grpSp>
      <p:grpSp>
        <p:nvGrpSpPr>
          <p:cNvPr id="9" name="Group 9"/>
          <p:cNvGrpSpPr/>
          <p:nvPr/>
        </p:nvGrpSpPr>
        <p:grpSpPr>
          <a:xfrm>
            <a:off x="1028700" y="5800601"/>
            <a:ext cx="7906654" cy="1293456"/>
            <a:chOff x="0" y="0"/>
            <a:chExt cx="10542206" cy="1724607"/>
          </a:xfrm>
        </p:grpSpPr>
        <p:grpSp>
          <p:nvGrpSpPr>
            <p:cNvPr id="10" name="Group 10"/>
            <p:cNvGrpSpPr/>
            <p:nvPr/>
          </p:nvGrpSpPr>
          <p:grpSpPr>
            <a:xfrm rot="5400000">
              <a:off x="188367" y="-188367"/>
              <a:ext cx="1724607" cy="2101342"/>
              <a:chOff x="0" y="0"/>
              <a:chExt cx="2354580" cy="2868930"/>
            </a:xfrm>
          </p:grpSpPr>
          <p:sp>
            <p:nvSpPr>
              <p:cNvPr id="11" name="Freeform 11"/>
              <p:cNvSpPr/>
              <p:nvPr/>
            </p:nvSpPr>
            <p:spPr>
              <a:xfrm>
                <a:off x="0" y="0"/>
                <a:ext cx="2353310" cy="2868930"/>
              </a:xfrm>
              <a:custGeom>
                <a:avLst/>
                <a:gdLst/>
                <a:ahLst/>
                <a:cxnLst/>
                <a:rect l="l" t="t" r="r" b="b"/>
                <a:pathLst>
                  <a:path w="2353310" h="2868930">
                    <a:moveTo>
                      <a:pt x="784860" y="2801620"/>
                    </a:moveTo>
                    <a:cubicBezTo>
                      <a:pt x="905510" y="2842260"/>
                      <a:pt x="1042670" y="2868930"/>
                      <a:pt x="1177290" y="2868930"/>
                    </a:cubicBezTo>
                    <a:cubicBezTo>
                      <a:pt x="1311910" y="2868930"/>
                      <a:pt x="1441450" y="2846070"/>
                      <a:pt x="1560830" y="2805430"/>
                    </a:cubicBezTo>
                    <a:cubicBezTo>
                      <a:pt x="1563370" y="2804160"/>
                      <a:pt x="1565910" y="2804160"/>
                      <a:pt x="1568450" y="2802890"/>
                    </a:cubicBezTo>
                    <a:cubicBezTo>
                      <a:pt x="2016760" y="2640330"/>
                      <a:pt x="2346960" y="2211070"/>
                      <a:pt x="2353310" y="1709420"/>
                    </a:cubicBezTo>
                    <a:lnTo>
                      <a:pt x="2353310" y="0"/>
                    </a:lnTo>
                    <a:lnTo>
                      <a:pt x="0" y="0"/>
                    </a:lnTo>
                    <a:lnTo>
                      <a:pt x="0" y="1708150"/>
                    </a:lnTo>
                    <a:cubicBezTo>
                      <a:pt x="6350" y="2213610"/>
                      <a:pt x="331470" y="2642870"/>
                      <a:pt x="784860" y="2801620"/>
                    </a:cubicBezTo>
                    <a:close/>
                  </a:path>
                </a:pathLst>
              </a:custGeom>
              <a:solidFill>
                <a:srgbClr val="000000"/>
              </a:solidFill>
            </p:spPr>
          </p:sp>
        </p:grpSp>
        <p:grpSp>
          <p:nvGrpSpPr>
            <p:cNvPr id="12" name="Group 12"/>
            <p:cNvGrpSpPr/>
            <p:nvPr/>
          </p:nvGrpSpPr>
          <p:grpSpPr>
            <a:xfrm rot="-5400000">
              <a:off x="8629231" y="-188367"/>
              <a:ext cx="1724607" cy="2101342"/>
              <a:chOff x="0" y="0"/>
              <a:chExt cx="2354580" cy="2868930"/>
            </a:xfrm>
          </p:grpSpPr>
          <p:sp>
            <p:nvSpPr>
              <p:cNvPr id="13" name="Freeform 13"/>
              <p:cNvSpPr/>
              <p:nvPr/>
            </p:nvSpPr>
            <p:spPr>
              <a:xfrm>
                <a:off x="0" y="0"/>
                <a:ext cx="2353310" cy="2868930"/>
              </a:xfrm>
              <a:custGeom>
                <a:avLst/>
                <a:gdLst/>
                <a:ahLst/>
                <a:cxnLst/>
                <a:rect l="l" t="t" r="r" b="b"/>
                <a:pathLst>
                  <a:path w="2353310" h="2868930">
                    <a:moveTo>
                      <a:pt x="784860" y="2801620"/>
                    </a:moveTo>
                    <a:cubicBezTo>
                      <a:pt x="905510" y="2842260"/>
                      <a:pt x="1042670" y="2868930"/>
                      <a:pt x="1177290" y="2868930"/>
                    </a:cubicBezTo>
                    <a:cubicBezTo>
                      <a:pt x="1311910" y="2868930"/>
                      <a:pt x="1441450" y="2846070"/>
                      <a:pt x="1560830" y="2805430"/>
                    </a:cubicBezTo>
                    <a:cubicBezTo>
                      <a:pt x="1563370" y="2804160"/>
                      <a:pt x="1565910" y="2804160"/>
                      <a:pt x="1568450" y="2802890"/>
                    </a:cubicBezTo>
                    <a:cubicBezTo>
                      <a:pt x="2016760" y="2640330"/>
                      <a:pt x="2346960" y="2211070"/>
                      <a:pt x="2353310" y="1709420"/>
                    </a:cubicBezTo>
                    <a:lnTo>
                      <a:pt x="2353310" y="0"/>
                    </a:lnTo>
                    <a:lnTo>
                      <a:pt x="0" y="0"/>
                    </a:lnTo>
                    <a:lnTo>
                      <a:pt x="0" y="1708150"/>
                    </a:lnTo>
                    <a:cubicBezTo>
                      <a:pt x="6350" y="2213610"/>
                      <a:pt x="331470" y="2642870"/>
                      <a:pt x="784860" y="2801620"/>
                    </a:cubicBezTo>
                    <a:close/>
                  </a:path>
                </a:pathLst>
              </a:custGeom>
              <a:solidFill>
                <a:srgbClr val="000000"/>
              </a:solidFill>
            </p:spPr>
          </p:sp>
        </p:grpSp>
        <p:grpSp>
          <p:nvGrpSpPr>
            <p:cNvPr id="14" name="Group 14"/>
            <p:cNvGrpSpPr/>
            <p:nvPr/>
          </p:nvGrpSpPr>
          <p:grpSpPr>
            <a:xfrm>
              <a:off x="1346006" y="0"/>
              <a:ext cx="8390432" cy="1724607"/>
              <a:chOff x="0" y="0"/>
              <a:chExt cx="1006916" cy="206966"/>
            </a:xfrm>
          </p:grpSpPr>
          <p:sp>
            <p:nvSpPr>
              <p:cNvPr id="15" name="Freeform 15"/>
              <p:cNvSpPr/>
              <p:nvPr/>
            </p:nvSpPr>
            <p:spPr>
              <a:xfrm>
                <a:off x="0" y="0"/>
                <a:ext cx="1006916" cy="206966"/>
              </a:xfrm>
              <a:custGeom>
                <a:avLst/>
                <a:gdLst/>
                <a:ahLst/>
                <a:cxnLst/>
                <a:rect l="l" t="t" r="r" b="b"/>
                <a:pathLst>
                  <a:path w="1006916" h="206966">
                    <a:moveTo>
                      <a:pt x="0" y="0"/>
                    </a:moveTo>
                    <a:lnTo>
                      <a:pt x="1006916" y="0"/>
                    </a:lnTo>
                    <a:lnTo>
                      <a:pt x="1006916" y="206966"/>
                    </a:lnTo>
                    <a:lnTo>
                      <a:pt x="0" y="206966"/>
                    </a:lnTo>
                    <a:close/>
                  </a:path>
                </a:pathLst>
              </a:custGeom>
              <a:solidFill>
                <a:srgbClr val="000000"/>
              </a:solidFill>
            </p:spPr>
          </p:sp>
        </p:grpSp>
        <p:sp>
          <p:nvSpPr>
            <p:cNvPr id="16" name="TextBox 16"/>
            <p:cNvSpPr txBox="1"/>
            <p:nvPr/>
          </p:nvSpPr>
          <p:spPr>
            <a:xfrm>
              <a:off x="863223" y="199160"/>
              <a:ext cx="8873214" cy="1298289"/>
            </a:xfrm>
            <a:prstGeom prst="rect">
              <a:avLst/>
            </a:prstGeom>
          </p:spPr>
          <p:txBody>
            <a:bodyPr lIns="0" tIns="0" rIns="0" bIns="0" rtlCol="0" anchor="t">
              <a:spAutoFit/>
            </a:bodyPr>
            <a:lstStyle/>
            <a:p>
              <a:pPr algn="ctr">
                <a:lnSpc>
                  <a:spcPts val="3921"/>
                </a:lnSpc>
              </a:pPr>
              <a:r>
                <a:rPr lang="en-US" sz="3016" spc="120">
                  <a:solidFill>
                    <a:srgbClr val="FFFFFF"/>
                  </a:solidFill>
                  <a:latin typeface="Open Sauce Light"/>
                  <a:ea typeface="Open Sauce Light"/>
                  <a:cs typeface="Open Sauce Light"/>
                  <a:sym typeface="Open Sauce Light"/>
                </a:rPr>
                <a:t>Monthly Sales Data for Complete fiscal year 2023-24</a:t>
              </a:r>
            </a:p>
          </p:txBody>
        </p:sp>
      </p:grpSp>
      <p:grpSp>
        <p:nvGrpSpPr>
          <p:cNvPr id="17" name="Group 17"/>
          <p:cNvGrpSpPr/>
          <p:nvPr/>
        </p:nvGrpSpPr>
        <p:grpSpPr>
          <a:xfrm>
            <a:off x="9352646" y="5800601"/>
            <a:ext cx="7906654" cy="1293456"/>
            <a:chOff x="0" y="0"/>
            <a:chExt cx="10542206" cy="1724607"/>
          </a:xfrm>
        </p:grpSpPr>
        <p:grpSp>
          <p:nvGrpSpPr>
            <p:cNvPr id="18" name="Group 18"/>
            <p:cNvGrpSpPr/>
            <p:nvPr/>
          </p:nvGrpSpPr>
          <p:grpSpPr>
            <a:xfrm rot="5400000">
              <a:off x="188367" y="-188367"/>
              <a:ext cx="1724607" cy="2101342"/>
              <a:chOff x="0" y="0"/>
              <a:chExt cx="2354580" cy="2868930"/>
            </a:xfrm>
          </p:grpSpPr>
          <p:sp>
            <p:nvSpPr>
              <p:cNvPr id="19" name="Freeform 19"/>
              <p:cNvSpPr/>
              <p:nvPr/>
            </p:nvSpPr>
            <p:spPr>
              <a:xfrm>
                <a:off x="0" y="0"/>
                <a:ext cx="2353310" cy="2868930"/>
              </a:xfrm>
              <a:custGeom>
                <a:avLst/>
                <a:gdLst/>
                <a:ahLst/>
                <a:cxnLst/>
                <a:rect l="l" t="t" r="r" b="b"/>
                <a:pathLst>
                  <a:path w="2353310" h="2868930">
                    <a:moveTo>
                      <a:pt x="784860" y="2801620"/>
                    </a:moveTo>
                    <a:cubicBezTo>
                      <a:pt x="905510" y="2842260"/>
                      <a:pt x="1042670" y="2868930"/>
                      <a:pt x="1177290" y="2868930"/>
                    </a:cubicBezTo>
                    <a:cubicBezTo>
                      <a:pt x="1311910" y="2868930"/>
                      <a:pt x="1441450" y="2846070"/>
                      <a:pt x="1560830" y="2805430"/>
                    </a:cubicBezTo>
                    <a:cubicBezTo>
                      <a:pt x="1563370" y="2804160"/>
                      <a:pt x="1565910" y="2804160"/>
                      <a:pt x="1568450" y="2802890"/>
                    </a:cubicBezTo>
                    <a:cubicBezTo>
                      <a:pt x="2016760" y="2640330"/>
                      <a:pt x="2346960" y="2211070"/>
                      <a:pt x="2353310" y="1709420"/>
                    </a:cubicBezTo>
                    <a:lnTo>
                      <a:pt x="2353310" y="0"/>
                    </a:lnTo>
                    <a:lnTo>
                      <a:pt x="0" y="0"/>
                    </a:lnTo>
                    <a:lnTo>
                      <a:pt x="0" y="1708150"/>
                    </a:lnTo>
                    <a:cubicBezTo>
                      <a:pt x="6350" y="2213610"/>
                      <a:pt x="331470" y="2642870"/>
                      <a:pt x="784860" y="2801620"/>
                    </a:cubicBezTo>
                    <a:close/>
                  </a:path>
                </a:pathLst>
              </a:custGeom>
              <a:solidFill>
                <a:srgbClr val="000000"/>
              </a:solidFill>
            </p:spPr>
          </p:sp>
        </p:grpSp>
        <p:grpSp>
          <p:nvGrpSpPr>
            <p:cNvPr id="20" name="Group 20"/>
            <p:cNvGrpSpPr/>
            <p:nvPr/>
          </p:nvGrpSpPr>
          <p:grpSpPr>
            <a:xfrm rot="-5400000">
              <a:off x="8629231" y="-188367"/>
              <a:ext cx="1724607" cy="2101342"/>
              <a:chOff x="0" y="0"/>
              <a:chExt cx="2354580" cy="2868930"/>
            </a:xfrm>
          </p:grpSpPr>
          <p:sp>
            <p:nvSpPr>
              <p:cNvPr id="21" name="Freeform 21"/>
              <p:cNvSpPr/>
              <p:nvPr/>
            </p:nvSpPr>
            <p:spPr>
              <a:xfrm>
                <a:off x="0" y="0"/>
                <a:ext cx="2353310" cy="2868930"/>
              </a:xfrm>
              <a:custGeom>
                <a:avLst/>
                <a:gdLst/>
                <a:ahLst/>
                <a:cxnLst/>
                <a:rect l="l" t="t" r="r" b="b"/>
                <a:pathLst>
                  <a:path w="2353310" h="2868930">
                    <a:moveTo>
                      <a:pt x="784860" y="2801620"/>
                    </a:moveTo>
                    <a:cubicBezTo>
                      <a:pt x="905510" y="2842260"/>
                      <a:pt x="1042670" y="2868930"/>
                      <a:pt x="1177290" y="2868930"/>
                    </a:cubicBezTo>
                    <a:cubicBezTo>
                      <a:pt x="1311910" y="2868930"/>
                      <a:pt x="1441450" y="2846070"/>
                      <a:pt x="1560830" y="2805430"/>
                    </a:cubicBezTo>
                    <a:cubicBezTo>
                      <a:pt x="1563370" y="2804160"/>
                      <a:pt x="1565910" y="2804160"/>
                      <a:pt x="1568450" y="2802890"/>
                    </a:cubicBezTo>
                    <a:cubicBezTo>
                      <a:pt x="2016760" y="2640330"/>
                      <a:pt x="2346960" y="2211070"/>
                      <a:pt x="2353310" y="1709420"/>
                    </a:cubicBezTo>
                    <a:lnTo>
                      <a:pt x="2353310" y="0"/>
                    </a:lnTo>
                    <a:lnTo>
                      <a:pt x="0" y="0"/>
                    </a:lnTo>
                    <a:lnTo>
                      <a:pt x="0" y="1708150"/>
                    </a:lnTo>
                    <a:cubicBezTo>
                      <a:pt x="6350" y="2213610"/>
                      <a:pt x="331470" y="2642870"/>
                      <a:pt x="784860" y="2801620"/>
                    </a:cubicBezTo>
                    <a:close/>
                  </a:path>
                </a:pathLst>
              </a:custGeom>
              <a:solidFill>
                <a:srgbClr val="000000"/>
              </a:solidFill>
            </p:spPr>
          </p:sp>
        </p:grpSp>
        <p:grpSp>
          <p:nvGrpSpPr>
            <p:cNvPr id="22" name="Group 22"/>
            <p:cNvGrpSpPr/>
            <p:nvPr/>
          </p:nvGrpSpPr>
          <p:grpSpPr>
            <a:xfrm>
              <a:off x="1346006" y="0"/>
              <a:ext cx="8390432" cy="1724607"/>
              <a:chOff x="0" y="0"/>
              <a:chExt cx="1006916" cy="206966"/>
            </a:xfrm>
          </p:grpSpPr>
          <p:sp>
            <p:nvSpPr>
              <p:cNvPr id="23" name="Freeform 23"/>
              <p:cNvSpPr/>
              <p:nvPr/>
            </p:nvSpPr>
            <p:spPr>
              <a:xfrm>
                <a:off x="0" y="0"/>
                <a:ext cx="1006916" cy="206966"/>
              </a:xfrm>
              <a:custGeom>
                <a:avLst/>
                <a:gdLst/>
                <a:ahLst/>
                <a:cxnLst/>
                <a:rect l="l" t="t" r="r" b="b"/>
                <a:pathLst>
                  <a:path w="1006916" h="206966">
                    <a:moveTo>
                      <a:pt x="0" y="0"/>
                    </a:moveTo>
                    <a:lnTo>
                      <a:pt x="1006916" y="0"/>
                    </a:lnTo>
                    <a:lnTo>
                      <a:pt x="1006916" y="206966"/>
                    </a:lnTo>
                    <a:lnTo>
                      <a:pt x="0" y="206966"/>
                    </a:lnTo>
                    <a:close/>
                  </a:path>
                </a:pathLst>
              </a:custGeom>
              <a:solidFill>
                <a:srgbClr val="000000"/>
              </a:solidFill>
            </p:spPr>
          </p:sp>
        </p:grpSp>
        <p:sp>
          <p:nvSpPr>
            <p:cNvPr id="24" name="TextBox 24"/>
            <p:cNvSpPr txBox="1"/>
            <p:nvPr/>
          </p:nvSpPr>
          <p:spPr>
            <a:xfrm>
              <a:off x="863223" y="199160"/>
              <a:ext cx="8873214" cy="1298289"/>
            </a:xfrm>
            <a:prstGeom prst="rect">
              <a:avLst/>
            </a:prstGeom>
          </p:spPr>
          <p:txBody>
            <a:bodyPr lIns="0" tIns="0" rIns="0" bIns="0" rtlCol="0" anchor="t">
              <a:spAutoFit/>
            </a:bodyPr>
            <a:lstStyle/>
            <a:p>
              <a:pPr algn="ctr">
                <a:lnSpc>
                  <a:spcPts val="3921"/>
                </a:lnSpc>
              </a:pPr>
              <a:r>
                <a:rPr lang="en-US" sz="3016" spc="120">
                  <a:solidFill>
                    <a:srgbClr val="FFFFFF"/>
                  </a:solidFill>
                  <a:latin typeface="Open Sauce Light"/>
                  <a:ea typeface="Open Sauce Light"/>
                  <a:cs typeface="Open Sauce Light"/>
                  <a:sym typeface="Open Sauce Light"/>
                </a:rPr>
                <a:t>Transaction Ledger Data of 6 months</a:t>
              </a:r>
            </a:p>
          </p:txBody>
        </p:sp>
      </p:grpSp>
      <p:sp>
        <p:nvSpPr>
          <p:cNvPr id="25" name="Freeform 25"/>
          <p:cNvSpPr/>
          <p:nvPr/>
        </p:nvSpPr>
        <p:spPr>
          <a:xfrm>
            <a:off x="17499545" y="9552243"/>
            <a:ext cx="394907" cy="262793"/>
          </a:xfrm>
          <a:custGeom>
            <a:avLst/>
            <a:gdLst/>
            <a:ahLst/>
            <a:cxnLst/>
            <a:rect l="l" t="t" r="r" b="b"/>
            <a:pathLst>
              <a:path w="394907" h="262793">
                <a:moveTo>
                  <a:pt x="0" y="0"/>
                </a:moveTo>
                <a:lnTo>
                  <a:pt x="394907" y="0"/>
                </a:lnTo>
                <a:lnTo>
                  <a:pt x="394907" y="262793"/>
                </a:lnTo>
                <a:lnTo>
                  <a:pt x="0" y="26279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6" name="Freeform 26"/>
          <p:cNvSpPr/>
          <p:nvPr/>
        </p:nvSpPr>
        <p:spPr>
          <a:xfrm>
            <a:off x="9352646" y="2250994"/>
            <a:ext cx="7906654" cy="3549607"/>
          </a:xfrm>
          <a:custGeom>
            <a:avLst/>
            <a:gdLst/>
            <a:ahLst/>
            <a:cxnLst/>
            <a:rect l="l" t="t" r="r" b="b"/>
            <a:pathLst>
              <a:path w="7906654" h="3549607">
                <a:moveTo>
                  <a:pt x="0" y="0"/>
                </a:moveTo>
                <a:lnTo>
                  <a:pt x="7906654" y="0"/>
                </a:lnTo>
                <a:lnTo>
                  <a:pt x="7906654" y="3549607"/>
                </a:lnTo>
                <a:lnTo>
                  <a:pt x="0" y="3549607"/>
                </a:lnTo>
                <a:lnTo>
                  <a:pt x="0" y="0"/>
                </a:lnTo>
                <a:close/>
              </a:path>
            </a:pathLst>
          </a:custGeom>
          <a:blipFill>
            <a:blip r:embed="rId6"/>
            <a:stretch>
              <a:fillRect t="-18601" b="-79985"/>
            </a:stretch>
          </a:blipFill>
        </p:spPr>
      </p:sp>
      <p:sp>
        <p:nvSpPr>
          <p:cNvPr id="27" name="Freeform 27"/>
          <p:cNvSpPr/>
          <p:nvPr/>
        </p:nvSpPr>
        <p:spPr>
          <a:xfrm>
            <a:off x="1028700" y="2250994"/>
            <a:ext cx="7906654" cy="3549607"/>
          </a:xfrm>
          <a:custGeom>
            <a:avLst/>
            <a:gdLst/>
            <a:ahLst/>
            <a:cxnLst/>
            <a:rect l="l" t="t" r="r" b="b"/>
            <a:pathLst>
              <a:path w="7906654" h="3549607">
                <a:moveTo>
                  <a:pt x="0" y="0"/>
                </a:moveTo>
                <a:lnTo>
                  <a:pt x="7906654" y="0"/>
                </a:lnTo>
                <a:lnTo>
                  <a:pt x="7906654" y="3549607"/>
                </a:lnTo>
                <a:lnTo>
                  <a:pt x="0" y="3549607"/>
                </a:lnTo>
                <a:lnTo>
                  <a:pt x="0" y="0"/>
                </a:lnTo>
                <a:close/>
              </a:path>
            </a:pathLst>
          </a:custGeom>
          <a:blipFill>
            <a:blip r:embed="rId7"/>
            <a:stretch>
              <a:fillRect t="-8972" b="-36648"/>
            </a:stretch>
          </a:blipFill>
        </p:spPr>
      </p:sp>
      <p:sp>
        <p:nvSpPr>
          <p:cNvPr id="28" name="TextBox 28"/>
          <p:cNvSpPr txBox="1"/>
          <p:nvPr/>
        </p:nvSpPr>
        <p:spPr>
          <a:xfrm>
            <a:off x="1028700" y="858177"/>
            <a:ext cx="10120814" cy="1150384"/>
          </a:xfrm>
          <a:prstGeom prst="rect">
            <a:avLst/>
          </a:prstGeom>
        </p:spPr>
        <p:txBody>
          <a:bodyPr lIns="0" tIns="0" rIns="0" bIns="0" rtlCol="0" anchor="t">
            <a:spAutoFit/>
          </a:bodyPr>
          <a:lstStyle/>
          <a:p>
            <a:pPr algn="l">
              <a:lnSpc>
                <a:spcPts val="8889"/>
              </a:lnSpc>
            </a:pPr>
            <a:r>
              <a:rPr lang="en-US" sz="8081">
                <a:solidFill>
                  <a:srgbClr val="000000"/>
                </a:solidFill>
                <a:latin typeface="Glacial Indifference"/>
                <a:ea typeface="Glacial Indifference"/>
                <a:cs typeface="Glacial Indifference"/>
                <a:sym typeface="Glacial Indifference"/>
              </a:rPr>
              <a:t>Dataset Collected</a:t>
            </a:r>
          </a:p>
        </p:txBody>
      </p:sp>
      <p:sp>
        <p:nvSpPr>
          <p:cNvPr id="29" name="TextBox 29"/>
          <p:cNvSpPr txBox="1"/>
          <p:nvPr/>
        </p:nvSpPr>
        <p:spPr>
          <a:xfrm>
            <a:off x="881038" y="7405689"/>
            <a:ext cx="8201979" cy="2146554"/>
          </a:xfrm>
          <a:prstGeom prst="rect">
            <a:avLst/>
          </a:prstGeom>
        </p:spPr>
        <p:txBody>
          <a:bodyPr lIns="0" tIns="0" rIns="0" bIns="0" rtlCol="0" anchor="t">
            <a:spAutoFit/>
          </a:bodyPr>
          <a:lstStyle/>
          <a:p>
            <a:pPr algn="ctr">
              <a:lnSpc>
                <a:spcPts val="2865"/>
              </a:lnSpc>
            </a:pPr>
            <a:r>
              <a:rPr lang="en-US" sz="1910" spc="76">
                <a:solidFill>
                  <a:srgbClr val="000000"/>
                </a:solidFill>
                <a:latin typeface="Open Sauce Light"/>
                <a:ea typeface="Open Sauce Light"/>
                <a:cs typeface="Open Sauce Light"/>
                <a:sym typeface="Open Sauce Light"/>
              </a:rPr>
              <a:t>The workbook has five sheets, each named after a manufacturer (FLAMMINGO, SNAPIN, OETKER, HAPPILO, INSIGHT) that RL Associates deals with. It is organized in a tabular form, listing product details under "Item" and monthly sales data from April 2023 to March 2024, with summary metrics like total quantity sold and total sales value (INR).</a:t>
            </a:r>
          </a:p>
        </p:txBody>
      </p:sp>
      <p:sp>
        <p:nvSpPr>
          <p:cNvPr id="30" name="TextBox 30"/>
          <p:cNvSpPr txBox="1"/>
          <p:nvPr/>
        </p:nvSpPr>
        <p:spPr>
          <a:xfrm>
            <a:off x="9500308" y="7405689"/>
            <a:ext cx="7906654" cy="1784569"/>
          </a:xfrm>
          <a:prstGeom prst="rect">
            <a:avLst/>
          </a:prstGeom>
        </p:spPr>
        <p:txBody>
          <a:bodyPr lIns="0" tIns="0" rIns="0" bIns="0" rtlCol="0" anchor="t">
            <a:spAutoFit/>
          </a:bodyPr>
          <a:lstStyle/>
          <a:p>
            <a:pPr algn="ctr">
              <a:lnSpc>
                <a:spcPts val="2866"/>
              </a:lnSpc>
            </a:pPr>
            <a:r>
              <a:rPr lang="en-US" sz="1910" spc="76">
                <a:solidFill>
                  <a:srgbClr val="000000"/>
                </a:solidFill>
                <a:latin typeface="Open Sauce Light"/>
                <a:ea typeface="Open Sauce Light"/>
                <a:cs typeface="Open Sauce Light"/>
                <a:sym typeface="Open Sauce Light"/>
              </a:rPr>
              <a:t>The dataset for distributor segmentation contains transactional data from R.L. Associates. The key columns utilized are the distributor names (PURTICULARS) and their corresponding payment amounts (DEBIT), which reflect the financial activity between the distributors and the Super Stockist.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5F5EF"/>
        </a:solidFill>
        <a:effectLst/>
      </p:bgPr>
    </p:bg>
    <p:spTree>
      <p:nvGrpSpPr>
        <p:cNvPr id="1" name=""/>
        <p:cNvGrpSpPr/>
        <p:nvPr/>
      </p:nvGrpSpPr>
      <p:grpSpPr>
        <a:xfrm>
          <a:off x="0" y="0"/>
          <a:ext cx="0" cy="0"/>
          <a:chOff x="0" y="0"/>
          <a:chExt cx="0" cy="0"/>
        </a:xfrm>
      </p:grpSpPr>
      <p:grpSp>
        <p:nvGrpSpPr>
          <p:cNvPr id="2" name="Group 2"/>
          <p:cNvGrpSpPr/>
          <p:nvPr/>
        </p:nvGrpSpPr>
        <p:grpSpPr>
          <a:xfrm>
            <a:off x="17499545" y="535253"/>
            <a:ext cx="493447" cy="493447"/>
            <a:chOff x="0" y="0"/>
            <a:chExt cx="657929" cy="657929"/>
          </a:xfrm>
        </p:grpSpPr>
        <p:grpSp>
          <p:nvGrpSpPr>
            <p:cNvPr id="3" name="Group 3"/>
            <p:cNvGrpSpPr>
              <a:grpSpLocks noChangeAspect="1"/>
            </p:cNvGrpSpPr>
            <p:nvPr/>
          </p:nvGrpSpPr>
          <p:grpSpPr>
            <a:xfrm>
              <a:off x="0" y="0"/>
              <a:ext cx="657929" cy="657929"/>
              <a:chOff x="0" y="0"/>
              <a:chExt cx="6355080" cy="6355080"/>
            </a:xfrm>
          </p:grpSpPr>
          <p:sp>
            <p:nvSpPr>
              <p:cNvPr id="4" name="Freeform 4"/>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00000"/>
              </a:solidFill>
            </p:spPr>
          </p:sp>
        </p:grpSp>
        <p:sp>
          <p:nvSpPr>
            <p:cNvPr id="5" name="Freeform 5"/>
            <p:cNvSpPr/>
            <p:nvPr/>
          </p:nvSpPr>
          <p:spPr>
            <a:xfrm rot="5400000">
              <a:off x="109655" y="109655"/>
              <a:ext cx="438619" cy="438619"/>
            </a:xfrm>
            <a:custGeom>
              <a:avLst/>
              <a:gdLst/>
              <a:ahLst/>
              <a:cxnLst/>
              <a:rect l="l" t="t" r="r" b="b"/>
              <a:pathLst>
                <a:path w="438619" h="438619">
                  <a:moveTo>
                    <a:pt x="0" y="0"/>
                  </a:moveTo>
                  <a:lnTo>
                    <a:pt x="438619" y="0"/>
                  </a:lnTo>
                  <a:lnTo>
                    <a:pt x="438619" y="438619"/>
                  </a:lnTo>
                  <a:lnTo>
                    <a:pt x="0" y="43861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grpSp>
        <p:nvGrpSpPr>
          <p:cNvPr id="6" name="Group 6"/>
          <p:cNvGrpSpPr/>
          <p:nvPr/>
        </p:nvGrpSpPr>
        <p:grpSpPr>
          <a:xfrm>
            <a:off x="17144897" y="4848912"/>
            <a:ext cx="749555" cy="294588"/>
            <a:chOff x="0" y="0"/>
            <a:chExt cx="999406" cy="392784"/>
          </a:xfrm>
        </p:grpSpPr>
        <p:sp>
          <p:nvSpPr>
            <p:cNvPr id="7" name="TextBox 7"/>
            <p:cNvSpPr txBox="1"/>
            <p:nvPr/>
          </p:nvSpPr>
          <p:spPr>
            <a:xfrm>
              <a:off x="394147" y="-19050"/>
              <a:ext cx="605260" cy="411834"/>
            </a:xfrm>
            <a:prstGeom prst="rect">
              <a:avLst/>
            </a:prstGeom>
          </p:spPr>
          <p:txBody>
            <a:bodyPr lIns="0" tIns="0" rIns="0" bIns="0" rtlCol="0" anchor="t">
              <a:spAutoFit/>
            </a:bodyPr>
            <a:lstStyle/>
            <a:p>
              <a:pPr algn="r">
                <a:lnSpc>
                  <a:spcPts val="2400"/>
                </a:lnSpc>
              </a:pPr>
              <a:r>
                <a:rPr lang="en-US" sz="2000" b="1" spc="200" dirty="0">
                  <a:solidFill>
                    <a:srgbClr val="000000"/>
                  </a:solidFill>
                  <a:latin typeface="Glacial Indifference Bold"/>
                  <a:ea typeface="Glacial Indifference Bold"/>
                  <a:cs typeface="Glacial Indifference Bold"/>
                  <a:sym typeface="Glacial Indifference Bold"/>
                </a:rPr>
                <a:t>05</a:t>
              </a:r>
            </a:p>
          </p:txBody>
        </p:sp>
        <p:sp>
          <p:nvSpPr>
            <p:cNvPr id="8" name="AutoShape 8"/>
            <p:cNvSpPr/>
            <p:nvPr/>
          </p:nvSpPr>
          <p:spPr>
            <a:xfrm rot="-5400000">
              <a:off x="194137" y="-16317"/>
              <a:ext cx="43972" cy="432247"/>
            </a:xfrm>
            <a:prstGeom prst="rect">
              <a:avLst/>
            </a:prstGeom>
            <a:solidFill>
              <a:srgbClr val="000000"/>
            </a:solidFill>
          </p:spPr>
        </p:sp>
      </p:grpSp>
      <p:sp>
        <p:nvSpPr>
          <p:cNvPr id="9" name="Freeform 9"/>
          <p:cNvSpPr/>
          <p:nvPr/>
        </p:nvSpPr>
        <p:spPr>
          <a:xfrm>
            <a:off x="17499545" y="9552243"/>
            <a:ext cx="394907" cy="262793"/>
          </a:xfrm>
          <a:custGeom>
            <a:avLst/>
            <a:gdLst/>
            <a:ahLst/>
            <a:cxnLst/>
            <a:rect l="l" t="t" r="r" b="b"/>
            <a:pathLst>
              <a:path w="394907" h="262793">
                <a:moveTo>
                  <a:pt x="0" y="0"/>
                </a:moveTo>
                <a:lnTo>
                  <a:pt x="394907" y="0"/>
                </a:lnTo>
                <a:lnTo>
                  <a:pt x="394907" y="262793"/>
                </a:lnTo>
                <a:lnTo>
                  <a:pt x="0" y="26279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Freeform 10"/>
          <p:cNvSpPr/>
          <p:nvPr/>
        </p:nvSpPr>
        <p:spPr>
          <a:xfrm rot="5400000">
            <a:off x="9428728" y="2456429"/>
            <a:ext cx="10287000" cy="5374143"/>
          </a:xfrm>
          <a:custGeom>
            <a:avLst/>
            <a:gdLst/>
            <a:ahLst/>
            <a:cxnLst/>
            <a:rect l="l" t="t" r="r" b="b"/>
            <a:pathLst>
              <a:path w="10365613" h="5374143">
                <a:moveTo>
                  <a:pt x="0" y="0"/>
                </a:moveTo>
                <a:lnTo>
                  <a:pt x="10365613" y="0"/>
                </a:lnTo>
                <a:lnTo>
                  <a:pt x="10365613" y="5374143"/>
                </a:lnTo>
                <a:lnTo>
                  <a:pt x="0" y="5374143"/>
                </a:lnTo>
                <a:lnTo>
                  <a:pt x="0" y="0"/>
                </a:lnTo>
                <a:close/>
              </a:path>
            </a:pathLst>
          </a:custGeom>
          <a:blipFill>
            <a:blip r:embed="rId6"/>
            <a:stretch>
              <a:fillRect l="-2237" r="-2237"/>
            </a:stretch>
          </a:blipFill>
        </p:spPr>
      </p:sp>
      <p:sp>
        <p:nvSpPr>
          <p:cNvPr id="11" name="TextBox 11"/>
          <p:cNvSpPr txBox="1"/>
          <p:nvPr/>
        </p:nvSpPr>
        <p:spPr>
          <a:xfrm>
            <a:off x="1028700" y="1162050"/>
            <a:ext cx="6423159" cy="1915708"/>
          </a:xfrm>
          <a:prstGeom prst="rect">
            <a:avLst/>
          </a:prstGeom>
        </p:spPr>
        <p:txBody>
          <a:bodyPr lIns="0" tIns="0" rIns="0" bIns="0" rtlCol="0" anchor="t">
            <a:spAutoFit/>
          </a:bodyPr>
          <a:lstStyle/>
          <a:p>
            <a:pPr algn="l">
              <a:lnSpc>
                <a:spcPts val="7364"/>
              </a:lnSpc>
            </a:pPr>
            <a:r>
              <a:rPr lang="en-US" sz="7364">
                <a:solidFill>
                  <a:srgbClr val="000000"/>
                </a:solidFill>
                <a:latin typeface="Glacial Indifference"/>
                <a:ea typeface="Glacial Indifference"/>
                <a:cs typeface="Glacial Indifference"/>
                <a:sym typeface="Glacial Indifference"/>
              </a:rPr>
              <a:t>Distributors Segmentation</a:t>
            </a:r>
          </a:p>
        </p:txBody>
      </p:sp>
      <p:sp>
        <p:nvSpPr>
          <p:cNvPr id="12" name="TextBox 12"/>
          <p:cNvSpPr txBox="1"/>
          <p:nvPr/>
        </p:nvSpPr>
        <p:spPr>
          <a:xfrm>
            <a:off x="1028700" y="3425732"/>
            <a:ext cx="10550281" cy="5832568"/>
          </a:xfrm>
          <a:prstGeom prst="rect">
            <a:avLst/>
          </a:prstGeom>
        </p:spPr>
        <p:txBody>
          <a:bodyPr lIns="0" tIns="0" rIns="0" bIns="0" rtlCol="0" anchor="t">
            <a:spAutoFit/>
          </a:bodyPr>
          <a:lstStyle/>
          <a:p>
            <a:pPr algn="l">
              <a:lnSpc>
                <a:spcPts val="3087"/>
              </a:lnSpc>
            </a:pPr>
            <a:r>
              <a:rPr lang="en-US" sz="2058" spc="82">
                <a:solidFill>
                  <a:srgbClr val="000000"/>
                </a:solidFill>
                <a:latin typeface="Open Sauce Light"/>
                <a:ea typeface="Open Sauce Light"/>
                <a:cs typeface="Open Sauce Light"/>
                <a:sym typeface="Open Sauce Light"/>
              </a:rPr>
              <a:t>The Distributor Segmentation Analysis utilized K-means clustering to segment distributors based on debit patterns, uncovering actionable insights for business strategies. The analysis began with data loading and cleaning, converting debit values to numeric format, and removing nulls. Outliers, including major banks and large trading firms, were identified using the Interquartile Range (IQR) method and excluded to ensure data integrity. Normalization was applied to debit values using StandardScaler for clustering readiness. The Elbow Method determined k=3 as the optimal number of clusters. Three segments emerged: High-Value (₹44,061–₹94,500), Medium-Value (₹16,331–₹42,648), and Low-Value (₹1–₹15,347), each with distinct transaction characteristics. Key representatives in these clusters highlighted premium distributors, regular contributors, and small-scale businesses. A total of 15 outliers spanning large institutions and high-value accounts were documented, ranging from ₹121,668 to ₹11,190,130. These findings provide a comprehensive foundation for targeted distributor strategies.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B48AB"/>
        </a:solidFill>
        <a:effectLst/>
      </p:bgPr>
    </p:bg>
    <p:spTree>
      <p:nvGrpSpPr>
        <p:cNvPr id="1" name=""/>
        <p:cNvGrpSpPr/>
        <p:nvPr/>
      </p:nvGrpSpPr>
      <p:grpSpPr>
        <a:xfrm>
          <a:off x="0" y="0"/>
          <a:ext cx="0" cy="0"/>
          <a:chOff x="0" y="0"/>
          <a:chExt cx="0" cy="0"/>
        </a:xfrm>
      </p:grpSpPr>
      <p:grpSp>
        <p:nvGrpSpPr>
          <p:cNvPr id="2" name="Group 2"/>
          <p:cNvGrpSpPr/>
          <p:nvPr/>
        </p:nvGrpSpPr>
        <p:grpSpPr>
          <a:xfrm>
            <a:off x="17499545" y="535253"/>
            <a:ext cx="493447" cy="493447"/>
            <a:chOff x="0" y="0"/>
            <a:chExt cx="657929" cy="657929"/>
          </a:xfrm>
        </p:grpSpPr>
        <p:grpSp>
          <p:nvGrpSpPr>
            <p:cNvPr id="3" name="Group 3"/>
            <p:cNvGrpSpPr>
              <a:grpSpLocks noChangeAspect="1"/>
            </p:cNvGrpSpPr>
            <p:nvPr/>
          </p:nvGrpSpPr>
          <p:grpSpPr>
            <a:xfrm>
              <a:off x="0" y="0"/>
              <a:ext cx="657929" cy="657929"/>
              <a:chOff x="0" y="0"/>
              <a:chExt cx="6355080" cy="6355080"/>
            </a:xfrm>
          </p:grpSpPr>
          <p:sp>
            <p:nvSpPr>
              <p:cNvPr id="4" name="Freeform 4"/>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sp>
        </p:grpSp>
        <p:sp>
          <p:nvSpPr>
            <p:cNvPr id="5" name="Freeform 5"/>
            <p:cNvSpPr/>
            <p:nvPr/>
          </p:nvSpPr>
          <p:spPr>
            <a:xfrm rot="5400000">
              <a:off x="109655" y="109655"/>
              <a:ext cx="438619" cy="438619"/>
            </a:xfrm>
            <a:custGeom>
              <a:avLst/>
              <a:gdLst/>
              <a:ahLst/>
              <a:cxnLst/>
              <a:rect l="l" t="t" r="r" b="b"/>
              <a:pathLst>
                <a:path w="438619" h="438619">
                  <a:moveTo>
                    <a:pt x="0" y="0"/>
                  </a:moveTo>
                  <a:lnTo>
                    <a:pt x="438619" y="0"/>
                  </a:lnTo>
                  <a:lnTo>
                    <a:pt x="438619" y="438619"/>
                  </a:lnTo>
                  <a:lnTo>
                    <a:pt x="0" y="43861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sp>
        <p:nvSpPr>
          <p:cNvPr id="7" name="Freeform 7"/>
          <p:cNvSpPr/>
          <p:nvPr/>
        </p:nvSpPr>
        <p:spPr>
          <a:xfrm>
            <a:off x="17499545" y="9552243"/>
            <a:ext cx="394907" cy="262793"/>
          </a:xfrm>
          <a:custGeom>
            <a:avLst/>
            <a:gdLst/>
            <a:ahLst/>
            <a:cxnLst/>
            <a:rect l="l" t="t" r="r" b="b"/>
            <a:pathLst>
              <a:path w="394907" h="262793">
                <a:moveTo>
                  <a:pt x="0" y="0"/>
                </a:moveTo>
                <a:lnTo>
                  <a:pt x="394907" y="0"/>
                </a:lnTo>
                <a:lnTo>
                  <a:pt x="394907" y="262793"/>
                </a:lnTo>
                <a:lnTo>
                  <a:pt x="0" y="26279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a:off x="1028700" y="4684978"/>
            <a:ext cx="7280695" cy="4867266"/>
          </a:xfrm>
          <a:custGeom>
            <a:avLst/>
            <a:gdLst/>
            <a:ahLst/>
            <a:cxnLst/>
            <a:rect l="l" t="t" r="r" b="b"/>
            <a:pathLst>
              <a:path w="7280695" h="4867266">
                <a:moveTo>
                  <a:pt x="0" y="0"/>
                </a:moveTo>
                <a:lnTo>
                  <a:pt x="7280695" y="0"/>
                </a:lnTo>
                <a:lnTo>
                  <a:pt x="7280695" y="4867265"/>
                </a:lnTo>
                <a:lnTo>
                  <a:pt x="0" y="4867265"/>
                </a:lnTo>
                <a:lnTo>
                  <a:pt x="0" y="0"/>
                </a:lnTo>
                <a:close/>
              </a:path>
            </a:pathLst>
          </a:custGeom>
          <a:blipFill>
            <a:blip r:embed="rId6"/>
            <a:stretch>
              <a:fillRect t="-484" b="-484"/>
            </a:stretch>
          </a:blipFill>
        </p:spPr>
      </p:sp>
      <p:sp>
        <p:nvSpPr>
          <p:cNvPr id="9" name="Freeform 9"/>
          <p:cNvSpPr/>
          <p:nvPr/>
        </p:nvSpPr>
        <p:spPr>
          <a:xfrm>
            <a:off x="14410172" y="4468190"/>
            <a:ext cx="1685642" cy="1350621"/>
          </a:xfrm>
          <a:custGeom>
            <a:avLst/>
            <a:gdLst/>
            <a:ahLst/>
            <a:cxnLst/>
            <a:rect l="l" t="t" r="r" b="b"/>
            <a:pathLst>
              <a:path w="1685642" h="1350621">
                <a:moveTo>
                  <a:pt x="0" y="0"/>
                </a:moveTo>
                <a:lnTo>
                  <a:pt x="1685642" y="0"/>
                </a:lnTo>
                <a:lnTo>
                  <a:pt x="1685642" y="1350620"/>
                </a:lnTo>
                <a:lnTo>
                  <a:pt x="0" y="1350620"/>
                </a:lnTo>
                <a:lnTo>
                  <a:pt x="0" y="0"/>
                </a:lnTo>
                <a:close/>
              </a:path>
            </a:pathLst>
          </a:custGeom>
          <a:blipFill>
            <a:blip r:embed="rId7"/>
            <a:stretch>
              <a:fillRect/>
            </a:stretch>
          </a:blipFill>
        </p:spPr>
      </p:sp>
      <p:sp>
        <p:nvSpPr>
          <p:cNvPr id="10" name="Freeform 10"/>
          <p:cNvSpPr/>
          <p:nvPr/>
        </p:nvSpPr>
        <p:spPr>
          <a:xfrm>
            <a:off x="1028700" y="9527905"/>
            <a:ext cx="7280695" cy="574262"/>
          </a:xfrm>
          <a:custGeom>
            <a:avLst/>
            <a:gdLst/>
            <a:ahLst/>
            <a:cxnLst/>
            <a:rect l="l" t="t" r="r" b="b"/>
            <a:pathLst>
              <a:path w="7280695" h="574262">
                <a:moveTo>
                  <a:pt x="0" y="0"/>
                </a:moveTo>
                <a:lnTo>
                  <a:pt x="7280695" y="0"/>
                </a:lnTo>
                <a:lnTo>
                  <a:pt x="7280695" y="574262"/>
                </a:lnTo>
                <a:lnTo>
                  <a:pt x="0" y="574262"/>
                </a:lnTo>
                <a:lnTo>
                  <a:pt x="0" y="0"/>
                </a:lnTo>
                <a:close/>
              </a:path>
            </a:pathLst>
          </a:custGeom>
          <a:blipFill>
            <a:blip r:embed="rId8"/>
            <a:stretch>
              <a:fillRect l="-94157" r="-34518" b="-686415"/>
            </a:stretch>
          </a:blipFill>
        </p:spPr>
      </p:sp>
      <p:sp>
        <p:nvSpPr>
          <p:cNvPr id="11" name="TextBox 11"/>
          <p:cNvSpPr txBox="1"/>
          <p:nvPr/>
        </p:nvSpPr>
        <p:spPr>
          <a:xfrm>
            <a:off x="1028700" y="1162050"/>
            <a:ext cx="7821763" cy="930275"/>
          </a:xfrm>
          <a:prstGeom prst="rect">
            <a:avLst/>
          </a:prstGeom>
        </p:spPr>
        <p:txBody>
          <a:bodyPr lIns="0" tIns="0" rIns="0" bIns="0" rtlCol="0" anchor="t">
            <a:spAutoFit/>
          </a:bodyPr>
          <a:lstStyle/>
          <a:p>
            <a:pPr algn="l">
              <a:lnSpc>
                <a:spcPts val="6999"/>
              </a:lnSpc>
            </a:pPr>
            <a:r>
              <a:rPr lang="en-US" sz="6999">
                <a:solidFill>
                  <a:srgbClr val="FFFFFF"/>
                </a:solidFill>
                <a:latin typeface="Glacial Indifference"/>
                <a:ea typeface="Glacial Indifference"/>
                <a:cs typeface="Glacial Indifference"/>
                <a:sym typeface="Glacial Indifference"/>
              </a:rPr>
              <a:t>Predictive Analysis</a:t>
            </a:r>
          </a:p>
        </p:txBody>
      </p:sp>
      <p:sp>
        <p:nvSpPr>
          <p:cNvPr id="12" name="TextBox 12"/>
          <p:cNvSpPr txBox="1"/>
          <p:nvPr/>
        </p:nvSpPr>
        <p:spPr>
          <a:xfrm>
            <a:off x="1028700" y="2141835"/>
            <a:ext cx="16230600" cy="2446006"/>
          </a:xfrm>
          <a:prstGeom prst="rect">
            <a:avLst/>
          </a:prstGeom>
        </p:spPr>
        <p:txBody>
          <a:bodyPr lIns="0" tIns="0" rIns="0" bIns="0" rtlCol="0" anchor="t">
            <a:spAutoFit/>
          </a:bodyPr>
          <a:lstStyle/>
          <a:p>
            <a:pPr algn="l">
              <a:lnSpc>
                <a:spcPts val="3255"/>
              </a:lnSpc>
            </a:pPr>
            <a:r>
              <a:rPr lang="en-US" sz="2325">
                <a:solidFill>
                  <a:srgbClr val="FFFFFF"/>
                </a:solidFill>
                <a:latin typeface="Canva Sans"/>
                <a:ea typeface="Canva Sans"/>
                <a:cs typeface="Canva Sans"/>
                <a:sym typeface="Canva Sans"/>
              </a:rPr>
              <a:t>This project applied predictive analytics to forecast sales for five manufacturers collaborating with R.L. Associates: FLAMMINGO, SNAPIN, OETKER, HAPPILO, and INSIGHT. Using the Seasonal AutoRegressive Integrated Moving Average (SARIMA) model, the objective was to enhance inventory management and streamline order placement. The process involved exploratory data analysis to identify sales trends and seasonal patterns, stationarity checks with ADF tests, optimal parameter selection using grid search, and model training on aggregated monthly sales data.</a:t>
            </a:r>
          </a:p>
        </p:txBody>
      </p:sp>
      <p:sp>
        <p:nvSpPr>
          <p:cNvPr id="13" name="TextBox 13"/>
          <p:cNvSpPr txBox="1"/>
          <p:nvPr/>
        </p:nvSpPr>
        <p:spPr>
          <a:xfrm>
            <a:off x="9144000" y="5877512"/>
            <a:ext cx="8325082" cy="3265156"/>
          </a:xfrm>
          <a:prstGeom prst="rect">
            <a:avLst/>
          </a:prstGeom>
        </p:spPr>
        <p:txBody>
          <a:bodyPr lIns="0" tIns="0" rIns="0" bIns="0" rtlCol="0" anchor="t">
            <a:spAutoFit/>
          </a:bodyPr>
          <a:lstStyle/>
          <a:p>
            <a:pPr algn="l">
              <a:lnSpc>
                <a:spcPts val="3255"/>
              </a:lnSpc>
            </a:pPr>
            <a:r>
              <a:rPr lang="en-US" sz="2325">
                <a:solidFill>
                  <a:srgbClr val="FFFFFF"/>
                </a:solidFill>
                <a:latin typeface="Canva Sans"/>
                <a:ea typeface="Canva Sans"/>
                <a:cs typeface="Canva Sans"/>
                <a:sym typeface="Canva Sans"/>
              </a:rPr>
              <a:t>SARIMA was chosen for its ability to handle seasonality, capture non-linear trends, and offer diagnostic tools for model validation. Forecasts generated for the next three months demonstrated improved accuracy compared to simpler models. This approach equips R.L. Associates with actionable insights to optimize inventory, refine order planning, and improve operational efficiency, significantly advancing their predictive analytics capabilities.</a:t>
            </a:r>
          </a:p>
        </p:txBody>
      </p:sp>
      <p:sp>
        <p:nvSpPr>
          <p:cNvPr id="14" name="TextBox 14"/>
          <p:cNvSpPr txBox="1"/>
          <p:nvPr/>
        </p:nvSpPr>
        <p:spPr>
          <a:xfrm>
            <a:off x="784509" y="9655065"/>
            <a:ext cx="7769077" cy="305510"/>
          </a:xfrm>
          <a:prstGeom prst="rect">
            <a:avLst/>
          </a:prstGeom>
        </p:spPr>
        <p:txBody>
          <a:bodyPr lIns="0" tIns="0" rIns="0" bIns="0" rtlCol="0" anchor="t">
            <a:spAutoFit/>
          </a:bodyPr>
          <a:lstStyle/>
          <a:p>
            <a:pPr algn="ctr">
              <a:lnSpc>
                <a:spcPts val="2585"/>
              </a:lnSpc>
            </a:pPr>
            <a:r>
              <a:rPr lang="en-US" sz="1847">
                <a:solidFill>
                  <a:srgbClr val="FFFFFF"/>
                </a:solidFill>
                <a:latin typeface="Canva Sans"/>
                <a:ea typeface="Canva Sans"/>
                <a:cs typeface="Canva Sans"/>
                <a:sym typeface="Canva Sans"/>
              </a:rPr>
              <a:t>Example forecasting 3 months sales using Snapin data By Sarima</a:t>
            </a:r>
          </a:p>
        </p:txBody>
      </p:sp>
      <p:sp>
        <p:nvSpPr>
          <p:cNvPr id="15" name="TextBox 15"/>
          <p:cNvSpPr txBox="1"/>
          <p:nvPr/>
        </p:nvSpPr>
        <p:spPr>
          <a:xfrm>
            <a:off x="9144000" y="4765317"/>
            <a:ext cx="4649867" cy="887095"/>
          </a:xfrm>
          <a:prstGeom prst="rect">
            <a:avLst/>
          </a:prstGeom>
        </p:spPr>
        <p:txBody>
          <a:bodyPr lIns="0" tIns="0" rIns="0" bIns="0" rtlCol="0" anchor="t">
            <a:spAutoFit/>
          </a:bodyPr>
          <a:lstStyle/>
          <a:p>
            <a:pPr algn="ctr">
              <a:lnSpc>
                <a:spcPts val="7279"/>
              </a:lnSpc>
            </a:pPr>
            <a:r>
              <a:rPr lang="en-US" sz="5199" b="1">
                <a:solidFill>
                  <a:srgbClr val="FFFFFF"/>
                </a:solidFill>
                <a:latin typeface="Canva Sans Bold"/>
                <a:ea typeface="Canva Sans Bold"/>
                <a:cs typeface="Canva Sans Bold"/>
                <a:sym typeface="Canva Sans Bold"/>
              </a:rPr>
              <a:t>Why SARIMA ?</a:t>
            </a:r>
          </a:p>
        </p:txBody>
      </p:sp>
      <p:grpSp>
        <p:nvGrpSpPr>
          <p:cNvPr id="17" name="Group 6">
            <a:extLst>
              <a:ext uri="{FF2B5EF4-FFF2-40B4-BE49-F238E27FC236}">
                <a16:creationId xmlns:a16="http://schemas.microsoft.com/office/drawing/2014/main" id="{DAE8FDDA-4F88-52D2-E4C9-DD0CBD3957EE}"/>
              </a:ext>
            </a:extLst>
          </p:cNvPr>
          <p:cNvGrpSpPr/>
          <p:nvPr/>
        </p:nvGrpSpPr>
        <p:grpSpPr>
          <a:xfrm>
            <a:off x="17144897" y="4848912"/>
            <a:ext cx="749555" cy="294588"/>
            <a:chOff x="0" y="0"/>
            <a:chExt cx="999406" cy="392784"/>
          </a:xfrm>
        </p:grpSpPr>
        <p:sp>
          <p:nvSpPr>
            <p:cNvPr id="18" name="TextBox 7">
              <a:extLst>
                <a:ext uri="{FF2B5EF4-FFF2-40B4-BE49-F238E27FC236}">
                  <a16:creationId xmlns:a16="http://schemas.microsoft.com/office/drawing/2014/main" id="{3FC50F1F-2FBA-7BBC-76B4-8B28E5489C7C}"/>
                </a:ext>
              </a:extLst>
            </p:cNvPr>
            <p:cNvSpPr txBox="1"/>
            <p:nvPr/>
          </p:nvSpPr>
          <p:spPr>
            <a:xfrm>
              <a:off x="394147" y="-19050"/>
              <a:ext cx="605260" cy="411834"/>
            </a:xfrm>
            <a:prstGeom prst="rect">
              <a:avLst/>
            </a:prstGeom>
          </p:spPr>
          <p:txBody>
            <a:bodyPr lIns="0" tIns="0" rIns="0" bIns="0" rtlCol="0" anchor="t">
              <a:spAutoFit/>
            </a:bodyPr>
            <a:lstStyle/>
            <a:p>
              <a:pPr algn="r">
                <a:lnSpc>
                  <a:spcPts val="2400"/>
                </a:lnSpc>
              </a:pPr>
              <a:r>
                <a:rPr lang="en-US" sz="2000" b="1" spc="200" dirty="0">
                  <a:solidFill>
                    <a:srgbClr val="000000"/>
                  </a:solidFill>
                  <a:latin typeface="Glacial Indifference Bold"/>
                  <a:ea typeface="Glacial Indifference Bold"/>
                  <a:cs typeface="Glacial Indifference Bold"/>
                  <a:sym typeface="Glacial Indifference Bold"/>
                </a:rPr>
                <a:t>06</a:t>
              </a:r>
            </a:p>
          </p:txBody>
        </p:sp>
        <p:sp>
          <p:nvSpPr>
            <p:cNvPr id="19" name="AutoShape 8">
              <a:extLst>
                <a:ext uri="{FF2B5EF4-FFF2-40B4-BE49-F238E27FC236}">
                  <a16:creationId xmlns:a16="http://schemas.microsoft.com/office/drawing/2014/main" id="{62F5654B-456F-69CB-FDED-CB8546FDE120}"/>
                </a:ext>
              </a:extLst>
            </p:cNvPr>
            <p:cNvSpPr/>
            <p:nvPr/>
          </p:nvSpPr>
          <p:spPr>
            <a:xfrm rot="-5400000">
              <a:off x="194137" y="-16317"/>
              <a:ext cx="43972" cy="432247"/>
            </a:xfrm>
            <a:prstGeom prst="rect">
              <a:avLst/>
            </a:prstGeom>
            <a:solidFill>
              <a:srgbClr val="000000"/>
            </a:solidFill>
          </p:spPr>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DF2B"/>
        </a:solidFill>
        <a:effectLst/>
      </p:bgPr>
    </p:bg>
    <p:spTree>
      <p:nvGrpSpPr>
        <p:cNvPr id="1" name=""/>
        <p:cNvGrpSpPr/>
        <p:nvPr/>
      </p:nvGrpSpPr>
      <p:grpSpPr>
        <a:xfrm>
          <a:off x="0" y="0"/>
          <a:ext cx="0" cy="0"/>
          <a:chOff x="0" y="0"/>
          <a:chExt cx="0" cy="0"/>
        </a:xfrm>
      </p:grpSpPr>
      <p:grpSp>
        <p:nvGrpSpPr>
          <p:cNvPr id="2" name="Group 2"/>
          <p:cNvGrpSpPr/>
          <p:nvPr/>
        </p:nvGrpSpPr>
        <p:grpSpPr>
          <a:xfrm>
            <a:off x="17499545" y="535253"/>
            <a:ext cx="493447" cy="493447"/>
            <a:chOff x="0" y="0"/>
            <a:chExt cx="657929" cy="657929"/>
          </a:xfrm>
        </p:grpSpPr>
        <p:grpSp>
          <p:nvGrpSpPr>
            <p:cNvPr id="3" name="Group 3"/>
            <p:cNvGrpSpPr>
              <a:grpSpLocks noChangeAspect="1"/>
            </p:cNvGrpSpPr>
            <p:nvPr/>
          </p:nvGrpSpPr>
          <p:grpSpPr>
            <a:xfrm>
              <a:off x="0" y="0"/>
              <a:ext cx="657929" cy="657929"/>
              <a:chOff x="0" y="0"/>
              <a:chExt cx="6355080" cy="6355080"/>
            </a:xfrm>
          </p:grpSpPr>
          <p:sp>
            <p:nvSpPr>
              <p:cNvPr id="4" name="Freeform 4"/>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00000"/>
              </a:solidFill>
            </p:spPr>
          </p:sp>
        </p:grpSp>
        <p:sp>
          <p:nvSpPr>
            <p:cNvPr id="5" name="Freeform 5"/>
            <p:cNvSpPr/>
            <p:nvPr/>
          </p:nvSpPr>
          <p:spPr>
            <a:xfrm rot="5400000">
              <a:off x="109655" y="109655"/>
              <a:ext cx="438619" cy="438619"/>
            </a:xfrm>
            <a:custGeom>
              <a:avLst/>
              <a:gdLst/>
              <a:ahLst/>
              <a:cxnLst/>
              <a:rect l="l" t="t" r="r" b="b"/>
              <a:pathLst>
                <a:path w="438619" h="438619">
                  <a:moveTo>
                    <a:pt x="0" y="0"/>
                  </a:moveTo>
                  <a:lnTo>
                    <a:pt x="438619" y="0"/>
                  </a:lnTo>
                  <a:lnTo>
                    <a:pt x="438619" y="438619"/>
                  </a:lnTo>
                  <a:lnTo>
                    <a:pt x="0" y="43861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sp>
        <p:nvSpPr>
          <p:cNvPr id="7" name="Freeform 7"/>
          <p:cNvSpPr/>
          <p:nvPr/>
        </p:nvSpPr>
        <p:spPr>
          <a:xfrm>
            <a:off x="17499545" y="9552243"/>
            <a:ext cx="394907" cy="262793"/>
          </a:xfrm>
          <a:custGeom>
            <a:avLst/>
            <a:gdLst/>
            <a:ahLst/>
            <a:cxnLst/>
            <a:rect l="l" t="t" r="r" b="b"/>
            <a:pathLst>
              <a:path w="394907" h="262793">
                <a:moveTo>
                  <a:pt x="0" y="0"/>
                </a:moveTo>
                <a:lnTo>
                  <a:pt x="394907" y="0"/>
                </a:lnTo>
                <a:lnTo>
                  <a:pt x="394907" y="262793"/>
                </a:lnTo>
                <a:lnTo>
                  <a:pt x="0" y="26279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a:off x="9605877" y="2113756"/>
            <a:ext cx="7539021" cy="6059488"/>
          </a:xfrm>
          <a:custGeom>
            <a:avLst/>
            <a:gdLst/>
            <a:ahLst/>
            <a:cxnLst/>
            <a:rect l="l" t="t" r="r" b="b"/>
            <a:pathLst>
              <a:path w="7539021" h="6059488">
                <a:moveTo>
                  <a:pt x="0" y="0"/>
                </a:moveTo>
                <a:lnTo>
                  <a:pt x="7539020" y="0"/>
                </a:lnTo>
                <a:lnTo>
                  <a:pt x="7539020" y="6059488"/>
                </a:lnTo>
                <a:lnTo>
                  <a:pt x="0" y="6059488"/>
                </a:lnTo>
                <a:lnTo>
                  <a:pt x="0" y="0"/>
                </a:lnTo>
                <a:close/>
              </a:path>
            </a:pathLst>
          </a:custGeom>
          <a:blipFill>
            <a:blip r:embed="rId6"/>
            <a:stretch>
              <a:fillRect/>
            </a:stretch>
          </a:blipFill>
        </p:spPr>
      </p:sp>
      <p:sp>
        <p:nvSpPr>
          <p:cNvPr id="9" name="Freeform 9"/>
          <p:cNvSpPr/>
          <p:nvPr/>
        </p:nvSpPr>
        <p:spPr>
          <a:xfrm rot="5400000">
            <a:off x="13134208" y="4868602"/>
            <a:ext cx="596761" cy="7653423"/>
          </a:xfrm>
          <a:custGeom>
            <a:avLst/>
            <a:gdLst/>
            <a:ahLst/>
            <a:cxnLst/>
            <a:rect l="l" t="t" r="r" b="b"/>
            <a:pathLst>
              <a:path w="596761" h="7653423">
                <a:moveTo>
                  <a:pt x="0" y="0"/>
                </a:moveTo>
                <a:lnTo>
                  <a:pt x="596761" y="0"/>
                </a:lnTo>
                <a:lnTo>
                  <a:pt x="596761" y="7653423"/>
                </a:lnTo>
                <a:lnTo>
                  <a:pt x="0" y="7653423"/>
                </a:lnTo>
                <a:lnTo>
                  <a:pt x="0" y="0"/>
                </a:lnTo>
                <a:close/>
              </a:path>
            </a:pathLst>
          </a:custGeom>
          <a:blipFill>
            <a:blip r:embed="rId7"/>
            <a:stretch>
              <a:fillRect l="-184190" t="-7528" r="-38161"/>
            </a:stretch>
          </a:blipFill>
        </p:spPr>
      </p:sp>
      <p:sp>
        <p:nvSpPr>
          <p:cNvPr id="10" name="TextBox 10"/>
          <p:cNvSpPr txBox="1"/>
          <p:nvPr/>
        </p:nvSpPr>
        <p:spPr>
          <a:xfrm>
            <a:off x="3950720" y="419100"/>
            <a:ext cx="10386559" cy="1295400"/>
          </a:xfrm>
          <a:prstGeom prst="rect">
            <a:avLst/>
          </a:prstGeom>
        </p:spPr>
        <p:txBody>
          <a:bodyPr lIns="0" tIns="0" rIns="0" bIns="0" rtlCol="0" anchor="t">
            <a:spAutoFit/>
          </a:bodyPr>
          <a:lstStyle/>
          <a:p>
            <a:pPr algn="ctr">
              <a:lnSpc>
                <a:spcPts val="9900"/>
              </a:lnSpc>
            </a:pPr>
            <a:r>
              <a:rPr lang="en-US" sz="9000">
                <a:solidFill>
                  <a:srgbClr val="000000"/>
                </a:solidFill>
                <a:latin typeface="Glacial Indifference"/>
                <a:ea typeface="Glacial Indifference"/>
                <a:cs typeface="Glacial Indifference"/>
                <a:sym typeface="Glacial Indifference"/>
              </a:rPr>
              <a:t>Enhanced Inventory</a:t>
            </a:r>
          </a:p>
        </p:txBody>
      </p:sp>
      <p:sp>
        <p:nvSpPr>
          <p:cNvPr id="11" name="TextBox 11"/>
          <p:cNvSpPr txBox="1"/>
          <p:nvPr/>
        </p:nvSpPr>
        <p:spPr>
          <a:xfrm>
            <a:off x="1028700" y="6381632"/>
            <a:ext cx="8252643" cy="3074670"/>
          </a:xfrm>
          <a:prstGeom prst="rect">
            <a:avLst/>
          </a:prstGeom>
        </p:spPr>
        <p:txBody>
          <a:bodyPr lIns="0" tIns="0" rIns="0" bIns="0" rtlCol="0" anchor="t">
            <a:spAutoFit/>
          </a:bodyPr>
          <a:lstStyle/>
          <a:p>
            <a:pPr algn="ctr">
              <a:lnSpc>
                <a:spcPts val="2700"/>
              </a:lnSpc>
            </a:pPr>
            <a:r>
              <a:rPr lang="en-US" sz="1800" spc="72">
                <a:solidFill>
                  <a:srgbClr val="000000"/>
                </a:solidFill>
                <a:latin typeface="Open Sauce Light"/>
                <a:ea typeface="Open Sauce Light"/>
                <a:cs typeface="Open Sauce Light"/>
                <a:sym typeface="Open Sauce Light"/>
              </a:rPr>
              <a:t>ABC analysis classifies inventory into Class A (top 20%, high-value items contributing 80% of value, needing strict control), Class B (next 30%, moderate-value items contributing 15%, needing moderate control), and Class C (remaining 50%, low-value items contributing 5%, requiring basic control). Items are sorted by value, with cumulative calculations identifying their impact. Visualization tools like bar and cumulative percentage plots simplify insights, focusing on top items and aggregated data. This enables efficient inventory management and strategic planning.</a:t>
            </a:r>
          </a:p>
        </p:txBody>
      </p:sp>
      <p:sp>
        <p:nvSpPr>
          <p:cNvPr id="12" name="TextBox 12"/>
          <p:cNvSpPr txBox="1"/>
          <p:nvPr/>
        </p:nvSpPr>
        <p:spPr>
          <a:xfrm>
            <a:off x="1250194" y="2949682"/>
            <a:ext cx="7672313" cy="2388870"/>
          </a:xfrm>
          <a:prstGeom prst="rect">
            <a:avLst/>
          </a:prstGeom>
        </p:spPr>
        <p:txBody>
          <a:bodyPr lIns="0" tIns="0" rIns="0" bIns="0" rtlCol="0" anchor="t">
            <a:spAutoFit/>
          </a:bodyPr>
          <a:lstStyle/>
          <a:p>
            <a:pPr algn="ctr">
              <a:lnSpc>
                <a:spcPts val="2700"/>
              </a:lnSpc>
            </a:pPr>
            <a:r>
              <a:rPr lang="en-US" sz="1800" spc="72">
                <a:solidFill>
                  <a:srgbClr val="000000"/>
                </a:solidFill>
                <a:latin typeface="Open Sauce Light"/>
                <a:ea typeface="Open Sauce Light"/>
                <a:cs typeface="Open Sauce Light"/>
                <a:sym typeface="Open Sauce Light"/>
              </a:rPr>
              <a:t>The Early Warning System (EWS) classifies products by expiry risk using sales metrics like annual sales, recent sales, and variability. Critical products have zero sales, high-risk items show low sales or high variability, and low-risk items are stable. Interventions include markdowns for critical items, promotions for high-risk ones, and maintaining stability for low-risk products, optimizing inventory and reducing losses.</a:t>
            </a:r>
          </a:p>
        </p:txBody>
      </p:sp>
      <p:sp>
        <p:nvSpPr>
          <p:cNvPr id="13" name="TextBox 13"/>
          <p:cNvSpPr txBox="1"/>
          <p:nvPr/>
        </p:nvSpPr>
        <p:spPr>
          <a:xfrm>
            <a:off x="2457845" y="1987776"/>
            <a:ext cx="5257009" cy="669581"/>
          </a:xfrm>
          <a:prstGeom prst="rect">
            <a:avLst/>
          </a:prstGeom>
        </p:spPr>
        <p:txBody>
          <a:bodyPr lIns="0" tIns="0" rIns="0" bIns="0" rtlCol="0" anchor="t">
            <a:spAutoFit/>
          </a:bodyPr>
          <a:lstStyle/>
          <a:p>
            <a:pPr algn="ctr">
              <a:lnSpc>
                <a:spcPts val="5455"/>
              </a:lnSpc>
            </a:pPr>
            <a:r>
              <a:rPr lang="en-US" sz="3896" b="1">
                <a:solidFill>
                  <a:srgbClr val="000000"/>
                </a:solidFill>
                <a:latin typeface="Canva Sans Bold"/>
                <a:ea typeface="Canva Sans Bold"/>
                <a:cs typeface="Canva Sans Bold"/>
                <a:sym typeface="Canva Sans Bold"/>
              </a:rPr>
              <a:t>Early Warning System</a:t>
            </a:r>
          </a:p>
        </p:txBody>
      </p:sp>
      <p:sp>
        <p:nvSpPr>
          <p:cNvPr id="14" name="TextBox 14"/>
          <p:cNvSpPr txBox="1"/>
          <p:nvPr/>
        </p:nvSpPr>
        <p:spPr>
          <a:xfrm>
            <a:off x="3503920" y="5614777"/>
            <a:ext cx="3735079" cy="669581"/>
          </a:xfrm>
          <a:prstGeom prst="rect">
            <a:avLst/>
          </a:prstGeom>
        </p:spPr>
        <p:txBody>
          <a:bodyPr wrap="square" lIns="0" tIns="0" rIns="0" bIns="0" rtlCol="0" anchor="t">
            <a:spAutoFit/>
          </a:bodyPr>
          <a:lstStyle/>
          <a:p>
            <a:pPr algn="ctr">
              <a:lnSpc>
                <a:spcPts val="5455"/>
              </a:lnSpc>
            </a:pPr>
            <a:r>
              <a:rPr lang="en-US" sz="3896" b="1" dirty="0">
                <a:solidFill>
                  <a:srgbClr val="000000"/>
                </a:solidFill>
                <a:latin typeface="Canva Sans Bold"/>
                <a:ea typeface="Canva Sans Bold"/>
                <a:cs typeface="Canva Sans Bold"/>
                <a:sym typeface="Canva Sans Bold"/>
              </a:rPr>
              <a:t>ABC Analysis</a:t>
            </a:r>
          </a:p>
        </p:txBody>
      </p:sp>
      <p:sp>
        <p:nvSpPr>
          <p:cNvPr id="15" name="TextBox 15"/>
          <p:cNvSpPr txBox="1"/>
          <p:nvPr/>
        </p:nvSpPr>
        <p:spPr>
          <a:xfrm>
            <a:off x="9281343" y="8371781"/>
            <a:ext cx="8025647" cy="580390"/>
          </a:xfrm>
          <a:prstGeom prst="rect">
            <a:avLst/>
          </a:prstGeom>
        </p:spPr>
        <p:txBody>
          <a:bodyPr lIns="0" tIns="0" rIns="0" bIns="0" rtlCol="0" anchor="t">
            <a:spAutoFit/>
          </a:bodyPr>
          <a:lstStyle/>
          <a:p>
            <a:pPr algn="ctr">
              <a:lnSpc>
                <a:spcPts val="4759"/>
              </a:lnSpc>
            </a:pPr>
            <a:r>
              <a:rPr lang="en-US" sz="3399">
                <a:solidFill>
                  <a:srgbClr val="FFFFFF"/>
                </a:solidFill>
                <a:latin typeface="Canva Sans"/>
                <a:ea typeface="Canva Sans"/>
                <a:cs typeface="Canva Sans"/>
                <a:sym typeface="Canva Sans"/>
              </a:rPr>
              <a:t>ABC Analysis on Happilo Dataset</a:t>
            </a:r>
          </a:p>
        </p:txBody>
      </p:sp>
      <p:grpSp>
        <p:nvGrpSpPr>
          <p:cNvPr id="16" name="Group 6">
            <a:extLst>
              <a:ext uri="{FF2B5EF4-FFF2-40B4-BE49-F238E27FC236}">
                <a16:creationId xmlns:a16="http://schemas.microsoft.com/office/drawing/2014/main" id="{996CE972-A28F-27EA-4709-AF5B2B679612}"/>
              </a:ext>
            </a:extLst>
          </p:cNvPr>
          <p:cNvGrpSpPr/>
          <p:nvPr/>
        </p:nvGrpSpPr>
        <p:grpSpPr>
          <a:xfrm>
            <a:off x="17144897" y="4848912"/>
            <a:ext cx="749555" cy="294588"/>
            <a:chOff x="0" y="0"/>
            <a:chExt cx="999406" cy="392784"/>
          </a:xfrm>
        </p:grpSpPr>
        <p:sp>
          <p:nvSpPr>
            <p:cNvPr id="17" name="TextBox 7">
              <a:extLst>
                <a:ext uri="{FF2B5EF4-FFF2-40B4-BE49-F238E27FC236}">
                  <a16:creationId xmlns:a16="http://schemas.microsoft.com/office/drawing/2014/main" id="{55C8C0B5-F757-9558-7B93-174A8577F2AF}"/>
                </a:ext>
              </a:extLst>
            </p:cNvPr>
            <p:cNvSpPr txBox="1"/>
            <p:nvPr/>
          </p:nvSpPr>
          <p:spPr>
            <a:xfrm>
              <a:off x="394147" y="-19050"/>
              <a:ext cx="605260" cy="411834"/>
            </a:xfrm>
            <a:prstGeom prst="rect">
              <a:avLst/>
            </a:prstGeom>
          </p:spPr>
          <p:txBody>
            <a:bodyPr lIns="0" tIns="0" rIns="0" bIns="0" rtlCol="0" anchor="t">
              <a:spAutoFit/>
            </a:bodyPr>
            <a:lstStyle/>
            <a:p>
              <a:pPr algn="r">
                <a:lnSpc>
                  <a:spcPts val="2400"/>
                </a:lnSpc>
              </a:pPr>
              <a:r>
                <a:rPr lang="en-US" sz="2000" b="1" spc="200" dirty="0">
                  <a:solidFill>
                    <a:srgbClr val="000000"/>
                  </a:solidFill>
                  <a:latin typeface="Glacial Indifference Bold"/>
                  <a:ea typeface="Glacial Indifference Bold"/>
                  <a:cs typeface="Glacial Indifference Bold"/>
                  <a:sym typeface="Glacial Indifference Bold"/>
                </a:rPr>
                <a:t>07</a:t>
              </a:r>
            </a:p>
          </p:txBody>
        </p:sp>
        <p:sp>
          <p:nvSpPr>
            <p:cNvPr id="18" name="AutoShape 8">
              <a:extLst>
                <a:ext uri="{FF2B5EF4-FFF2-40B4-BE49-F238E27FC236}">
                  <a16:creationId xmlns:a16="http://schemas.microsoft.com/office/drawing/2014/main" id="{E2601A66-93A9-7EAC-2F85-23EADDB9A844}"/>
                </a:ext>
              </a:extLst>
            </p:cNvPr>
            <p:cNvSpPr/>
            <p:nvPr/>
          </p:nvSpPr>
          <p:spPr>
            <a:xfrm rot="-5400000">
              <a:off x="194137" y="-16317"/>
              <a:ext cx="43972" cy="432247"/>
            </a:xfrm>
            <a:prstGeom prst="rect">
              <a:avLst/>
            </a:prstGeom>
            <a:solidFill>
              <a:srgbClr val="000000"/>
            </a:solidFill>
          </p:spPr>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5F5EF"/>
        </a:solidFill>
        <a:effectLst/>
      </p:bgPr>
    </p:bg>
    <p:spTree>
      <p:nvGrpSpPr>
        <p:cNvPr id="1" name=""/>
        <p:cNvGrpSpPr/>
        <p:nvPr/>
      </p:nvGrpSpPr>
      <p:grpSpPr>
        <a:xfrm>
          <a:off x="0" y="0"/>
          <a:ext cx="0" cy="0"/>
          <a:chOff x="0" y="0"/>
          <a:chExt cx="0" cy="0"/>
        </a:xfrm>
      </p:grpSpPr>
      <p:grpSp>
        <p:nvGrpSpPr>
          <p:cNvPr id="2" name="Group 2"/>
          <p:cNvGrpSpPr/>
          <p:nvPr/>
        </p:nvGrpSpPr>
        <p:grpSpPr>
          <a:xfrm>
            <a:off x="17499545" y="535253"/>
            <a:ext cx="493447" cy="493447"/>
            <a:chOff x="0" y="0"/>
            <a:chExt cx="657929" cy="657929"/>
          </a:xfrm>
        </p:grpSpPr>
        <p:grpSp>
          <p:nvGrpSpPr>
            <p:cNvPr id="3" name="Group 3"/>
            <p:cNvGrpSpPr>
              <a:grpSpLocks noChangeAspect="1"/>
            </p:cNvGrpSpPr>
            <p:nvPr/>
          </p:nvGrpSpPr>
          <p:grpSpPr>
            <a:xfrm>
              <a:off x="0" y="0"/>
              <a:ext cx="657929" cy="657929"/>
              <a:chOff x="0" y="0"/>
              <a:chExt cx="6355080" cy="6355080"/>
            </a:xfrm>
          </p:grpSpPr>
          <p:sp>
            <p:nvSpPr>
              <p:cNvPr id="4" name="Freeform 4"/>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00000"/>
              </a:solidFill>
            </p:spPr>
          </p:sp>
        </p:grpSp>
        <p:sp>
          <p:nvSpPr>
            <p:cNvPr id="5" name="Freeform 5"/>
            <p:cNvSpPr/>
            <p:nvPr/>
          </p:nvSpPr>
          <p:spPr>
            <a:xfrm rot="5400000">
              <a:off x="109655" y="109655"/>
              <a:ext cx="438619" cy="438619"/>
            </a:xfrm>
            <a:custGeom>
              <a:avLst/>
              <a:gdLst/>
              <a:ahLst/>
              <a:cxnLst/>
              <a:rect l="l" t="t" r="r" b="b"/>
              <a:pathLst>
                <a:path w="438619" h="438619">
                  <a:moveTo>
                    <a:pt x="0" y="0"/>
                  </a:moveTo>
                  <a:lnTo>
                    <a:pt x="438619" y="0"/>
                  </a:lnTo>
                  <a:lnTo>
                    <a:pt x="438619" y="438619"/>
                  </a:lnTo>
                  <a:lnTo>
                    <a:pt x="0" y="43861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sp>
        <p:nvSpPr>
          <p:cNvPr id="9" name="Freeform 9"/>
          <p:cNvSpPr/>
          <p:nvPr/>
        </p:nvSpPr>
        <p:spPr>
          <a:xfrm>
            <a:off x="17499545" y="9552243"/>
            <a:ext cx="394907" cy="262793"/>
          </a:xfrm>
          <a:custGeom>
            <a:avLst/>
            <a:gdLst/>
            <a:ahLst/>
            <a:cxnLst/>
            <a:rect l="l" t="t" r="r" b="b"/>
            <a:pathLst>
              <a:path w="394907" h="262793">
                <a:moveTo>
                  <a:pt x="0" y="0"/>
                </a:moveTo>
                <a:lnTo>
                  <a:pt x="394907" y="0"/>
                </a:lnTo>
                <a:lnTo>
                  <a:pt x="394907" y="262793"/>
                </a:lnTo>
                <a:lnTo>
                  <a:pt x="0" y="26279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10" name="Group 10"/>
          <p:cNvGrpSpPr/>
          <p:nvPr/>
        </p:nvGrpSpPr>
        <p:grpSpPr>
          <a:xfrm>
            <a:off x="536492" y="2254532"/>
            <a:ext cx="5347858" cy="7864200"/>
            <a:chOff x="0" y="0"/>
            <a:chExt cx="21731014" cy="31956166"/>
          </a:xfrm>
        </p:grpSpPr>
        <p:sp>
          <p:nvSpPr>
            <p:cNvPr id="11" name="Freeform 11"/>
            <p:cNvSpPr/>
            <p:nvPr/>
          </p:nvSpPr>
          <p:spPr>
            <a:xfrm>
              <a:off x="0" y="0"/>
              <a:ext cx="21731015" cy="31956167"/>
            </a:xfrm>
            <a:custGeom>
              <a:avLst/>
              <a:gdLst/>
              <a:ahLst/>
              <a:cxnLst/>
              <a:rect l="l" t="t" r="r" b="b"/>
              <a:pathLst>
                <a:path w="21731015" h="31956167">
                  <a:moveTo>
                    <a:pt x="21504954" y="0"/>
                  </a:moveTo>
                  <a:lnTo>
                    <a:pt x="0" y="0"/>
                  </a:lnTo>
                  <a:lnTo>
                    <a:pt x="0" y="31956167"/>
                  </a:lnTo>
                  <a:lnTo>
                    <a:pt x="21731015" y="31956167"/>
                  </a:lnTo>
                  <a:lnTo>
                    <a:pt x="21731015" y="0"/>
                  </a:lnTo>
                  <a:lnTo>
                    <a:pt x="21504954" y="0"/>
                  </a:lnTo>
                  <a:close/>
                  <a:moveTo>
                    <a:pt x="21504954" y="31730107"/>
                  </a:moveTo>
                  <a:lnTo>
                    <a:pt x="228600" y="31730107"/>
                  </a:lnTo>
                  <a:lnTo>
                    <a:pt x="228600" y="228600"/>
                  </a:lnTo>
                  <a:lnTo>
                    <a:pt x="21504954" y="228600"/>
                  </a:lnTo>
                  <a:lnTo>
                    <a:pt x="21504954" y="31730107"/>
                  </a:lnTo>
                  <a:close/>
                </a:path>
              </a:pathLst>
            </a:custGeom>
            <a:solidFill>
              <a:srgbClr val="000000"/>
            </a:solidFill>
          </p:spPr>
        </p:sp>
      </p:grpSp>
      <p:sp>
        <p:nvSpPr>
          <p:cNvPr id="12" name="TextBox 12"/>
          <p:cNvSpPr txBox="1"/>
          <p:nvPr/>
        </p:nvSpPr>
        <p:spPr>
          <a:xfrm>
            <a:off x="397876" y="2444647"/>
            <a:ext cx="5625090" cy="972140"/>
          </a:xfrm>
          <a:prstGeom prst="rect">
            <a:avLst/>
          </a:prstGeom>
        </p:spPr>
        <p:txBody>
          <a:bodyPr lIns="0" tIns="0" rIns="0" bIns="0" rtlCol="0" anchor="t">
            <a:spAutoFit/>
          </a:bodyPr>
          <a:lstStyle/>
          <a:p>
            <a:pPr algn="ctr">
              <a:lnSpc>
                <a:spcPts val="3839"/>
              </a:lnSpc>
            </a:pPr>
            <a:r>
              <a:rPr lang="en-US" sz="2953" b="1" spc="118" dirty="0">
                <a:solidFill>
                  <a:srgbClr val="000000"/>
                </a:solidFill>
                <a:latin typeface="Open Sauce Medium"/>
                <a:ea typeface="Open Sauce Medium"/>
                <a:cs typeface="Open Sauce Medium"/>
                <a:sym typeface="Open Sauce Medium"/>
              </a:rPr>
              <a:t>Based on the SARIMA forecast plots</a:t>
            </a:r>
          </a:p>
        </p:txBody>
      </p:sp>
      <p:sp>
        <p:nvSpPr>
          <p:cNvPr id="13" name="AutoShape 13"/>
          <p:cNvSpPr/>
          <p:nvPr/>
        </p:nvSpPr>
        <p:spPr>
          <a:xfrm rot="-5400000">
            <a:off x="7724818" y="5128596"/>
            <a:ext cx="17611" cy="1856468"/>
          </a:xfrm>
          <a:prstGeom prst="rect">
            <a:avLst/>
          </a:prstGeom>
          <a:solidFill>
            <a:srgbClr val="000000"/>
          </a:solidFill>
        </p:spPr>
      </p:sp>
      <p:grpSp>
        <p:nvGrpSpPr>
          <p:cNvPr id="14" name="Group 14"/>
          <p:cNvGrpSpPr/>
          <p:nvPr/>
        </p:nvGrpSpPr>
        <p:grpSpPr>
          <a:xfrm>
            <a:off x="6192377" y="2283182"/>
            <a:ext cx="5793583" cy="7835550"/>
            <a:chOff x="0" y="0"/>
            <a:chExt cx="20892456" cy="28256069"/>
          </a:xfrm>
        </p:grpSpPr>
        <p:sp>
          <p:nvSpPr>
            <p:cNvPr id="15" name="Freeform 15"/>
            <p:cNvSpPr/>
            <p:nvPr/>
          </p:nvSpPr>
          <p:spPr>
            <a:xfrm>
              <a:off x="0" y="0"/>
              <a:ext cx="20892455" cy="28256068"/>
            </a:xfrm>
            <a:custGeom>
              <a:avLst/>
              <a:gdLst/>
              <a:ahLst/>
              <a:cxnLst/>
              <a:rect l="l" t="t" r="r" b="b"/>
              <a:pathLst>
                <a:path w="20892455" h="28256068">
                  <a:moveTo>
                    <a:pt x="20666396" y="0"/>
                  </a:moveTo>
                  <a:lnTo>
                    <a:pt x="0" y="0"/>
                  </a:lnTo>
                  <a:lnTo>
                    <a:pt x="0" y="28256068"/>
                  </a:lnTo>
                  <a:lnTo>
                    <a:pt x="20892455" y="28256068"/>
                  </a:lnTo>
                  <a:lnTo>
                    <a:pt x="20892455" y="0"/>
                  </a:lnTo>
                  <a:lnTo>
                    <a:pt x="20666396" y="0"/>
                  </a:lnTo>
                  <a:close/>
                  <a:moveTo>
                    <a:pt x="20666396" y="28030010"/>
                  </a:moveTo>
                  <a:lnTo>
                    <a:pt x="228600" y="28030010"/>
                  </a:lnTo>
                  <a:lnTo>
                    <a:pt x="228600" y="228600"/>
                  </a:lnTo>
                  <a:lnTo>
                    <a:pt x="20666396" y="228600"/>
                  </a:lnTo>
                  <a:lnTo>
                    <a:pt x="20666396" y="28030010"/>
                  </a:lnTo>
                  <a:close/>
                </a:path>
              </a:pathLst>
            </a:custGeom>
            <a:solidFill>
              <a:srgbClr val="000000"/>
            </a:solidFill>
          </p:spPr>
        </p:sp>
      </p:grpSp>
      <p:grpSp>
        <p:nvGrpSpPr>
          <p:cNvPr id="16" name="Group 16"/>
          <p:cNvGrpSpPr/>
          <p:nvPr/>
        </p:nvGrpSpPr>
        <p:grpSpPr>
          <a:xfrm>
            <a:off x="12290760" y="2254532"/>
            <a:ext cx="5619989" cy="7864200"/>
            <a:chOff x="0" y="0"/>
            <a:chExt cx="20133348" cy="28256069"/>
          </a:xfrm>
        </p:grpSpPr>
        <p:sp>
          <p:nvSpPr>
            <p:cNvPr id="17" name="Freeform 17"/>
            <p:cNvSpPr/>
            <p:nvPr/>
          </p:nvSpPr>
          <p:spPr>
            <a:xfrm>
              <a:off x="0" y="0"/>
              <a:ext cx="20133348" cy="28256068"/>
            </a:xfrm>
            <a:custGeom>
              <a:avLst/>
              <a:gdLst/>
              <a:ahLst/>
              <a:cxnLst/>
              <a:rect l="l" t="t" r="r" b="b"/>
              <a:pathLst>
                <a:path w="20133348" h="28256068">
                  <a:moveTo>
                    <a:pt x="19907289" y="0"/>
                  </a:moveTo>
                  <a:lnTo>
                    <a:pt x="0" y="0"/>
                  </a:lnTo>
                  <a:lnTo>
                    <a:pt x="0" y="28256068"/>
                  </a:lnTo>
                  <a:lnTo>
                    <a:pt x="20133348" y="28256068"/>
                  </a:lnTo>
                  <a:lnTo>
                    <a:pt x="20133348" y="0"/>
                  </a:lnTo>
                  <a:lnTo>
                    <a:pt x="19907289" y="0"/>
                  </a:lnTo>
                  <a:close/>
                  <a:moveTo>
                    <a:pt x="19907289" y="28030010"/>
                  </a:moveTo>
                  <a:lnTo>
                    <a:pt x="228600" y="28030010"/>
                  </a:lnTo>
                  <a:lnTo>
                    <a:pt x="228600" y="228600"/>
                  </a:lnTo>
                  <a:lnTo>
                    <a:pt x="19907289" y="228600"/>
                  </a:lnTo>
                  <a:lnTo>
                    <a:pt x="19907289" y="28030010"/>
                  </a:lnTo>
                  <a:close/>
                </a:path>
              </a:pathLst>
            </a:custGeom>
            <a:solidFill>
              <a:srgbClr val="000000"/>
            </a:solidFill>
          </p:spPr>
        </p:sp>
      </p:grpSp>
      <p:sp>
        <p:nvSpPr>
          <p:cNvPr id="18" name="AutoShape 18"/>
          <p:cNvSpPr/>
          <p:nvPr/>
        </p:nvSpPr>
        <p:spPr>
          <a:xfrm rot="-5400000">
            <a:off x="13765969" y="5144200"/>
            <a:ext cx="17676" cy="1795556"/>
          </a:xfrm>
          <a:prstGeom prst="rect">
            <a:avLst/>
          </a:prstGeom>
          <a:solidFill>
            <a:srgbClr val="000000"/>
          </a:solidFill>
        </p:spPr>
      </p:sp>
      <p:sp>
        <p:nvSpPr>
          <p:cNvPr id="19" name="TextBox 19"/>
          <p:cNvSpPr txBox="1"/>
          <p:nvPr/>
        </p:nvSpPr>
        <p:spPr>
          <a:xfrm>
            <a:off x="3468944" y="363803"/>
            <a:ext cx="12837856" cy="1566544"/>
          </a:xfrm>
          <a:prstGeom prst="rect">
            <a:avLst/>
          </a:prstGeom>
        </p:spPr>
        <p:txBody>
          <a:bodyPr wrap="square" lIns="0" tIns="0" rIns="0" bIns="0" rtlCol="0" anchor="t">
            <a:spAutoFit/>
          </a:bodyPr>
          <a:lstStyle/>
          <a:p>
            <a:pPr algn="ctr">
              <a:lnSpc>
                <a:spcPts val="12880"/>
              </a:lnSpc>
            </a:pPr>
            <a:r>
              <a:rPr lang="en-US" sz="9200" b="1" dirty="0">
                <a:solidFill>
                  <a:srgbClr val="000000"/>
                </a:solidFill>
                <a:latin typeface="Canva Sans Bold"/>
                <a:ea typeface="Canva Sans Bold"/>
                <a:cs typeface="Canva Sans Bold"/>
                <a:sym typeface="Canva Sans Bold"/>
              </a:rPr>
              <a:t>Key Analytic Insights</a:t>
            </a:r>
          </a:p>
        </p:txBody>
      </p:sp>
      <p:sp>
        <p:nvSpPr>
          <p:cNvPr id="20" name="TextBox 20"/>
          <p:cNvSpPr txBox="1"/>
          <p:nvPr/>
        </p:nvSpPr>
        <p:spPr>
          <a:xfrm>
            <a:off x="6291907" y="2452866"/>
            <a:ext cx="5625090" cy="972140"/>
          </a:xfrm>
          <a:prstGeom prst="rect">
            <a:avLst/>
          </a:prstGeom>
        </p:spPr>
        <p:txBody>
          <a:bodyPr lIns="0" tIns="0" rIns="0" bIns="0" rtlCol="0" anchor="t">
            <a:spAutoFit/>
          </a:bodyPr>
          <a:lstStyle/>
          <a:p>
            <a:pPr algn="ctr">
              <a:lnSpc>
                <a:spcPts val="3839"/>
              </a:lnSpc>
            </a:pPr>
            <a:r>
              <a:rPr lang="en-US" sz="2953" b="1" spc="118" dirty="0">
                <a:solidFill>
                  <a:srgbClr val="000000"/>
                </a:solidFill>
                <a:latin typeface="Open Sauce Medium"/>
                <a:ea typeface="Open Sauce Medium"/>
                <a:cs typeface="Open Sauce Medium"/>
                <a:sym typeface="Open Sauce Medium"/>
              </a:rPr>
              <a:t>Based on K means distributors clustering</a:t>
            </a:r>
          </a:p>
        </p:txBody>
      </p:sp>
      <p:sp>
        <p:nvSpPr>
          <p:cNvPr id="21" name="TextBox 21"/>
          <p:cNvSpPr txBox="1"/>
          <p:nvPr/>
        </p:nvSpPr>
        <p:spPr>
          <a:xfrm>
            <a:off x="12290760" y="2450792"/>
            <a:ext cx="5625090" cy="972140"/>
          </a:xfrm>
          <a:prstGeom prst="rect">
            <a:avLst/>
          </a:prstGeom>
        </p:spPr>
        <p:txBody>
          <a:bodyPr lIns="0" tIns="0" rIns="0" bIns="0" rtlCol="0" anchor="t">
            <a:spAutoFit/>
          </a:bodyPr>
          <a:lstStyle/>
          <a:p>
            <a:pPr algn="ctr">
              <a:lnSpc>
                <a:spcPts val="3839"/>
              </a:lnSpc>
            </a:pPr>
            <a:r>
              <a:rPr lang="en-US" sz="2953" b="1" spc="118" dirty="0">
                <a:solidFill>
                  <a:srgbClr val="000000"/>
                </a:solidFill>
                <a:latin typeface="Open Sauce Medium"/>
                <a:ea typeface="Open Sauce Medium"/>
                <a:cs typeface="Open Sauce Medium"/>
                <a:sym typeface="Open Sauce Medium"/>
              </a:rPr>
              <a:t>Based on ABC Analysis of Sales Data</a:t>
            </a:r>
          </a:p>
        </p:txBody>
      </p:sp>
      <p:sp>
        <p:nvSpPr>
          <p:cNvPr id="22" name="TextBox 22"/>
          <p:cNvSpPr txBox="1"/>
          <p:nvPr/>
        </p:nvSpPr>
        <p:spPr>
          <a:xfrm>
            <a:off x="397876" y="4002324"/>
            <a:ext cx="5625090" cy="4078999"/>
          </a:xfrm>
          <a:prstGeom prst="rect">
            <a:avLst/>
          </a:prstGeom>
        </p:spPr>
        <p:txBody>
          <a:bodyPr lIns="0" tIns="0" rIns="0" bIns="0" rtlCol="0" anchor="t">
            <a:spAutoFit/>
          </a:bodyPr>
          <a:lstStyle/>
          <a:p>
            <a:pPr algn="ctr">
              <a:lnSpc>
                <a:spcPts val="3249"/>
              </a:lnSpc>
            </a:pPr>
            <a:r>
              <a:rPr lang="en-US" sz="2321" dirty="0">
                <a:solidFill>
                  <a:srgbClr val="000000"/>
                </a:solidFill>
                <a:latin typeface="Canva Sans"/>
                <a:ea typeface="Canva Sans"/>
                <a:cs typeface="Canva Sans"/>
                <a:sym typeface="Canva Sans"/>
              </a:rPr>
              <a:t>FLAMMINGO: Extreme volatility with high-amplitude swings </a:t>
            </a:r>
          </a:p>
          <a:p>
            <a:pPr algn="ctr">
              <a:lnSpc>
                <a:spcPts val="3249"/>
              </a:lnSpc>
            </a:pPr>
            <a:r>
              <a:rPr lang="en-US" sz="2321" dirty="0">
                <a:solidFill>
                  <a:srgbClr val="000000"/>
                </a:solidFill>
                <a:latin typeface="Canva Sans"/>
                <a:ea typeface="Canva Sans"/>
                <a:cs typeface="Canva Sans"/>
                <a:sym typeface="Canva Sans"/>
              </a:rPr>
              <a:t>SNAPIN: Moderate cyclical patterns with stable forecast </a:t>
            </a:r>
          </a:p>
          <a:p>
            <a:pPr algn="ctr">
              <a:lnSpc>
                <a:spcPts val="3249"/>
              </a:lnSpc>
            </a:pPr>
            <a:r>
              <a:rPr lang="en-US" sz="2321" dirty="0">
                <a:solidFill>
                  <a:srgbClr val="000000"/>
                </a:solidFill>
                <a:latin typeface="Canva Sans"/>
                <a:ea typeface="Canva Sans"/>
                <a:cs typeface="Canva Sans"/>
                <a:sym typeface="Canva Sans"/>
              </a:rPr>
              <a:t>HAPPILO: New entrant with strong initial spike </a:t>
            </a:r>
          </a:p>
          <a:p>
            <a:pPr algn="ctr">
              <a:lnSpc>
                <a:spcPts val="3249"/>
              </a:lnSpc>
            </a:pPr>
            <a:r>
              <a:rPr lang="en-US" sz="2321" dirty="0">
                <a:solidFill>
                  <a:srgbClr val="000000"/>
                </a:solidFill>
                <a:latin typeface="Canva Sans"/>
                <a:ea typeface="Canva Sans"/>
                <a:cs typeface="Canva Sans"/>
                <a:sym typeface="Canva Sans"/>
              </a:rPr>
              <a:t>OETKER: Stagnant performance near zero </a:t>
            </a:r>
          </a:p>
          <a:p>
            <a:pPr algn="ctr">
              <a:lnSpc>
                <a:spcPts val="3249"/>
              </a:lnSpc>
            </a:pPr>
            <a:r>
              <a:rPr lang="en-US" sz="2321" dirty="0">
                <a:solidFill>
                  <a:srgbClr val="000000"/>
                </a:solidFill>
                <a:latin typeface="Canva Sans"/>
                <a:ea typeface="Canva Sans"/>
                <a:cs typeface="Canva Sans"/>
                <a:sym typeface="Canva Sans"/>
              </a:rPr>
              <a:t>INSIGHT: Low-amplitude, consistent fluctuations</a:t>
            </a:r>
          </a:p>
        </p:txBody>
      </p:sp>
      <p:sp>
        <p:nvSpPr>
          <p:cNvPr id="23" name="TextBox 23"/>
          <p:cNvSpPr txBox="1"/>
          <p:nvPr/>
        </p:nvSpPr>
        <p:spPr>
          <a:xfrm>
            <a:off x="6291907" y="3755281"/>
            <a:ext cx="5694054" cy="5928359"/>
          </a:xfrm>
          <a:prstGeom prst="rect">
            <a:avLst/>
          </a:prstGeom>
        </p:spPr>
        <p:txBody>
          <a:bodyPr lIns="0" tIns="0" rIns="0" bIns="0" rtlCol="0" anchor="t">
            <a:spAutoFit/>
          </a:bodyPr>
          <a:lstStyle/>
          <a:p>
            <a:pPr algn="ctr">
              <a:lnSpc>
                <a:spcPts val="2940"/>
              </a:lnSpc>
            </a:pPr>
            <a:r>
              <a:rPr lang="en-US" sz="2100" dirty="0">
                <a:solidFill>
                  <a:srgbClr val="000000"/>
                </a:solidFill>
                <a:latin typeface="Canva Sans"/>
                <a:ea typeface="Canva Sans"/>
                <a:cs typeface="Canva Sans"/>
                <a:sym typeface="Canva Sans"/>
              </a:rPr>
              <a:t>Cluster Characteristics:</a:t>
            </a:r>
          </a:p>
          <a:p>
            <a:pPr marL="453396" lvl="1" indent="-226698" algn="ctr">
              <a:lnSpc>
                <a:spcPts val="2940"/>
              </a:lnSpc>
              <a:buFont typeface="Arial"/>
              <a:buChar char="•"/>
            </a:pPr>
            <a:r>
              <a:rPr lang="en-US" sz="2100" dirty="0">
                <a:solidFill>
                  <a:srgbClr val="000000"/>
                </a:solidFill>
                <a:latin typeface="Canva Sans"/>
                <a:ea typeface="Canva Sans"/>
                <a:cs typeface="Canva Sans"/>
                <a:sym typeface="Canva Sans"/>
              </a:rPr>
              <a:t>High-Value Segment: ₹44,061–₹94,500; premium distributors with significant transactions.</a:t>
            </a:r>
          </a:p>
          <a:p>
            <a:pPr marL="453396" lvl="1" indent="-226698" algn="ctr">
              <a:lnSpc>
                <a:spcPts val="2940"/>
              </a:lnSpc>
              <a:buFont typeface="Arial"/>
              <a:buChar char="•"/>
            </a:pPr>
            <a:r>
              <a:rPr lang="en-US" sz="2100" dirty="0">
                <a:solidFill>
                  <a:srgbClr val="000000"/>
                </a:solidFill>
                <a:latin typeface="Canva Sans"/>
                <a:ea typeface="Canva Sans"/>
                <a:cs typeface="Canva Sans"/>
                <a:sym typeface="Canva Sans"/>
              </a:rPr>
              <a:t>Medium-Value Segment: ₹16,331–₹42,648; regular distributors with moderate volumes.</a:t>
            </a:r>
          </a:p>
          <a:p>
            <a:pPr marL="453396" lvl="1" indent="-226698" algn="l">
              <a:lnSpc>
                <a:spcPts val="2940"/>
              </a:lnSpc>
              <a:buFont typeface="Arial"/>
              <a:buChar char="•"/>
            </a:pPr>
            <a:r>
              <a:rPr lang="en-US" sz="2100" dirty="0">
                <a:solidFill>
                  <a:srgbClr val="000000"/>
                </a:solidFill>
                <a:latin typeface="Canva Sans"/>
                <a:ea typeface="Canva Sans"/>
                <a:cs typeface="Canva Sans"/>
                <a:sym typeface="Canva Sans"/>
              </a:rPr>
              <a:t>Low-Value Segment: ₹1–₹15,347; small-scale distributors with minimal transactions.</a:t>
            </a:r>
          </a:p>
          <a:p>
            <a:pPr algn="ctr">
              <a:lnSpc>
                <a:spcPts val="2940"/>
              </a:lnSpc>
            </a:pPr>
            <a:r>
              <a:rPr lang="en-US" sz="2100" dirty="0">
                <a:solidFill>
                  <a:srgbClr val="000000"/>
                </a:solidFill>
                <a:latin typeface="Canva Sans"/>
                <a:ea typeface="Canva Sans"/>
                <a:cs typeface="Canva Sans"/>
                <a:sym typeface="Canva Sans"/>
              </a:rPr>
              <a:t>Outlier Analysis:</a:t>
            </a:r>
          </a:p>
          <a:p>
            <a:pPr algn="ctr">
              <a:lnSpc>
                <a:spcPts val="2940"/>
              </a:lnSpc>
            </a:pPr>
            <a:r>
              <a:rPr lang="en-US" sz="2100" dirty="0">
                <a:solidFill>
                  <a:srgbClr val="000000"/>
                </a:solidFill>
                <a:latin typeface="Canva Sans"/>
                <a:ea typeface="Canva Sans"/>
                <a:cs typeface="Canva Sans"/>
                <a:sym typeface="Canva Sans"/>
              </a:rPr>
              <a:t>Identified 15 outliers, including banks, large traders, and high-value accounts, with transaction ranges from ₹121,668 to ₹11,190,130.</a:t>
            </a:r>
          </a:p>
          <a:p>
            <a:pPr algn="ctr">
              <a:lnSpc>
                <a:spcPts val="2940"/>
              </a:lnSpc>
            </a:pPr>
            <a:endParaRPr lang="en-US" sz="2100" dirty="0">
              <a:solidFill>
                <a:srgbClr val="000000"/>
              </a:solidFill>
              <a:latin typeface="Canva Sans"/>
              <a:ea typeface="Canva Sans"/>
              <a:cs typeface="Canva Sans"/>
              <a:sym typeface="Canva Sans"/>
            </a:endParaRPr>
          </a:p>
        </p:txBody>
      </p:sp>
      <p:sp>
        <p:nvSpPr>
          <p:cNvPr id="24" name="TextBox 24"/>
          <p:cNvSpPr txBox="1"/>
          <p:nvPr/>
        </p:nvSpPr>
        <p:spPr>
          <a:xfrm>
            <a:off x="12395735" y="3619192"/>
            <a:ext cx="5186051" cy="6594777"/>
          </a:xfrm>
          <a:prstGeom prst="rect">
            <a:avLst/>
          </a:prstGeom>
        </p:spPr>
        <p:txBody>
          <a:bodyPr wrap="square" lIns="0" tIns="0" rIns="0" bIns="0" rtlCol="0" anchor="t">
            <a:spAutoFit/>
          </a:bodyPr>
          <a:lstStyle/>
          <a:p>
            <a:pPr algn="ctr">
              <a:lnSpc>
                <a:spcPts val="3220"/>
              </a:lnSpc>
            </a:pPr>
            <a:r>
              <a:rPr lang="en-US" sz="2100" dirty="0">
                <a:solidFill>
                  <a:srgbClr val="000000"/>
                </a:solidFill>
                <a:latin typeface="Canva Sans"/>
                <a:ea typeface="Canva Sans"/>
                <a:cs typeface="Canva Sans"/>
                <a:sym typeface="Canva Sans"/>
              </a:rPr>
              <a:t>FLAMMINGO: Sharp value drop after top items, indicating heavy reliance on primary products </a:t>
            </a:r>
          </a:p>
          <a:p>
            <a:pPr algn="ctr">
              <a:lnSpc>
                <a:spcPts val="3220"/>
              </a:lnSpc>
            </a:pPr>
            <a:endParaRPr lang="en-US" sz="2100" dirty="0">
              <a:solidFill>
                <a:srgbClr val="000000"/>
              </a:solidFill>
              <a:latin typeface="Canva Sans"/>
              <a:ea typeface="Canva Sans"/>
              <a:cs typeface="Canva Sans"/>
              <a:sym typeface="Canva Sans"/>
            </a:endParaRPr>
          </a:p>
          <a:p>
            <a:pPr algn="ctr">
              <a:lnSpc>
                <a:spcPts val="3220"/>
              </a:lnSpc>
            </a:pPr>
            <a:r>
              <a:rPr lang="en-US" sz="2100" dirty="0">
                <a:solidFill>
                  <a:srgbClr val="000000"/>
                </a:solidFill>
                <a:latin typeface="Canva Sans"/>
                <a:ea typeface="Canva Sans"/>
                <a:cs typeface="Canva Sans"/>
                <a:sym typeface="Canva Sans"/>
              </a:rPr>
              <a:t>SNAPIN: Gradual value decline, showing most balanced product performance </a:t>
            </a:r>
          </a:p>
          <a:p>
            <a:pPr algn="ctr">
              <a:lnSpc>
                <a:spcPts val="3220"/>
              </a:lnSpc>
            </a:pPr>
            <a:endParaRPr lang="en-US" sz="2100" dirty="0">
              <a:solidFill>
                <a:srgbClr val="000000"/>
              </a:solidFill>
              <a:latin typeface="Canva Sans"/>
              <a:ea typeface="Canva Sans"/>
              <a:cs typeface="Canva Sans"/>
              <a:sym typeface="Canva Sans"/>
            </a:endParaRPr>
          </a:p>
          <a:p>
            <a:pPr algn="ctr">
              <a:lnSpc>
                <a:spcPts val="3220"/>
              </a:lnSpc>
            </a:pPr>
            <a:r>
              <a:rPr lang="en-US" sz="2100" dirty="0">
                <a:solidFill>
                  <a:srgbClr val="000000"/>
                </a:solidFill>
                <a:latin typeface="Canva Sans"/>
                <a:ea typeface="Canva Sans"/>
                <a:cs typeface="Canva Sans"/>
                <a:sym typeface="Canva Sans"/>
              </a:rPr>
              <a:t>HAPPILO: High initial value with steep decline, typical of new market entrant</a:t>
            </a:r>
          </a:p>
          <a:p>
            <a:pPr algn="ctr">
              <a:lnSpc>
                <a:spcPts val="3220"/>
              </a:lnSpc>
            </a:pPr>
            <a:endParaRPr lang="en-US" sz="2100" dirty="0">
              <a:solidFill>
                <a:srgbClr val="000000"/>
              </a:solidFill>
              <a:latin typeface="Canva Sans"/>
              <a:ea typeface="Canva Sans"/>
              <a:cs typeface="Canva Sans"/>
              <a:sym typeface="Canva Sans"/>
            </a:endParaRPr>
          </a:p>
          <a:p>
            <a:pPr algn="ctr">
              <a:lnSpc>
                <a:spcPts val="3220"/>
              </a:lnSpc>
            </a:pPr>
            <a:r>
              <a:rPr lang="en-US" sz="2100" dirty="0">
                <a:solidFill>
                  <a:srgbClr val="000000"/>
                </a:solidFill>
                <a:latin typeface="Canva Sans"/>
                <a:ea typeface="Canva Sans"/>
                <a:cs typeface="Canva Sans"/>
                <a:sym typeface="Canva Sans"/>
              </a:rPr>
              <a:t> OETKER: Extreme single-product dependency with dramatic value drop</a:t>
            </a:r>
          </a:p>
          <a:p>
            <a:pPr algn="ctr">
              <a:lnSpc>
                <a:spcPts val="3220"/>
              </a:lnSpc>
            </a:pPr>
            <a:endParaRPr lang="en-US" dirty="0">
              <a:solidFill>
                <a:srgbClr val="000000"/>
              </a:solidFill>
              <a:latin typeface="Canva Sans"/>
              <a:ea typeface="Canva Sans"/>
              <a:cs typeface="Canva Sans"/>
              <a:sym typeface="Canva Sans"/>
            </a:endParaRPr>
          </a:p>
          <a:p>
            <a:pPr algn="ctr">
              <a:lnSpc>
                <a:spcPts val="3220"/>
              </a:lnSpc>
            </a:pPr>
            <a:r>
              <a:rPr lang="en-US" sz="2100" dirty="0">
                <a:solidFill>
                  <a:srgbClr val="000000"/>
                </a:solidFill>
                <a:latin typeface="Canva Sans"/>
                <a:ea typeface="Canva Sans"/>
                <a:cs typeface="Canva Sans"/>
                <a:sym typeface="Canva Sans"/>
              </a:rPr>
              <a:t> INSIGHT: Steep decline from top products across large 800-item portfolio</a:t>
            </a:r>
          </a:p>
        </p:txBody>
      </p:sp>
      <p:grpSp>
        <p:nvGrpSpPr>
          <p:cNvPr id="25" name="Group 6">
            <a:extLst>
              <a:ext uri="{FF2B5EF4-FFF2-40B4-BE49-F238E27FC236}">
                <a16:creationId xmlns:a16="http://schemas.microsoft.com/office/drawing/2014/main" id="{226C9DD7-8426-721C-4706-709CD466F027}"/>
              </a:ext>
            </a:extLst>
          </p:cNvPr>
          <p:cNvGrpSpPr/>
          <p:nvPr/>
        </p:nvGrpSpPr>
        <p:grpSpPr>
          <a:xfrm>
            <a:off x="17144897" y="4848912"/>
            <a:ext cx="749555" cy="294588"/>
            <a:chOff x="0" y="0"/>
            <a:chExt cx="999406" cy="392784"/>
          </a:xfrm>
        </p:grpSpPr>
        <p:sp>
          <p:nvSpPr>
            <p:cNvPr id="26" name="TextBox 7">
              <a:extLst>
                <a:ext uri="{FF2B5EF4-FFF2-40B4-BE49-F238E27FC236}">
                  <a16:creationId xmlns:a16="http://schemas.microsoft.com/office/drawing/2014/main" id="{E2C1B56E-D893-83A7-8DE7-610CC7DFD02A}"/>
                </a:ext>
              </a:extLst>
            </p:cNvPr>
            <p:cNvSpPr txBox="1"/>
            <p:nvPr/>
          </p:nvSpPr>
          <p:spPr>
            <a:xfrm>
              <a:off x="394147" y="-19050"/>
              <a:ext cx="605260" cy="411834"/>
            </a:xfrm>
            <a:prstGeom prst="rect">
              <a:avLst/>
            </a:prstGeom>
          </p:spPr>
          <p:txBody>
            <a:bodyPr lIns="0" tIns="0" rIns="0" bIns="0" rtlCol="0" anchor="t">
              <a:spAutoFit/>
            </a:bodyPr>
            <a:lstStyle/>
            <a:p>
              <a:pPr algn="r">
                <a:lnSpc>
                  <a:spcPts val="2400"/>
                </a:lnSpc>
              </a:pPr>
              <a:r>
                <a:rPr lang="en-US" sz="2000" b="1" spc="200" dirty="0">
                  <a:solidFill>
                    <a:srgbClr val="000000"/>
                  </a:solidFill>
                  <a:latin typeface="Glacial Indifference Bold"/>
                  <a:ea typeface="Glacial Indifference Bold"/>
                  <a:cs typeface="Glacial Indifference Bold"/>
                  <a:sym typeface="Glacial Indifference Bold"/>
                </a:rPr>
                <a:t>08</a:t>
              </a:r>
            </a:p>
          </p:txBody>
        </p:sp>
        <p:sp>
          <p:nvSpPr>
            <p:cNvPr id="27" name="AutoShape 8">
              <a:extLst>
                <a:ext uri="{FF2B5EF4-FFF2-40B4-BE49-F238E27FC236}">
                  <a16:creationId xmlns:a16="http://schemas.microsoft.com/office/drawing/2014/main" id="{9A5963E9-FF0A-5167-F17D-D9412CE4A8A1}"/>
                </a:ext>
              </a:extLst>
            </p:cNvPr>
            <p:cNvSpPr/>
            <p:nvPr/>
          </p:nvSpPr>
          <p:spPr>
            <a:xfrm rot="-5400000">
              <a:off x="194137" y="-16317"/>
              <a:ext cx="43972" cy="432247"/>
            </a:xfrm>
            <a:prstGeom prst="rect">
              <a:avLst/>
            </a:prstGeom>
            <a:solidFill>
              <a:srgbClr val="000000"/>
            </a:solidFill>
          </p:spPr>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D3D3D"/>
        </a:solidFill>
        <a:effectLst/>
      </p:bgPr>
    </p:bg>
    <p:spTree>
      <p:nvGrpSpPr>
        <p:cNvPr id="1" name=""/>
        <p:cNvGrpSpPr/>
        <p:nvPr/>
      </p:nvGrpSpPr>
      <p:grpSpPr>
        <a:xfrm>
          <a:off x="0" y="0"/>
          <a:ext cx="0" cy="0"/>
          <a:chOff x="0" y="0"/>
          <a:chExt cx="0" cy="0"/>
        </a:xfrm>
      </p:grpSpPr>
      <p:grpSp>
        <p:nvGrpSpPr>
          <p:cNvPr id="2" name="Group 2"/>
          <p:cNvGrpSpPr/>
          <p:nvPr/>
        </p:nvGrpSpPr>
        <p:grpSpPr>
          <a:xfrm>
            <a:off x="17499545" y="535253"/>
            <a:ext cx="493447" cy="493447"/>
            <a:chOff x="0" y="0"/>
            <a:chExt cx="657929" cy="657929"/>
          </a:xfrm>
        </p:grpSpPr>
        <p:grpSp>
          <p:nvGrpSpPr>
            <p:cNvPr id="3" name="Group 3"/>
            <p:cNvGrpSpPr>
              <a:grpSpLocks noChangeAspect="1"/>
            </p:cNvGrpSpPr>
            <p:nvPr/>
          </p:nvGrpSpPr>
          <p:grpSpPr>
            <a:xfrm>
              <a:off x="0" y="0"/>
              <a:ext cx="657929" cy="657929"/>
              <a:chOff x="0" y="0"/>
              <a:chExt cx="6355080" cy="6355080"/>
            </a:xfrm>
          </p:grpSpPr>
          <p:sp>
            <p:nvSpPr>
              <p:cNvPr id="4" name="Freeform 4"/>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sp>
        </p:grpSp>
        <p:sp>
          <p:nvSpPr>
            <p:cNvPr id="5" name="Freeform 5"/>
            <p:cNvSpPr/>
            <p:nvPr/>
          </p:nvSpPr>
          <p:spPr>
            <a:xfrm rot="5400000">
              <a:off x="109655" y="109655"/>
              <a:ext cx="438619" cy="438619"/>
            </a:xfrm>
            <a:custGeom>
              <a:avLst/>
              <a:gdLst/>
              <a:ahLst/>
              <a:cxnLst/>
              <a:rect l="l" t="t" r="r" b="b"/>
              <a:pathLst>
                <a:path w="438619" h="438619">
                  <a:moveTo>
                    <a:pt x="0" y="0"/>
                  </a:moveTo>
                  <a:lnTo>
                    <a:pt x="438619" y="0"/>
                  </a:lnTo>
                  <a:lnTo>
                    <a:pt x="438619" y="438619"/>
                  </a:lnTo>
                  <a:lnTo>
                    <a:pt x="0" y="43861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sp>
        <p:nvSpPr>
          <p:cNvPr id="6" name="AutoShape 6"/>
          <p:cNvSpPr/>
          <p:nvPr/>
        </p:nvSpPr>
        <p:spPr>
          <a:xfrm rot="-5400000">
            <a:off x="17290500" y="4836674"/>
            <a:ext cx="32979" cy="324185"/>
          </a:xfrm>
          <a:prstGeom prst="rect">
            <a:avLst/>
          </a:prstGeom>
          <a:solidFill>
            <a:srgbClr val="FFFFFF"/>
          </a:solidFill>
        </p:spPr>
      </p:sp>
      <p:sp>
        <p:nvSpPr>
          <p:cNvPr id="7" name="Freeform 7"/>
          <p:cNvSpPr/>
          <p:nvPr/>
        </p:nvSpPr>
        <p:spPr>
          <a:xfrm>
            <a:off x="17499545" y="9552243"/>
            <a:ext cx="394907" cy="262793"/>
          </a:xfrm>
          <a:custGeom>
            <a:avLst/>
            <a:gdLst/>
            <a:ahLst/>
            <a:cxnLst/>
            <a:rect l="l" t="t" r="r" b="b"/>
            <a:pathLst>
              <a:path w="394907" h="262793">
                <a:moveTo>
                  <a:pt x="0" y="0"/>
                </a:moveTo>
                <a:lnTo>
                  <a:pt x="394907" y="0"/>
                </a:lnTo>
                <a:lnTo>
                  <a:pt x="394907" y="262793"/>
                </a:lnTo>
                <a:lnTo>
                  <a:pt x="0" y="26279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a:off x="704773" y="2634267"/>
            <a:ext cx="4988965" cy="7049373"/>
          </a:xfrm>
          <a:custGeom>
            <a:avLst/>
            <a:gdLst/>
            <a:ahLst/>
            <a:cxnLst/>
            <a:rect l="l" t="t" r="r" b="b"/>
            <a:pathLst>
              <a:path w="4988965" h="7049373">
                <a:moveTo>
                  <a:pt x="0" y="0"/>
                </a:moveTo>
                <a:lnTo>
                  <a:pt x="4988966" y="0"/>
                </a:lnTo>
                <a:lnTo>
                  <a:pt x="4988966" y="7049373"/>
                </a:lnTo>
                <a:lnTo>
                  <a:pt x="0" y="704937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TextBox 9"/>
          <p:cNvSpPr txBox="1"/>
          <p:nvPr/>
        </p:nvSpPr>
        <p:spPr>
          <a:xfrm>
            <a:off x="3199256" y="420953"/>
            <a:ext cx="11889488" cy="2064447"/>
          </a:xfrm>
          <a:prstGeom prst="rect">
            <a:avLst/>
          </a:prstGeom>
        </p:spPr>
        <p:txBody>
          <a:bodyPr lIns="0" tIns="0" rIns="0" bIns="0" rtlCol="0" anchor="t">
            <a:spAutoFit/>
          </a:bodyPr>
          <a:lstStyle/>
          <a:p>
            <a:pPr algn="ctr">
              <a:lnSpc>
                <a:spcPts val="8306"/>
              </a:lnSpc>
            </a:pPr>
            <a:r>
              <a:rPr lang="en-US" sz="5933" b="1">
                <a:solidFill>
                  <a:srgbClr val="000000"/>
                </a:solidFill>
                <a:latin typeface="Canva Sans Bold"/>
                <a:ea typeface="Canva Sans Bold"/>
                <a:cs typeface="Canva Sans Bold"/>
                <a:sym typeface="Canva Sans Bold"/>
              </a:rPr>
              <a:t>Strategic Recommendations for Enhanced FMCG Operations</a:t>
            </a:r>
          </a:p>
        </p:txBody>
      </p:sp>
      <p:sp>
        <p:nvSpPr>
          <p:cNvPr id="10" name="Freeform 10"/>
          <p:cNvSpPr/>
          <p:nvPr/>
        </p:nvSpPr>
        <p:spPr>
          <a:xfrm>
            <a:off x="6649517" y="2634267"/>
            <a:ext cx="4988965" cy="7049373"/>
          </a:xfrm>
          <a:custGeom>
            <a:avLst/>
            <a:gdLst/>
            <a:ahLst/>
            <a:cxnLst/>
            <a:rect l="l" t="t" r="r" b="b"/>
            <a:pathLst>
              <a:path w="4988965" h="7049373">
                <a:moveTo>
                  <a:pt x="0" y="0"/>
                </a:moveTo>
                <a:lnTo>
                  <a:pt x="4988966" y="0"/>
                </a:lnTo>
                <a:lnTo>
                  <a:pt x="4988966" y="7049373"/>
                </a:lnTo>
                <a:lnTo>
                  <a:pt x="0" y="704937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1" name="Freeform 11"/>
          <p:cNvSpPr/>
          <p:nvPr/>
        </p:nvSpPr>
        <p:spPr>
          <a:xfrm>
            <a:off x="12590983" y="2569160"/>
            <a:ext cx="5035042" cy="7114480"/>
          </a:xfrm>
          <a:custGeom>
            <a:avLst/>
            <a:gdLst/>
            <a:ahLst/>
            <a:cxnLst/>
            <a:rect l="l" t="t" r="r" b="b"/>
            <a:pathLst>
              <a:path w="5035042" h="7114480">
                <a:moveTo>
                  <a:pt x="0" y="0"/>
                </a:moveTo>
                <a:lnTo>
                  <a:pt x="5035042" y="0"/>
                </a:lnTo>
                <a:lnTo>
                  <a:pt x="5035042" y="7114480"/>
                </a:lnTo>
                <a:lnTo>
                  <a:pt x="0" y="711448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2" name="TextBox 12"/>
          <p:cNvSpPr txBox="1"/>
          <p:nvPr/>
        </p:nvSpPr>
        <p:spPr>
          <a:xfrm>
            <a:off x="704773" y="3075665"/>
            <a:ext cx="4902956" cy="1001955"/>
          </a:xfrm>
          <a:prstGeom prst="rect">
            <a:avLst/>
          </a:prstGeom>
        </p:spPr>
        <p:txBody>
          <a:bodyPr lIns="0" tIns="0" rIns="0" bIns="0" rtlCol="0" anchor="t">
            <a:spAutoFit/>
          </a:bodyPr>
          <a:lstStyle/>
          <a:p>
            <a:pPr algn="ctr">
              <a:lnSpc>
                <a:spcPts val="4099"/>
              </a:lnSpc>
            </a:pPr>
            <a:r>
              <a:rPr lang="en-US" sz="2927" b="1">
                <a:solidFill>
                  <a:srgbClr val="000000"/>
                </a:solidFill>
                <a:latin typeface="Canva Sans Bold"/>
                <a:ea typeface="Canva Sans Bold"/>
                <a:cs typeface="Canva Sans Bold"/>
                <a:sym typeface="Canva Sans Bold"/>
              </a:rPr>
              <a:t>Advanced Inventory Management</a:t>
            </a:r>
          </a:p>
        </p:txBody>
      </p:sp>
      <p:sp>
        <p:nvSpPr>
          <p:cNvPr id="13" name="TextBox 13"/>
          <p:cNvSpPr txBox="1"/>
          <p:nvPr/>
        </p:nvSpPr>
        <p:spPr>
          <a:xfrm>
            <a:off x="6735527" y="3075665"/>
            <a:ext cx="4902956" cy="1001955"/>
          </a:xfrm>
          <a:prstGeom prst="rect">
            <a:avLst/>
          </a:prstGeom>
        </p:spPr>
        <p:txBody>
          <a:bodyPr lIns="0" tIns="0" rIns="0" bIns="0" rtlCol="0" anchor="t">
            <a:spAutoFit/>
          </a:bodyPr>
          <a:lstStyle/>
          <a:p>
            <a:pPr algn="ctr">
              <a:lnSpc>
                <a:spcPts val="4099"/>
              </a:lnSpc>
            </a:pPr>
            <a:r>
              <a:rPr lang="en-US" sz="2927" b="1">
                <a:solidFill>
                  <a:srgbClr val="000000"/>
                </a:solidFill>
                <a:latin typeface="Canva Sans Bold"/>
                <a:ea typeface="Canva Sans Bold"/>
                <a:cs typeface="Canva Sans Bold"/>
                <a:sym typeface="Canva Sans Bold"/>
              </a:rPr>
              <a:t>Optimized Distributor Engagement</a:t>
            </a:r>
          </a:p>
        </p:txBody>
      </p:sp>
      <p:sp>
        <p:nvSpPr>
          <p:cNvPr id="14" name="TextBox 14"/>
          <p:cNvSpPr txBox="1"/>
          <p:nvPr/>
        </p:nvSpPr>
        <p:spPr>
          <a:xfrm>
            <a:off x="12676708" y="3066140"/>
            <a:ext cx="4902956" cy="464110"/>
          </a:xfrm>
          <a:prstGeom prst="rect">
            <a:avLst/>
          </a:prstGeom>
        </p:spPr>
        <p:txBody>
          <a:bodyPr lIns="0" tIns="0" rIns="0" bIns="0" rtlCol="0" anchor="t">
            <a:spAutoFit/>
          </a:bodyPr>
          <a:lstStyle/>
          <a:p>
            <a:pPr algn="ctr">
              <a:lnSpc>
                <a:spcPts val="3819"/>
              </a:lnSpc>
            </a:pPr>
            <a:r>
              <a:rPr lang="en-US" sz="2727" b="1">
                <a:solidFill>
                  <a:srgbClr val="000000"/>
                </a:solidFill>
                <a:latin typeface="Canva Sans Bold"/>
                <a:ea typeface="Canva Sans Bold"/>
                <a:cs typeface="Canva Sans Bold"/>
                <a:sym typeface="Canva Sans Bold"/>
              </a:rPr>
              <a:t>Operations Enhancements</a:t>
            </a:r>
          </a:p>
        </p:txBody>
      </p:sp>
      <p:sp>
        <p:nvSpPr>
          <p:cNvPr id="15" name="TextBox 15"/>
          <p:cNvSpPr txBox="1"/>
          <p:nvPr/>
        </p:nvSpPr>
        <p:spPr>
          <a:xfrm>
            <a:off x="904313" y="4411062"/>
            <a:ext cx="4503876" cy="5150471"/>
          </a:xfrm>
          <a:prstGeom prst="rect">
            <a:avLst/>
          </a:prstGeom>
        </p:spPr>
        <p:txBody>
          <a:bodyPr lIns="0" tIns="0" rIns="0" bIns="0" rtlCol="0" anchor="t">
            <a:spAutoFit/>
          </a:bodyPr>
          <a:lstStyle/>
          <a:p>
            <a:pPr marL="492955" lvl="1" indent="-246477" algn="ctr">
              <a:lnSpc>
                <a:spcPts val="3196"/>
              </a:lnSpc>
              <a:buFont typeface="Arial"/>
              <a:buChar char="•"/>
            </a:pPr>
            <a:r>
              <a:rPr lang="en-US" sz="2283" b="1">
                <a:solidFill>
                  <a:srgbClr val="000000"/>
                </a:solidFill>
                <a:latin typeface="Canva Sans Bold"/>
                <a:ea typeface="Canva Sans Bold"/>
                <a:cs typeface="Canva Sans Bold"/>
                <a:sym typeface="Canva Sans Bold"/>
              </a:rPr>
              <a:t>Predictive Inventory Systems</a:t>
            </a:r>
            <a:r>
              <a:rPr lang="en-US" sz="2283">
                <a:solidFill>
                  <a:srgbClr val="000000"/>
                </a:solidFill>
                <a:latin typeface="Canva Sans"/>
                <a:ea typeface="Canva Sans"/>
                <a:cs typeface="Canva Sans"/>
                <a:sym typeface="Canva Sans"/>
              </a:rPr>
              <a:t>: Leverage SARIMA forecasts to avoid stockouts/overstocking.</a:t>
            </a:r>
          </a:p>
          <a:p>
            <a:pPr marL="492955" lvl="1" indent="-246477" algn="ctr">
              <a:lnSpc>
                <a:spcPts val="3196"/>
              </a:lnSpc>
              <a:buFont typeface="Arial"/>
              <a:buChar char="•"/>
            </a:pPr>
            <a:r>
              <a:rPr lang="en-US" sz="2283" b="1">
                <a:solidFill>
                  <a:srgbClr val="000000"/>
                </a:solidFill>
                <a:latin typeface="Canva Sans Bold"/>
                <a:ea typeface="Canva Sans Bold"/>
                <a:cs typeface="Canva Sans Bold"/>
                <a:sym typeface="Canva Sans Bold"/>
              </a:rPr>
              <a:t>Dynamic ABC Analysis</a:t>
            </a:r>
            <a:r>
              <a:rPr lang="en-US" sz="2283">
                <a:solidFill>
                  <a:srgbClr val="000000"/>
                </a:solidFill>
                <a:latin typeface="Canva Sans"/>
                <a:ea typeface="Canva Sans"/>
                <a:cs typeface="Canva Sans"/>
                <a:sym typeface="Canva Sans"/>
              </a:rPr>
              <a:t>: Update categories regularly based on sales trends.</a:t>
            </a:r>
          </a:p>
          <a:p>
            <a:pPr marL="492955" lvl="1" indent="-246477" algn="ctr">
              <a:lnSpc>
                <a:spcPts val="3196"/>
              </a:lnSpc>
              <a:buFont typeface="Arial"/>
              <a:buChar char="•"/>
            </a:pPr>
            <a:r>
              <a:rPr lang="en-US" sz="2283" b="1">
                <a:solidFill>
                  <a:srgbClr val="000000"/>
                </a:solidFill>
                <a:latin typeface="Canva Sans Bold"/>
                <a:ea typeface="Canva Sans Bold"/>
                <a:cs typeface="Canva Sans Bold"/>
                <a:sym typeface="Canva Sans Bold"/>
              </a:rPr>
              <a:t>Early Warning Mechanisms</a:t>
            </a:r>
            <a:r>
              <a:rPr lang="en-US" sz="2283">
                <a:solidFill>
                  <a:srgbClr val="000000"/>
                </a:solidFill>
                <a:latin typeface="Canva Sans"/>
                <a:ea typeface="Canva Sans"/>
                <a:cs typeface="Canva Sans"/>
                <a:sym typeface="Canva Sans"/>
              </a:rPr>
              <a:t>: Start tracking expiry , till then rely on Early Warning System and ABC Analysis given under project.</a:t>
            </a:r>
          </a:p>
          <a:p>
            <a:pPr algn="ctr">
              <a:lnSpc>
                <a:spcPts val="3196"/>
              </a:lnSpc>
            </a:pPr>
            <a:endParaRPr lang="en-US" sz="2283">
              <a:solidFill>
                <a:srgbClr val="000000"/>
              </a:solidFill>
              <a:latin typeface="Canva Sans"/>
              <a:ea typeface="Canva Sans"/>
              <a:cs typeface="Canva Sans"/>
              <a:sym typeface="Canva Sans"/>
            </a:endParaRPr>
          </a:p>
        </p:txBody>
      </p:sp>
      <p:sp>
        <p:nvSpPr>
          <p:cNvPr id="16" name="TextBox 16"/>
          <p:cNvSpPr txBox="1"/>
          <p:nvPr/>
        </p:nvSpPr>
        <p:spPr>
          <a:xfrm>
            <a:off x="6735527" y="4102697"/>
            <a:ext cx="4693876" cy="5580943"/>
          </a:xfrm>
          <a:prstGeom prst="rect">
            <a:avLst/>
          </a:prstGeom>
        </p:spPr>
        <p:txBody>
          <a:bodyPr lIns="0" tIns="0" rIns="0" bIns="0" rtlCol="0" anchor="t">
            <a:spAutoFit/>
          </a:bodyPr>
          <a:lstStyle/>
          <a:p>
            <a:pPr algn="ctr">
              <a:lnSpc>
                <a:spcPts val="3188"/>
              </a:lnSpc>
            </a:pPr>
            <a:r>
              <a:rPr lang="en-US" sz="2277" b="1">
                <a:solidFill>
                  <a:srgbClr val="000000"/>
                </a:solidFill>
                <a:latin typeface="Canva Sans Bold"/>
                <a:ea typeface="Canva Sans Bold"/>
                <a:cs typeface="Canva Sans Bold"/>
                <a:sym typeface="Canva Sans Bold"/>
              </a:rPr>
              <a:t>Cluster-Specific Programs</a:t>
            </a:r>
            <a:r>
              <a:rPr lang="en-US" sz="2277">
                <a:solidFill>
                  <a:srgbClr val="000000"/>
                </a:solidFill>
                <a:latin typeface="Canva Sans"/>
                <a:ea typeface="Canva Sans"/>
                <a:cs typeface="Canva Sans"/>
                <a:sym typeface="Canva Sans"/>
              </a:rPr>
              <a:t>:</a:t>
            </a:r>
          </a:p>
          <a:p>
            <a:pPr marL="491786" lvl="1" indent="-245893" algn="ctr">
              <a:lnSpc>
                <a:spcPts val="3188"/>
              </a:lnSpc>
              <a:buFont typeface="Arial"/>
              <a:buChar char="•"/>
            </a:pPr>
            <a:r>
              <a:rPr lang="en-US" sz="2277" b="1">
                <a:solidFill>
                  <a:srgbClr val="000000"/>
                </a:solidFill>
                <a:latin typeface="Canva Sans Bold"/>
                <a:ea typeface="Canva Sans Bold"/>
                <a:cs typeface="Canva Sans Bold"/>
                <a:sym typeface="Canva Sans Bold"/>
              </a:rPr>
              <a:t>High-Value:</a:t>
            </a:r>
            <a:r>
              <a:rPr lang="en-US" sz="2277">
                <a:solidFill>
                  <a:srgbClr val="000000"/>
                </a:solidFill>
                <a:latin typeface="Canva Sans"/>
                <a:ea typeface="Canva Sans"/>
                <a:cs typeface="Canva Sans"/>
                <a:sym typeface="Canva Sans"/>
              </a:rPr>
              <a:t> Offer loyalty incentives.</a:t>
            </a:r>
          </a:p>
          <a:p>
            <a:pPr marL="491786" lvl="1" indent="-245893" algn="ctr">
              <a:lnSpc>
                <a:spcPts val="3188"/>
              </a:lnSpc>
              <a:buFont typeface="Arial"/>
              <a:buChar char="•"/>
            </a:pPr>
            <a:r>
              <a:rPr lang="en-US" sz="2277" b="1">
                <a:solidFill>
                  <a:srgbClr val="000000"/>
                </a:solidFill>
                <a:latin typeface="Canva Sans Bold"/>
                <a:ea typeface="Canva Sans Bold"/>
                <a:cs typeface="Canva Sans Bold"/>
                <a:sym typeface="Canva Sans Bold"/>
              </a:rPr>
              <a:t>Medium-Value:</a:t>
            </a:r>
            <a:r>
              <a:rPr lang="en-US" sz="2277">
                <a:solidFill>
                  <a:srgbClr val="000000"/>
                </a:solidFill>
                <a:latin typeface="Canva Sans"/>
                <a:ea typeface="Canva Sans"/>
                <a:cs typeface="Canva Sans"/>
                <a:sym typeface="Canva Sans"/>
              </a:rPr>
              <a:t> Provide volume-based discounts.</a:t>
            </a:r>
          </a:p>
          <a:p>
            <a:pPr marL="491786" lvl="1" indent="-245893" algn="ctr">
              <a:lnSpc>
                <a:spcPts val="3188"/>
              </a:lnSpc>
              <a:buFont typeface="Arial"/>
              <a:buChar char="•"/>
            </a:pPr>
            <a:r>
              <a:rPr lang="en-US" sz="2277" b="1">
                <a:solidFill>
                  <a:srgbClr val="000000"/>
                </a:solidFill>
                <a:latin typeface="Canva Sans Bold"/>
                <a:ea typeface="Canva Sans Bold"/>
                <a:cs typeface="Canva Sans Bold"/>
                <a:sym typeface="Canva Sans Bold"/>
              </a:rPr>
              <a:t>Low-Value:</a:t>
            </a:r>
            <a:r>
              <a:rPr lang="en-US" sz="2277">
                <a:solidFill>
                  <a:srgbClr val="000000"/>
                </a:solidFill>
                <a:latin typeface="Canva Sans"/>
                <a:ea typeface="Canva Sans"/>
                <a:cs typeface="Canva Sans"/>
                <a:sym typeface="Canva Sans"/>
              </a:rPr>
              <a:t> Focus on growth support.</a:t>
            </a:r>
          </a:p>
          <a:p>
            <a:pPr marL="491786" lvl="1" indent="-245893" algn="ctr">
              <a:lnSpc>
                <a:spcPts val="3188"/>
              </a:lnSpc>
              <a:buFont typeface="Arial"/>
              <a:buChar char="•"/>
            </a:pPr>
            <a:r>
              <a:rPr lang="en-US" sz="2277" b="1">
                <a:solidFill>
                  <a:srgbClr val="000000"/>
                </a:solidFill>
                <a:latin typeface="Canva Sans Bold"/>
                <a:ea typeface="Canva Sans Bold"/>
                <a:cs typeface="Canva Sans Bold"/>
                <a:sym typeface="Canva Sans Bold"/>
              </a:rPr>
              <a:t>Refine Tiers: </a:t>
            </a:r>
            <a:r>
              <a:rPr lang="en-US" sz="2277">
                <a:solidFill>
                  <a:srgbClr val="000000"/>
                </a:solidFill>
                <a:latin typeface="Canva Sans"/>
                <a:ea typeface="Canva Sans"/>
                <a:cs typeface="Canva Sans"/>
                <a:sym typeface="Canva Sans"/>
              </a:rPr>
              <a:t>Use analytics to identify and invest in emerging performers.</a:t>
            </a:r>
          </a:p>
          <a:p>
            <a:pPr marL="491786" lvl="1" indent="-245893" algn="ctr">
              <a:lnSpc>
                <a:spcPts val="3188"/>
              </a:lnSpc>
              <a:buFont typeface="Arial"/>
              <a:buChar char="•"/>
            </a:pPr>
            <a:r>
              <a:rPr lang="en-US" sz="2277" b="1">
                <a:solidFill>
                  <a:srgbClr val="000000"/>
                </a:solidFill>
                <a:latin typeface="Canva Sans Bold"/>
                <a:ea typeface="Canva Sans Bold"/>
                <a:cs typeface="Canva Sans Bold"/>
                <a:sym typeface="Canva Sans Bold"/>
              </a:rPr>
              <a:t>Reassess Partnerships:</a:t>
            </a:r>
            <a:r>
              <a:rPr lang="en-US" sz="2277">
                <a:solidFill>
                  <a:srgbClr val="000000"/>
                </a:solidFill>
                <a:latin typeface="Canva Sans"/>
                <a:ea typeface="Canva Sans"/>
                <a:cs typeface="Canva Sans"/>
                <a:sym typeface="Canva Sans"/>
              </a:rPr>
              <a:t> Consolidate or phase out underperformers.</a:t>
            </a:r>
          </a:p>
          <a:p>
            <a:pPr algn="ctr">
              <a:lnSpc>
                <a:spcPts val="3188"/>
              </a:lnSpc>
            </a:pPr>
            <a:endParaRPr lang="en-US" sz="2277">
              <a:solidFill>
                <a:srgbClr val="000000"/>
              </a:solidFill>
              <a:latin typeface="Canva Sans"/>
              <a:ea typeface="Canva Sans"/>
              <a:cs typeface="Canva Sans"/>
              <a:sym typeface="Canva Sans"/>
            </a:endParaRPr>
          </a:p>
        </p:txBody>
      </p:sp>
      <p:sp>
        <p:nvSpPr>
          <p:cNvPr id="17" name="TextBox 17"/>
          <p:cNvSpPr txBox="1"/>
          <p:nvPr/>
        </p:nvSpPr>
        <p:spPr>
          <a:xfrm>
            <a:off x="12646245" y="3677847"/>
            <a:ext cx="4736721" cy="5874396"/>
          </a:xfrm>
          <a:prstGeom prst="rect">
            <a:avLst/>
          </a:prstGeom>
        </p:spPr>
        <p:txBody>
          <a:bodyPr lIns="0" tIns="0" rIns="0" bIns="0" rtlCol="0" anchor="t">
            <a:spAutoFit/>
          </a:bodyPr>
          <a:lstStyle/>
          <a:p>
            <a:pPr marL="487098" lvl="1" indent="-243549" algn="ctr">
              <a:lnSpc>
                <a:spcPts val="3158"/>
              </a:lnSpc>
              <a:buFont typeface="Arial"/>
              <a:buChar char="•"/>
            </a:pPr>
            <a:r>
              <a:rPr lang="en-US" sz="2256" b="1">
                <a:solidFill>
                  <a:srgbClr val="000000"/>
                </a:solidFill>
                <a:latin typeface="Canva Sans Bold"/>
                <a:ea typeface="Canva Sans Bold"/>
                <a:cs typeface="Canva Sans Bold"/>
                <a:sym typeface="Canva Sans Bold"/>
              </a:rPr>
              <a:t>Focus Marketing Investments</a:t>
            </a:r>
            <a:r>
              <a:rPr lang="en-US" sz="2256">
                <a:solidFill>
                  <a:srgbClr val="000000"/>
                </a:solidFill>
                <a:latin typeface="Canva Sans"/>
                <a:ea typeface="Canva Sans"/>
                <a:cs typeface="Canva Sans"/>
                <a:sym typeface="Canva Sans"/>
              </a:rPr>
              <a:t>: Direct resources to high-growth products.</a:t>
            </a:r>
          </a:p>
          <a:p>
            <a:pPr marL="487098" lvl="1" indent="-243549" algn="ctr">
              <a:lnSpc>
                <a:spcPts val="3158"/>
              </a:lnSpc>
              <a:buFont typeface="Arial"/>
              <a:buChar char="•"/>
            </a:pPr>
            <a:r>
              <a:rPr lang="en-US" sz="2256" b="1">
                <a:solidFill>
                  <a:srgbClr val="000000"/>
                </a:solidFill>
                <a:latin typeface="Canva Sans Bold"/>
                <a:ea typeface="Canva Sans Bold"/>
                <a:cs typeface="Canva Sans Bold"/>
                <a:sym typeface="Canva Sans Bold"/>
              </a:rPr>
              <a:t>Adapt to Market Trends</a:t>
            </a:r>
            <a:r>
              <a:rPr lang="en-US" sz="2256">
                <a:solidFill>
                  <a:srgbClr val="000000"/>
                </a:solidFill>
                <a:latin typeface="Canva Sans"/>
                <a:ea typeface="Canva Sans"/>
                <a:cs typeface="Canva Sans"/>
                <a:sym typeface="Canva Sans"/>
              </a:rPr>
              <a:t>: Monitor competitors and adjust dynamically.</a:t>
            </a:r>
          </a:p>
          <a:p>
            <a:pPr marL="487098" lvl="1" indent="-243549" algn="ctr">
              <a:lnSpc>
                <a:spcPts val="3158"/>
              </a:lnSpc>
              <a:buFont typeface="Arial"/>
              <a:buChar char="•"/>
            </a:pPr>
            <a:r>
              <a:rPr lang="en-US" sz="2256" b="1">
                <a:solidFill>
                  <a:srgbClr val="000000"/>
                </a:solidFill>
                <a:latin typeface="Canva Sans Bold"/>
                <a:ea typeface="Canva Sans Bold"/>
                <a:cs typeface="Canva Sans Bold"/>
                <a:sym typeface="Canva Sans Bold"/>
              </a:rPr>
              <a:t>Team Training</a:t>
            </a:r>
            <a:r>
              <a:rPr lang="en-US" sz="2256">
                <a:solidFill>
                  <a:srgbClr val="000000"/>
                </a:solidFill>
                <a:latin typeface="Canva Sans"/>
                <a:ea typeface="Canva Sans"/>
                <a:cs typeface="Canva Sans"/>
                <a:sym typeface="Canva Sans"/>
              </a:rPr>
              <a:t>: Build advanced analytics skills within teams.</a:t>
            </a:r>
          </a:p>
          <a:p>
            <a:pPr marL="487098" lvl="1" indent="-243549" algn="ctr">
              <a:lnSpc>
                <a:spcPts val="3158"/>
              </a:lnSpc>
              <a:buFont typeface="Arial"/>
              <a:buChar char="•"/>
            </a:pPr>
            <a:r>
              <a:rPr lang="en-US" sz="2256" b="1">
                <a:solidFill>
                  <a:srgbClr val="000000"/>
                </a:solidFill>
                <a:latin typeface="Canva Sans Bold"/>
                <a:ea typeface="Canva Sans Bold"/>
                <a:cs typeface="Canva Sans Bold"/>
                <a:sym typeface="Canva Sans Bold"/>
              </a:rPr>
              <a:t>Feedback Loops</a:t>
            </a:r>
            <a:r>
              <a:rPr lang="en-US" sz="2256">
                <a:solidFill>
                  <a:srgbClr val="000000"/>
                </a:solidFill>
                <a:latin typeface="Canva Sans"/>
                <a:ea typeface="Canva Sans"/>
                <a:cs typeface="Canva Sans"/>
                <a:sym typeface="Canva Sans"/>
              </a:rPr>
              <a:t>: Use distributor and customer insights for dynamic strategy updates.</a:t>
            </a:r>
          </a:p>
          <a:p>
            <a:pPr algn="ctr">
              <a:lnSpc>
                <a:spcPts val="3158"/>
              </a:lnSpc>
            </a:pPr>
            <a:endParaRPr lang="en-US" sz="2256">
              <a:solidFill>
                <a:srgbClr val="000000"/>
              </a:solidFill>
              <a:latin typeface="Canva Sans"/>
              <a:ea typeface="Canva Sans"/>
              <a:cs typeface="Canva Sans"/>
              <a:sym typeface="Canva Sans"/>
            </a:endParaRPr>
          </a:p>
          <a:p>
            <a:pPr algn="ctr">
              <a:lnSpc>
                <a:spcPts val="3158"/>
              </a:lnSpc>
            </a:pPr>
            <a:endParaRPr lang="en-US" sz="2256">
              <a:solidFill>
                <a:srgbClr val="000000"/>
              </a:solidFill>
              <a:latin typeface="Canva Sans"/>
              <a:ea typeface="Canva Sans"/>
              <a:cs typeface="Canva Sans"/>
              <a:sym typeface="Canva Sans"/>
            </a:endParaRPr>
          </a:p>
        </p:txBody>
      </p:sp>
      <p:sp>
        <p:nvSpPr>
          <p:cNvPr id="20" name="AutoShape 8">
            <a:extLst>
              <a:ext uri="{FF2B5EF4-FFF2-40B4-BE49-F238E27FC236}">
                <a16:creationId xmlns:a16="http://schemas.microsoft.com/office/drawing/2014/main" id="{77286A5D-DCCD-A3B2-6501-8E310DE3ACE5}"/>
              </a:ext>
            </a:extLst>
          </p:cNvPr>
          <p:cNvSpPr/>
          <p:nvPr/>
        </p:nvSpPr>
        <p:spPr>
          <a:xfrm rot="16200000">
            <a:off x="17318379" y="4836351"/>
            <a:ext cx="32979" cy="324185"/>
          </a:xfrm>
          <a:prstGeom prst="rect">
            <a:avLst/>
          </a:prstGeom>
          <a:solidFill>
            <a:srgbClr val="000000"/>
          </a:solidFill>
        </p:spPr>
      </p:sp>
      <p:grpSp>
        <p:nvGrpSpPr>
          <p:cNvPr id="21" name="Group 6">
            <a:extLst>
              <a:ext uri="{FF2B5EF4-FFF2-40B4-BE49-F238E27FC236}">
                <a16:creationId xmlns:a16="http://schemas.microsoft.com/office/drawing/2014/main" id="{4A14334C-7B40-B9E5-263C-673B7E5EE8C9}"/>
              </a:ext>
            </a:extLst>
          </p:cNvPr>
          <p:cNvGrpSpPr/>
          <p:nvPr/>
        </p:nvGrpSpPr>
        <p:grpSpPr>
          <a:xfrm>
            <a:off x="17364237" y="4848589"/>
            <a:ext cx="749555" cy="294588"/>
            <a:chOff x="0" y="0"/>
            <a:chExt cx="999406" cy="392784"/>
          </a:xfrm>
        </p:grpSpPr>
        <p:sp>
          <p:nvSpPr>
            <p:cNvPr id="22" name="TextBox 7">
              <a:extLst>
                <a:ext uri="{FF2B5EF4-FFF2-40B4-BE49-F238E27FC236}">
                  <a16:creationId xmlns:a16="http://schemas.microsoft.com/office/drawing/2014/main" id="{FC50D322-10C2-172A-4494-6BE0C37A84FA}"/>
                </a:ext>
              </a:extLst>
            </p:cNvPr>
            <p:cNvSpPr txBox="1"/>
            <p:nvPr/>
          </p:nvSpPr>
          <p:spPr>
            <a:xfrm>
              <a:off x="394147" y="-19050"/>
              <a:ext cx="605260" cy="411834"/>
            </a:xfrm>
            <a:prstGeom prst="rect">
              <a:avLst/>
            </a:prstGeom>
          </p:spPr>
          <p:txBody>
            <a:bodyPr lIns="0" tIns="0" rIns="0" bIns="0" rtlCol="0" anchor="t">
              <a:spAutoFit/>
            </a:bodyPr>
            <a:lstStyle/>
            <a:p>
              <a:pPr algn="r">
                <a:lnSpc>
                  <a:spcPts val="2400"/>
                </a:lnSpc>
              </a:pPr>
              <a:r>
                <a:rPr lang="en-US" sz="2000" b="1" spc="200" dirty="0">
                  <a:solidFill>
                    <a:srgbClr val="000000"/>
                  </a:solidFill>
                  <a:latin typeface="Glacial Indifference Bold"/>
                  <a:ea typeface="Glacial Indifference Bold"/>
                  <a:cs typeface="Glacial Indifference Bold"/>
                  <a:sym typeface="Glacial Indifference Bold"/>
                </a:rPr>
                <a:t>09</a:t>
              </a:r>
            </a:p>
          </p:txBody>
        </p:sp>
        <p:sp>
          <p:nvSpPr>
            <p:cNvPr id="23" name="AutoShape 8">
              <a:extLst>
                <a:ext uri="{FF2B5EF4-FFF2-40B4-BE49-F238E27FC236}">
                  <a16:creationId xmlns:a16="http://schemas.microsoft.com/office/drawing/2014/main" id="{C79198AF-8855-B53E-A95B-9749FE8C36B0}"/>
                </a:ext>
              </a:extLst>
            </p:cNvPr>
            <p:cNvSpPr/>
            <p:nvPr/>
          </p:nvSpPr>
          <p:spPr>
            <a:xfrm rot="-5400000">
              <a:off x="194137" y="-16317"/>
              <a:ext cx="43972" cy="432247"/>
            </a:xfrm>
            <a:prstGeom prst="rect">
              <a:avLst/>
            </a:prstGeom>
            <a:solidFill>
              <a:srgbClr val="000000"/>
            </a:solidFill>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TotalTime>
  <Words>1243</Words>
  <Application>Microsoft Office PowerPoint</Application>
  <PresentationFormat>Custom</PresentationFormat>
  <Paragraphs>90</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Calibri</vt:lpstr>
      <vt:lpstr>Glacial Indifference</vt:lpstr>
      <vt:lpstr>Canva Sans Bold</vt:lpstr>
      <vt:lpstr>Canva Sans</vt:lpstr>
      <vt:lpstr>Glacial Indifference Bold</vt:lpstr>
      <vt:lpstr>Open Sauce Medium</vt:lpstr>
      <vt:lpstr>Open Sauce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FMCG Distribution: Predictive Analytics and Optimization for Enhanced Inventory and Order Management</dc:title>
  <cp:lastModifiedBy>Utkarsh Shukla</cp:lastModifiedBy>
  <cp:revision>4</cp:revision>
  <dcterms:created xsi:type="dcterms:W3CDTF">2006-08-16T00:00:00Z</dcterms:created>
  <dcterms:modified xsi:type="dcterms:W3CDTF">2024-12-25T08:13:44Z</dcterms:modified>
  <dc:identifier>DAGaO8KPJL4</dc:identifier>
</cp:coreProperties>
</file>