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000064"/>
    <a:srgbClr val="0000FF"/>
    <a:srgbClr val="007000"/>
    <a:srgbClr val="36394F"/>
    <a:srgbClr val="F3BAAD"/>
    <a:srgbClr val="1F1431"/>
    <a:srgbClr val="1E1926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5144"/>
  </p:normalViewPr>
  <p:slideViewPr>
    <p:cSldViewPr snapToGrid="0" snapToObjects="1">
      <p:cViewPr varScale="1">
        <p:scale>
          <a:sx n="95" d="100"/>
          <a:sy n="95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1865111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Extension to Group By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350F2EF-23D4-C645-867A-D289C46DBC9B}"/>
              </a:ext>
            </a:extLst>
          </p:cNvPr>
          <p:cNvSpPr/>
          <p:nvPr/>
        </p:nvSpPr>
        <p:spPr>
          <a:xfrm>
            <a:off x="804333" y="1483883"/>
            <a:ext cx="9960505" cy="954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Group By does not generate totals or sub totals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E6D375-7ED4-BC4A-A6C7-FD52CC9E25CA}"/>
              </a:ext>
            </a:extLst>
          </p:cNvPr>
          <p:cNvSpPr/>
          <p:nvPr/>
        </p:nvSpPr>
        <p:spPr>
          <a:xfrm>
            <a:off x="804329" y="2076005"/>
            <a:ext cx="9960505" cy="736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CUBE, ROLLUP and GROUPING SETS are extensions to the Group By clause that will allow you to generate subtotals</a:t>
            </a:r>
          </a:p>
        </p:txBody>
      </p:sp>
      <p:graphicFrame>
        <p:nvGraphicFramePr>
          <p:cNvPr id="14" name="Table 18">
            <a:extLst>
              <a:ext uri="{FF2B5EF4-FFF2-40B4-BE49-F238E27FC236}">
                <a16:creationId xmlns:a16="http://schemas.microsoft.com/office/drawing/2014/main" id="{66532B82-6B95-F649-A612-25A11E15D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701758"/>
              </p:ext>
            </p:extLst>
          </p:nvPr>
        </p:nvGraphicFramePr>
        <p:xfrm>
          <a:off x="1083733" y="3566310"/>
          <a:ext cx="4771944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0648">
                  <a:extLst>
                    <a:ext uri="{9D8B030D-6E8A-4147-A177-3AD203B41FA5}">
                      <a16:colId xmlns:a16="http://schemas.microsoft.com/office/drawing/2014/main" val="1645089698"/>
                    </a:ext>
                  </a:extLst>
                </a:gridCol>
                <a:gridCol w="1590648">
                  <a:extLst>
                    <a:ext uri="{9D8B030D-6E8A-4147-A177-3AD203B41FA5}">
                      <a16:colId xmlns:a16="http://schemas.microsoft.com/office/drawing/2014/main" val="3657582541"/>
                    </a:ext>
                  </a:extLst>
                </a:gridCol>
                <a:gridCol w="1590648">
                  <a:extLst>
                    <a:ext uri="{9D8B030D-6E8A-4147-A177-3AD203B41FA5}">
                      <a16:colId xmlns:a16="http://schemas.microsoft.com/office/drawing/2014/main" val="806435918"/>
                    </a:ext>
                  </a:extLst>
                </a:gridCol>
              </a:tblGrid>
              <a:tr h="200863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STORE ID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LOCATION ID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SALES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2191"/>
                  </a:ext>
                </a:extLst>
              </a:tr>
              <a:tr h="227645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100,000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85124"/>
                  </a:ext>
                </a:extLst>
              </a:tr>
              <a:tr h="227645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20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20,000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80794"/>
                  </a:ext>
                </a:extLst>
              </a:tr>
              <a:tr h="227645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30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80,000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52876"/>
                  </a:ext>
                </a:extLst>
              </a:tr>
              <a:tr h="227645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40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50,000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8614"/>
                  </a:ext>
                </a:extLst>
              </a:tr>
              <a:tr h="227645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50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50,000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92581"/>
                  </a:ext>
                </a:extLst>
              </a:tr>
            </a:tbl>
          </a:graphicData>
        </a:graphic>
      </p:graphicFrame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2BA9B051-0C29-234A-A0F4-4854DB570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682215"/>
              </p:ext>
            </p:extLst>
          </p:nvPr>
        </p:nvGraphicFramePr>
        <p:xfrm>
          <a:off x="6467806" y="3114987"/>
          <a:ext cx="4771944" cy="2468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0648">
                  <a:extLst>
                    <a:ext uri="{9D8B030D-6E8A-4147-A177-3AD203B41FA5}">
                      <a16:colId xmlns:a16="http://schemas.microsoft.com/office/drawing/2014/main" val="1645089698"/>
                    </a:ext>
                  </a:extLst>
                </a:gridCol>
                <a:gridCol w="1590648">
                  <a:extLst>
                    <a:ext uri="{9D8B030D-6E8A-4147-A177-3AD203B41FA5}">
                      <a16:colId xmlns:a16="http://schemas.microsoft.com/office/drawing/2014/main" val="3657582541"/>
                    </a:ext>
                  </a:extLst>
                </a:gridCol>
                <a:gridCol w="1590648">
                  <a:extLst>
                    <a:ext uri="{9D8B030D-6E8A-4147-A177-3AD203B41FA5}">
                      <a16:colId xmlns:a16="http://schemas.microsoft.com/office/drawing/2014/main" val="806435918"/>
                    </a:ext>
                  </a:extLst>
                </a:gridCol>
              </a:tblGrid>
              <a:tr h="200863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STORE ID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LOCATION ID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SALES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2191"/>
                  </a:ext>
                </a:extLst>
              </a:tr>
              <a:tr h="227645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100,000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85124"/>
                  </a:ext>
                </a:extLst>
              </a:tr>
              <a:tr h="227645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20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20,000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80794"/>
                  </a:ext>
                </a:extLst>
              </a:tr>
              <a:tr h="227645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30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80,000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52876"/>
                  </a:ext>
                </a:extLst>
              </a:tr>
              <a:tr h="227645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200,000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97161"/>
                  </a:ext>
                </a:extLst>
              </a:tr>
              <a:tr h="227645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40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50,000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8614"/>
                  </a:ext>
                </a:extLst>
              </a:tr>
              <a:tr h="227645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50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50,000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92581"/>
                  </a:ext>
                </a:extLst>
              </a:tr>
              <a:tr h="227645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100,000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620935"/>
                  </a:ext>
                </a:extLst>
              </a:tr>
              <a:tr h="227645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-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300,000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463678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DD853959-949A-E841-8747-5E099760968D}"/>
              </a:ext>
            </a:extLst>
          </p:cNvPr>
          <p:cNvSpPr/>
          <p:nvPr/>
        </p:nvSpPr>
        <p:spPr>
          <a:xfrm>
            <a:off x="6467806" y="4195482"/>
            <a:ext cx="4771944" cy="295836"/>
          </a:xfrm>
          <a:prstGeom prst="rect">
            <a:avLst/>
          </a:prstGeom>
          <a:solidFill>
            <a:srgbClr val="0000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B917D4-ED9A-DC48-9A15-3309940DD4A5}"/>
              </a:ext>
            </a:extLst>
          </p:cNvPr>
          <p:cNvSpPr/>
          <p:nvPr/>
        </p:nvSpPr>
        <p:spPr>
          <a:xfrm>
            <a:off x="6467806" y="5020405"/>
            <a:ext cx="4771944" cy="295836"/>
          </a:xfrm>
          <a:prstGeom prst="rect">
            <a:avLst/>
          </a:prstGeom>
          <a:solidFill>
            <a:srgbClr val="0000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23D915-44D1-5D4C-AC3B-63B45A66C6B4}"/>
              </a:ext>
            </a:extLst>
          </p:cNvPr>
          <p:cNvSpPr/>
          <p:nvPr/>
        </p:nvSpPr>
        <p:spPr>
          <a:xfrm>
            <a:off x="6467806" y="5265710"/>
            <a:ext cx="4771944" cy="295836"/>
          </a:xfrm>
          <a:prstGeom prst="rect">
            <a:avLst/>
          </a:prstGeom>
          <a:solidFill>
            <a:srgbClr val="0000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7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11069</TotalTime>
  <Words>86</Words>
  <Application>Microsoft Macintosh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</vt:lpstr>
      <vt:lpstr>Avenir Heavy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460</cp:revision>
  <dcterms:created xsi:type="dcterms:W3CDTF">2021-04-11T17:26:15Z</dcterms:created>
  <dcterms:modified xsi:type="dcterms:W3CDTF">2021-07-15T19:48:42Z</dcterms:modified>
</cp:coreProperties>
</file>