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65" r:id="rId2"/>
    <p:sldId id="36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00"/>
    <a:srgbClr val="000064"/>
    <a:srgbClr val="0000FF"/>
    <a:srgbClr val="007000"/>
    <a:srgbClr val="36394F"/>
    <a:srgbClr val="F3BAAD"/>
    <a:srgbClr val="1F1431"/>
    <a:srgbClr val="1E1926"/>
    <a:srgbClr val="151B1F"/>
    <a:srgbClr val="151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47"/>
    <p:restoredTop sz="73741"/>
  </p:normalViewPr>
  <p:slideViewPr>
    <p:cSldViewPr snapToGrid="0" snapToObjects="1">
      <p:cViewPr varScale="1">
        <p:scale>
          <a:sx n="68" d="100"/>
          <a:sy n="68" d="100"/>
        </p:scale>
        <p:origin x="14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9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A0FAB0-2208-7644-9E6F-FE9126B50D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7D8F6-78F1-7643-B043-1FE890FE15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730A8-24E7-0241-B445-F5E8299A9325}" type="datetimeFigureOut">
              <a:rPr lang="en-US" smtClean="0"/>
              <a:t>7/15/21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FA769-76A8-0147-B514-8C26E91A23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DB77B-DA1A-7E4C-B4F3-71D6C3039D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82017-EE78-754E-A0CE-85635996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8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85956-C7A5-BA49-8AC4-095103530C97}" type="datetimeFigureOut">
              <a:rPr lang="en-US" smtClean="0"/>
              <a:t>7/15/21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DB1EF-1380-A342-AB74-3C4EC71FC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6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1682920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2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554961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D596-3A8B-6D45-9CBA-BBB310D83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52761-00CE-CF4A-B88B-57DB7A9B7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51B8D-B836-054C-8D8E-462B4E9A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B53E-5BB4-A649-B6C9-D61DD4A9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11BC9-041A-E14C-815C-F3643C6C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4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8450-F6E6-7B4E-A80A-FA423F21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53544-2C35-9345-86DA-00A4F73A0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830AC-A40F-9A4D-9865-082D5FD0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AA4B1-5D9A-5F45-901D-68B1E1E5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58DF1-32F4-EA4B-AD49-1C5B4BBB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9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BC922-ABDA-A548-AE95-CE30905E6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E3059-CC4F-0B43-AC58-2166128A3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A6238-47E2-C84C-9BAB-811DC902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CE37-D52B-1546-860D-89280639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8D03E-71CF-7E4B-BFA6-D87AFEDD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5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B3DC-373E-EA48-A52C-7BBE7943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4D2E-B5AE-474C-99AB-EAF1CE6E9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0E7EA-1ACB-3D4E-8996-1318E294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C58D6-669E-5642-B94B-51A7C84A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F5825-632B-514B-93DF-A5F92599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7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112C-029C-5845-996E-6CC5E9E6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8C30-FAFD-BD4F-A5E4-1AF3A5C76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306B1-44FE-994C-B0D3-8490E60C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329FF-3046-2442-9888-EC31A88C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5AFA5-6969-6D4F-A3FB-D88D50AF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0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0CD0-C435-6C48-A464-B095D179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667A6-6764-FC4D-978E-66E42B3D0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B3085-90B0-2B4E-A66C-E9A5D9B32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2A79A-F70F-EA4A-A086-44714D29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9DF89-7BEE-8543-BAA2-70E479E5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7F05B-95FD-3542-AE4E-CFE4344B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5275-66AF-AB4C-A7AF-D5A1B9C5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012AF-271B-A44D-929F-A544B5194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78CEC-21B6-8142-B540-BDC07686C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3FE0E-B555-E041-927F-C1F41C6A6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BA9DE-6315-7640-B063-810C1E6B6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9EF98-2746-384E-849A-97A304A7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AB5AE-1C21-1E4F-B778-C48D56B8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8BB5F-0AAD-BE45-BE32-DEDDC6F0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0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541B-4D81-9441-9102-B28FBDDD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B4C7D-E943-E448-B707-6F681516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82449-65BD-1247-85B2-A0C39B76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10C84-14A6-F74C-8C22-81B93FC8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1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DA211-8C48-F34C-BC29-5C172BD4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29760-32D1-4B42-8B1A-B668C934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C533-3C9A-D74B-9CB2-04E97B38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0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C17A-0660-094F-B8E2-52F32EAB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5719D-D464-6647-9E74-DCF7B1F95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EE7E8-CC9A-6B48-9203-BA99D3DC0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68748-1B60-3940-A96E-6737053B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3C58B-8E40-084B-946F-F6BD00BD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C0A3E-D7C3-E24A-BC1F-116A710B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6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3C4C-AF2B-0148-98D5-5166A52D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126DF-DEC4-F74A-BA22-30307060D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932AC-04A6-9544-BB71-2A277059F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3A431-38A3-E042-984C-D1F14FFA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DEC7E-4FCD-7343-AC0B-89A871D7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A114-8B4F-6A47-B41F-256A5561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2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8CE93-201B-6644-A178-431D3751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A51DE-8273-EE4B-8B06-95F05ECC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F225-407B-B444-8C19-AB526671B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FE2A5-422D-5B40-91A9-68772574334E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72B1D-ADC2-914B-BF4A-C195DEDF9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8B904-EBE2-F147-8409-ACF22C070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9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9960505" cy="702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0000FF"/>
                </a:solidFill>
                <a:latin typeface="Avenir Heavy" panose="02000503020000020003" pitchFamily="2" charset="0"/>
              </a:rPr>
              <a:t>GROUPING_ID function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9254398-DA04-4D45-AD41-83B6675AEB5F}"/>
              </a:ext>
            </a:extLst>
          </p:cNvPr>
          <p:cNvSpPr/>
          <p:nvPr/>
        </p:nvSpPr>
        <p:spPr>
          <a:xfrm>
            <a:off x="804333" y="1483883"/>
            <a:ext cx="9960505" cy="954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venir" panose="02000503020000020003" pitchFamily="2" charset="0"/>
              </a:rPr>
              <a:t>Allows you to identify which row is a sub-total or grand total, or if the row is neither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FF1A82-F52E-6C49-84C7-FA28B8C32D24}"/>
              </a:ext>
            </a:extLst>
          </p:cNvPr>
          <p:cNvSpPr/>
          <p:nvPr/>
        </p:nvSpPr>
        <p:spPr>
          <a:xfrm>
            <a:off x="3400751" y="4214693"/>
            <a:ext cx="5390497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00FF"/>
                </a:solidFill>
                <a:latin typeface="Avenir Heavy" panose="02000503020000020003" pitchFamily="2" charset="0"/>
              </a:rPr>
              <a:t>SELECT </a:t>
            </a:r>
          </a:p>
          <a:p>
            <a:r>
              <a:rPr lang="en-GB" sz="1600" b="1" dirty="0">
                <a:solidFill>
                  <a:srgbClr val="0000FF"/>
                </a:solidFill>
                <a:latin typeface="Avenir Heavy" panose="02000503020000020003" pitchFamily="2" charset="0"/>
              </a:rPr>
              <a:t>COLUMN1, </a:t>
            </a:r>
          </a:p>
          <a:p>
            <a:r>
              <a:rPr lang="en-GB" sz="1600" b="1" dirty="0">
                <a:solidFill>
                  <a:srgbClr val="0000FF"/>
                </a:solidFill>
                <a:latin typeface="Avenir Heavy" panose="02000503020000020003" pitchFamily="2" charset="0"/>
              </a:rPr>
              <a:t>COLUMN2, </a:t>
            </a:r>
          </a:p>
          <a:p>
            <a:r>
              <a:rPr lang="en-GB" sz="1600" b="1" dirty="0">
                <a:solidFill>
                  <a:srgbClr val="FFA500"/>
                </a:solidFill>
                <a:latin typeface="Avenir Heavy" panose="02000503020000020003" pitchFamily="2" charset="0"/>
              </a:rPr>
              <a:t>GROUPING_ID(COLUMN1, COLUMN2) AS GROUP_ID,</a:t>
            </a:r>
          </a:p>
          <a:p>
            <a:r>
              <a:rPr lang="en-GB" sz="1600" b="1" dirty="0">
                <a:solidFill>
                  <a:srgbClr val="0000FF"/>
                </a:solidFill>
                <a:latin typeface="Avenir Heavy" panose="02000503020000020003" pitchFamily="2" charset="0"/>
              </a:rPr>
              <a:t>SUM(COLUMN3)</a:t>
            </a:r>
            <a:endParaRPr lang="en-GB" sz="1600" b="1" dirty="0">
              <a:solidFill>
                <a:srgbClr val="FFA500"/>
              </a:solidFill>
              <a:latin typeface="Avenir Heavy" panose="02000503020000020003" pitchFamily="2" charset="0"/>
            </a:endParaRPr>
          </a:p>
          <a:p>
            <a:r>
              <a:rPr lang="en-GB" sz="1600" b="1" dirty="0">
                <a:solidFill>
                  <a:srgbClr val="0000FF"/>
                </a:solidFill>
                <a:latin typeface="Avenir Heavy" panose="02000503020000020003" pitchFamily="2" charset="0"/>
              </a:rPr>
              <a:t>FROM TABLE</a:t>
            </a:r>
          </a:p>
          <a:p>
            <a:r>
              <a:rPr lang="en-GB" sz="1600" b="1" dirty="0">
                <a:solidFill>
                  <a:srgbClr val="0000FF"/>
                </a:solidFill>
                <a:latin typeface="Avenir Heavy" panose="02000503020000020003" pitchFamily="2" charset="0"/>
              </a:rPr>
              <a:t>GROUP BY </a:t>
            </a:r>
            <a:r>
              <a:rPr lang="en-GB" sz="1600" b="1" dirty="0">
                <a:solidFill>
                  <a:srgbClr val="FFA500"/>
                </a:solidFill>
                <a:latin typeface="Avenir Heavy" panose="02000503020000020003" pitchFamily="2" charset="0"/>
              </a:rPr>
              <a:t>ROLLUP(COLUMN1, COLUMN2)</a:t>
            </a:r>
            <a:r>
              <a:rPr lang="en-GB" sz="1600" b="1" dirty="0">
                <a:solidFill>
                  <a:srgbClr val="0000FF"/>
                </a:solidFill>
                <a:latin typeface="Avenir Heavy" panose="02000503020000020003" pitchFamily="2" charset="0"/>
              </a:rPr>
              <a:t>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A81D54-03E0-7740-8550-EB3D31295103}"/>
              </a:ext>
            </a:extLst>
          </p:cNvPr>
          <p:cNvSpPr/>
          <p:nvPr/>
        </p:nvSpPr>
        <p:spPr>
          <a:xfrm>
            <a:off x="804333" y="2352885"/>
            <a:ext cx="9960505" cy="954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venir" panose="02000503020000020003" pitchFamily="2" charset="0"/>
              </a:rPr>
              <a:t>It will return flag values to represent subtotals, totals and grouping totals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D6CE1F-12E2-4840-845A-D68C484D6C34}"/>
              </a:ext>
            </a:extLst>
          </p:cNvPr>
          <p:cNvSpPr/>
          <p:nvPr/>
        </p:nvSpPr>
        <p:spPr>
          <a:xfrm>
            <a:off x="804333" y="3306984"/>
            <a:ext cx="9960505" cy="954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venir" panose="02000503020000020003" pitchFamily="2" charset="0"/>
              </a:rPr>
              <a:t>Only applicable in SELECT statement when used with Group By extensions</a:t>
            </a:r>
          </a:p>
        </p:txBody>
      </p:sp>
    </p:spTree>
    <p:extLst>
      <p:ext uri="{BB962C8B-B14F-4D97-AF65-F5344CB8AC3E}">
        <p14:creationId xmlns:p14="http://schemas.microsoft.com/office/powerpoint/2010/main" val="61461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9960505" cy="702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0000FF"/>
                </a:solidFill>
                <a:latin typeface="Avenir Heavy" panose="02000503020000020003" pitchFamily="2" charset="0"/>
              </a:rPr>
              <a:t>GROUPING_ID function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5FF1A82-F52E-6C49-84C7-FA28B8C32D24}"/>
              </a:ext>
            </a:extLst>
          </p:cNvPr>
          <p:cNvSpPr/>
          <p:nvPr/>
        </p:nvSpPr>
        <p:spPr>
          <a:xfrm>
            <a:off x="804334" y="3922529"/>
            <a:ext cx="5932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FFA500"/>
                </a:solidFill>
                <a:latin typeface="Avenir Heavy" panose="02000503020000020003" pitchFamily="2" charset="0"/>
              </a:rPr>
              <a:t>GROUPING_ID(COLUMN1, COLUMN2)</a:t>
            </a:r>
            <a:endParaRPr lang="en-GB" sz="2400" b="1" dirty="0">
              <a:solidFill>
                <a:srgbClr val="0000FF"/>
              </a:solidFill>
              <a:latin typeface="Avenir Heavy" panose="02000503020000020003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E2FAF1-B01F-0D41-9D47-55551EE579E1}"/>
              </a:ext>
            </a:extLst>
          </p:cNvPr>
          <p:cNvSpPr/>
          <p:nvPr/>
        </p:nvSpPr>
        <p:spPr>
          <a:xfrm>
            <a:off x="6736976" y="1883512"/>
            <a:ext cx="18153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FF"/>
                </a:solidFill>
                <a:latin typeface="Avenir Heavy" panose="02000503020000020003" pitchFamily="2" charset="0"/>
              </a:rPr>
              <a:t>GROUP_ID = 0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FCEABC-C3CB-9F42-8F00-D2BA4F908A42}"/>
              </a:ext>
            </a:extLst>
          </p:cNvPr>
          <p:cNvSpPr/>
          <p:nvPr/>
        </p:nvSpPr>
        <p:spPr>
          <a:xfrm>
            <a:off x="6736975" y="3181301"/>
            <a:ext cx="18153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FF"/>
                </a:solidFill>
                <a:latin typeface="Avenir Heavy" panose="02000503020000020003" pitchFamily="2" charset="0"/>
              </a:rPr>
              <a:t>GROUP_ID = 1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15F478-6A6D-204A-9921-6B6BDA291AFE}"/>
              </a:ext>
            </a:extLst>
          </p:cNvPr>
          <p:cNvSpPr/>
          <p:nvPr/>
        </p:nvSpPr>
        <p:spPr>
          <a:xfrm>
            <a:off x="6736975" y="5776880"/>
            <a:ext cx="18153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FF"/>
                </a:solidFill>
                <a:latin typeface="Avenir Heavy" panose="02000503020000020003" pitchFamily="2" charset="0"/>
              </a:rPr>
              <a:t>GROUP_ID = 3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10AAFC-89E5-AB4C-AC42-3322AF29476C}"/>
              </a:ext>
            </a:extLst>
          </p:cNvPr>
          <p:cNvSpPr/>
          <p:nvPr/>
        </p:nvSpPr>
        <p:spPr>
          <a:xfrm>
            <a:off x="8552328" y="1883512"/>
            <a:ext cx="28353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A500"/>
                </a:solidFill>
                <a:latin typeface="Avenir Heavy" panose="02000503020000020003" pitchFamily="2" charset="0"/>
              </a:rPr>
              <a:t>(COLUMN1, COLUMN2)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03D8C4-4B95-1D49-9C8C-AE2421CEDBFB}"/>
              </a:ext>
            </a:extLst>
          </p:cNvPr>
          <p:cNvSpPr/>
          <p:nvPr/>
        </p:nvSpPr>
        <p:spPr>
          <a:xfrm>
            <a:off x="8552327" y="3172548"/>
            <a:ext cx="28353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A500"/>
                </a:solidFill>
                <a:latin typeface="Avenir Heavy" panose="02000503020000020003" pitchFamily="2" charset="0"/>
              </a:rPr>
              <a:t>(COLUMN1)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22C8DF-C623-A746-A313-E1450D399B0C}"/>
              </a:ext>
            </a:extLst>
          </p:cNvPr>
          <p:cNvSpPr/>
          <p:nvPr/>
        </p:nvSpPr>
        <p:spPr>
          <a:xfrm>
            <a:off x="6736975" y="4479090"/>
            <a:ext cx="18153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FF"/>
                </a:solidFill>
                <a:latin typeface="Avenir Heavy" panose="02000503020000020003" pitchFamily="2" charset="0"/>
              </a:rPr>
              <a:t>GROUP_ID = 2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71E939-29FC-CF4B-A54F-F240EAE2DAC4}"/>
              </a:ext>
            </a:extLst>
          </p:cNvPr>
          <p:cNvSpPr/>
          <p:nvPr/>
        </p:nvSpPr>
        <p:spPr>
          <a:xfrm>
            <a:off x="8552327" y="4461585"/>
            <a:ext cx="28353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A500"/>
                </a:solidFill>
                <a:latin typeface="Avenir Heavy" panose="02000503020000020003" pitchFamily="2" charset="0"/>
              </a:rPr>
              <a:t>(COLUMN2)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1A9C1B-1095-434D-9525-899E622405E2}"/>
              </a:ext>
            </a:extLst>
          </p:cNvPr>
          <p:cNvSpPr/>
          <p:nvPr/>
        </p:nvSpPr>
        <p:spPr>
          <a:xfrm>
            <a:off x="8552326" y="5741869"/>
            <a:ext cx="28353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A500"/>
                </a:solidFill>
                <a:latin typeface="Avenir Heavy" panose="02000503020000020003" pitchFamily="2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33877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11069</TotalTime>
  <Words>131</Words>
  <Application>Microsoft Macintosh PowerPoint</Application>
  <PresentationFormat>Widescreen</PresentationFormat>
  <Paragraphs>25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</vt:lpstr>
      <vt:lpstr>Avenir Heavy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463</cp:revision>
  <dcterms:created xsi:type="dcterms:W3CDTF">2021-04-11T17:26:15Z</dcterms:created>
  <dcterms:modified xsi:type="dcterms:W3CDTF">2021-07-15T19:58:00Z</dcterms:modified>
</cp:coreProperties>
</file>