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53" r:id="rId3"/>
    <p:sldId id="35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7000"/>
    <a:srgbClr val="36394F"/>
    <a:srgbClr val="000064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43502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56417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58556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Hierarchical Queries (HQ)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50F2EF-23D4-C645-867A-D289C46DBC9B}"/>
              </a:ext>
            </a:extLst>
          </p:cNvPr>
          <p:cNvSpPr/>
          <p:nvPr/>
        </p:nvSpPr>
        <p:spPr>
          <a:xfrm>
            <a:off x="804333" y="1483883"/>
            <a:ext cx="9960505" cy="9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If a table contains hierarchical data then you can arrange the rows of this table in hierarchical order using HQ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6D375-7ED4-BC4A-A6C7-FD52CC9E25CA}"/>
              </a:ext>
            </a:extLst>
          </p:cNvPr>
          <p:cNvSpPr/>
          <p:nvPr/>
        </p:nvSpPr>
        <p:spPr>
          <a:xfrm>
            <a:off x="804331" y="2577978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Hierarchical data in this context is where you have columns that are related to each other via a parent-child relationship, for example having an employee id and a manager id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E8BCB-1618-1448-93F4-C1CC059FD4DF}"/>
              </a:ext>
            </a:extLst>
          </p:cNvPr>
          <p:cNvSpPr/>
          <p:nvPr/>
        </p:nvSpPr>
        <p:spPr>
          <a:xfrm>
            <a:off x="804330" y="3855888"/>
            <a:ext cx="9960505" cy="73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Examples of hierarchical data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venir" panose="02000503020000020003" pitchFamily="2" charset="0"/>
              </a:rPr>
              <a:t>Organizational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venir" panose="02000503020000020003" pitchFamily="2" charset="0"/>
              </a:rPr>
              <a:t>General Ledger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venir" panose="02000503020000020003" pitchFamily="2" charset="0"/>
              </a:rPr>
              <a:t>Product Categories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  <a:latin typeface="Avenir" panose="02000503020000020003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57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Syntax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B8B10-0405-2241-9B7A-744C5DD1DF6B}"/>
              </a:ext>
            </a:extLst>
          </p:cNvPr>
          <p:cNvSpPr/>
          <p:nvPr/>
        </p:nvSpPr>
        <p:spPr>
          <a:xfrm>
            <a:off x="2804646" y="1725082"/>
            <a:ext cx="89301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SELECT </a:t>
            </a:r>
          </a:p>
          <a:p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[COLUMNS], </a:t>
            </a:r>
          </a:p>
          <a:p>
            <a:r>
              <a:rPr lang="en-GB" sz="2800" b="1" dirty="0">
                <a:solidFill>
                  <a:srgbClr val="FFA500"/>
                </a:solidFill>
                <a:latin typeface="Avenir Heavy" panose="02000503020000020003" pitchFamily="2" charset="0"/>
              </a:rPr>
              <a:t>LEVEL,</a:t>
            </a:r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 </a:t>
            </a:r>
          </a:p>
          <a:p>
            <a:r>
              <a:rPr lang="en-GB" sz="2800" b="1" dirty="0">
                <a:solidFill>
                  <a:srgbClr val="FFA500"/>
                </a:solidFill>
                <a:latin typeface="Avenir Heavy" panose="02000503020000020003" pitchFamily="2" charset="0"/>
              </a:rPr>
              <a:t>CONNECT BY ROOT </a:t>
            </a:r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[COLUMN],</a:t>
            </a:r>
          </a:p>
          <a:p>
            <a:r>
              <a:rPr lang="en-GB" sz="2800" b="1" dirty="0">
                <a:solidFill>
                  <a:srgbClr val="FFA500"/>
                </a:solidFill>
                <a:latin typeface="Avenir Heavy" panose="02000503020000020003" pitchFamily="2" charset="0"/>
              </a:rPr>
              <a:t>SYS_CONNECT_BY_PATH(PARAMETERS)</a:t>
            </a:r>
          </a:p>
          <a:p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FROM TABLE</a:t>
            </a:r>
          </a:p>
          <a:p>
            <a:r>
              <a:rPr lang="en-GB" sz="2800" b="1" dirty="0">
                <a:solidFill>
                  <a:srgbClr val="FFA500"/>
                </a:solidFill>
                <a:latin typeface="Avenir Heavy" panose="02000503020000020003" pitchFamily="2" charset="0"/>
              </a:rPr>
              <a:t>START WITH </a:t>
            </a:r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[CONDITION]</a:t>
            </a:r>
          </a:p>
          <a:p>
            <a:r>
              <a:rPr lang="en-GB" sz="2800" b="1" dirty="0">
                <a:solidFill>
                  <a:srgbClr val="FFA500"/>
                </a:solidFill>
                <a:latin typeface="Avenir Heavy" panose="02000503020000020003" pitchFamily="2" charset="0"/>
              </a:rPr>
              <a:t>CONNECT BY PRIOR </a:t>
            </a:r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[CONDITION]</a:t>
            </a:r>
          </a:p>
          <a:p>
            <a:r>
              <a:rPr lang="en-GB" sz="2800" b="1" dirty="0">
                <a:solidFill>
                  <a:srgbClr val="FFA500"/>
                </a:solidFill>
                <a:latin typeface="Avenir Heavy" panose="02000503020000020003" pitchFamily="2" charset="0"/>
              </a:rPr>
              <a:t>ORDER SIBLINGS BY </a:t>
            </a:r>
            <a:r>
              <a:rPr lang="en-GB" sz="2800" b="1" dirty="0">
                <a:solidFill>
                  <a:srgbClr val="0000FF"/>
                </a:solidFill>
                <a:latin typeface="Avenir Heavy" panose="02000503020000020003" pitchFamily="2" charset="0"/>
              </a:rPr>
              <a:t>[COLUMNS];</a:t>
            </a:r>
            <a:endParaRPr lang="en-US" sz="2800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EMP Table Hierarchy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4CE4D5-EF89-1049-BDCD-7815409D0A7A}"/>
              </a:ext>
            </a:extLst>
          </p:cNvPr>
          <p:cNvSpPr/>
          <p:nvPr/>
        </p:nvSpPr>
        <p:spPr>
          <a:xfrm>
            <a:off x="6975787" y="3928089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TURNER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7844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37A047-F5C0-F844-A9D3-61E15CA134A0}"/>
              </a:ext>
            </a:extLst>
          </p:cNvPr>
          <p:cNvSpPr/>
          <p:nvPr/>
        </p:nvSpPr>
        <p:spPr>
          <a:xfrm>
            <a:off x="565880" y="3928092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SCOTT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7788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0F8318-80B8-B94D-B699-62F97C7740C0}"/>
              </a:ext>
            </a:extLst>
          </p:cNvPr>
          <p:cNvSpPr/>
          <p:nvPr/>
        </p:nvSpPr>
        <p:spPr>
          <a:xfrm>
            <a:off x="565881" y="5086549"/>
            <a:ext cx="990395" cy="6869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ADAMS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7876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395235-721A-174C-A74D-0925EDB7C956}"/>
              </a:ext>
            </a:extLst>
          </p:cNvPr>
          <p:cNvSpPr/>
          <p:nvPr/>
        </p:nvSpPr>
        <p:spPr>
          <a:xfrm>
            <a:off x="1204208" y="2722180"/>
            <a:ext cx="1166764" cy="6869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JONES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7566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4FEE58-F9E4-6440-BE66-0DE3D49EB058}"/>
              </a:ext>
            </a:extLst>
          </p:cNvPr>
          <p:cNvSpPr/>
          <p:nvPr/>
        </p:nvSpPr>
        <p:spPr>
          <a:xfrm>
            <a:off x="1992604" y="5104333"/>
            <a:ext cx="990395" cy="6869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SMITH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7369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2144D8-CD39-904F-9008-9B97878EB160}"/>
              </a:ext>
            </a:extLst>
          </p:cNvPr>
          <p:cNvSpPr/>
          <p:nvPr/>
        </p:nvSpPr>
        <p:spPr>
          <a:xfrm>
            <a:off x="3545619" y="3928090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ALLEN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7499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BA6B00-15CA-314A-8821-FB122191EF41}"/>
              </a:ext>
            </a:extLst>
          </p:cNvPr>
          <p:cNvSpPr/>
          <p:nvPr/>
        </p:nvSpPr>
        <p:spPr>
          <a:xfrm>
            <a:off x="1992604" y="3928091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FORD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7902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B3E6F5-08CC-FD47-9BAF-F7EFDD25C9A8}"/>
              </a:ext>
            </a:extLst>
          </p:cNvPr>
          <p:cNvSpPr/>
          <p:nvPr/>
        </p:nvSpPr>
        <p:spPr>
          <a:xfrm>
            <a:off x="10336230" y="3907864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MILLER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7934</a:t>
            </a:r>
            <a:endParaRPr lang="en-US" b="1" dirty="0">
              <a:solidFill>
                <a:schemeClr val="bg1"/>
              </a:solidFill>
              <a:latin typeface="Avenir Heavy" panose="02000503020000020003" pitchFamily="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7919613-E35F-ED46-B199-722C9A4644EF}"/>
              </a:ext>
            </a:extLst>
          </p:cNvPr>
          <p:cNvSpPr/>
          <p:nvPr/>
        </p:nvSpPr>
        <p:spPr>
          <a:xfrm>
            <a:off x="5686370" y="2722233"/>
            <a:ext cx="1268295" cy="6869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BLAKE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7698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48A57C-164E-6440-8076-DC8089EA2830}"/>
              </a:ext>
            </a:extLst>
          </p:cNvPr>
          <p:cNvSpPr/>
          <p:nvPr/>
        </p:nvSpPr>
        <p:spPr>
          <a:xfrm>
            <a:off x="10193859" y="2722180"/>
            <a:ext cx="1268295" cy="6869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CLARK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Heavy" panose="02000503020000020003" pitchFamily="2" charset="0"/>
              </a:rPr>
              <a:t>7782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F1F5325-A3FC-9748-9096-9BBC7548C771}"/>
              </a:ext>
            </a:extLst>
          </p:cNvPr>
          <p:cNvSpPr/>
          <p:nvPr/>
        </p:nvSpPr>
        <p:spPr>
          <a:xfrm>
            <a:off x="5686370" y="1614376"/>
            <a:ext cx="1268295" cy="68698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venir Heavy" panose="02000503020000020003" pitchFamily="2" charset="0"/>
              </a:rPr>
              <a:t>KING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venir Heavy" panose="02000503020000020003" pitchFamily="2" charset="0"/>
              </a:rPr>
              <a:t>7839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B5E5C9-C983-C74F-8F25-8D3A95815FFD}"/>
              </a:ext>
            </a:extLst>
          </p:cNvPr>
          <p:cNvSpPr/>
          <p:nvPr/>
        </p:nvSpPr>
        <p:spPr>
          <a:xfrm>
            <a:off x="4678553" y="3928090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WARD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7521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A2C9C7-D490-8646-B75B-ACBC14B52BB0}"/>
              </a:ext>
            </a:extLst>
          </p:cNvPr>
          <p:cNvSpPr/>
          <p:nvPr/>
        </p:nvSpPr>
        <p:spPr>
          <a:xfrm>
            <a:off x="5825320" y="3928090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MARTIN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7654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34C9DE0-AAC5-5D42-B4B0-609917BCE628}"/>
              </a:ext>
            </a:extLst>
          </p:cNvPr>
          <p:cNvSpPr/>
          <p:nvPr/>
        </p:nvSpPr>
        <p:spPr>
          <a:xfrm>
            <a:off x="8126984" y="3928089"/>
            <a:ext cx="990395" cy="68698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JAMES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venir Heavy" panose="02000503020000020003" pitchFamily="2" charset="0"/>
              </a:rPr>
              <a:t>7900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DCD04E-B651-F64B-BBA2-4FDE9B419A1A}"/>
              </a:ext>
            </a:extLst>
          </p:cNvPr>
          <p:cNvCxnSpPr>
            <a:cxnSpLocks/>
          </p:cNvCxnSpPr>
          <p:nvPr/>
        </p:nvCxnSpPr>
        <p:spPr>
          <a:xfrm>
            <a:off x="6320518" y="2301357"/>
            <a:ext cx="0" cy="420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942186-E2CC-0D43-930B-690973C05415}"/>
              </a:ext>
            </a:extLst>
          </p:cNvPr>
          <p:cNvCxnSpPr>
            <a:cxnSpLocks/>
          </p:cNvCxnSpPr>
          <p:nvPr/>
        </p:nvCxnSpPr>
        <p:spPr>
          <a:xfrm>
            <a:off x="6317080" y="3409214"/>
            <a:ext cx="0" cy="518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9CCC044-4567-FE4D-A786-48B9C6D6666A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487697" y="3095269"/>
            <a:ext cx="518876" cy="114676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5760CF0-1CB2-BA49-ADB0-FD4B1A0A4FA6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4921230" y="2528802"/>
            <a:ext cx="518876" cy="22797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16762F3-E867-3B45-A679-828EFD5B0237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rot="16200000" flipH="1">
            <a:off x="6636314" y="3093417"/>
            <a:ext cx="518875" cy="11504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F123737-D9FE-3A48-A4F6-C8FF51E59B90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rot="16200000" flipH="1">
            <a:off x="7211913" y="2517819"/>
            <a:ext cx="518875" cy="23016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5BB0C5-FE40-4A4A-9E13-4C6F4609797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10828007" y="3409161"/>
            <a:ext cx="3421" cy="498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B958836-22B6-E54D-A6C5-C91F2CCB4B56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 rot="5400000">
            <a:off x="3843643" y="245304"/>
            <a:ext cx="420823" cy="45329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17C97D7-3C7A-324C-99BD-1FCD5A918DD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363851" y="258023"/>
            <a:ext cx="420823" cy="4507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96E4FF1-5360-BD4D-BD2C-531031FEAA5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5400000">
            <a:off x="1164869" y="3305370"/>
            <a:ext cx="518931" cy="7265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5A3CF4D-D2A2-D54A-AB8C-CD46A78561F1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1878231" y="3318520"/>
            <a:ext cx="518930" cy="700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82B1E1-5232-4344-83E8-4E6B5F71EF6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61078" y="4615073"/>
            <a:ext cx="1" cy="471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A5BAFC-72BB-1145-BD27-D3C840C2E1AD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2487802" y="4615072"/>
            <a:ext cx="0" cy="489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2444BCA-52B5-234B-BA72-99D0B27FEC57}"/>
              </a:ext>
            </a:extLst>
          </p:cNvPr>
          <p:cNvSpPr/>
          <p:nvPr/>
        </p:nvSpPr>
        <p:spPr>
          <a:xfrm>
            <a:off x="9328912" y="1597866"/>
            <a:ext cx="720000" cy="72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2840FAA-FBA4-EE46-AD94-99851A395941}"/>
              </a:ext>
            </a:extLst>
          </p:cNvPr>
          <p:cNvSpPr/>
          <p:nvPr/>
        </p:nvSpPr>
        <p:spPr>
          <a:xfrm>
            <a:off x="9328912" y="2722179"/>
            <a:ext cx="720000" cy="72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8707179-D393-044C-8EB4-149BCF9B695F}"/>
              </a:ext>
            </a:extLst>
          </p:cNvPr>
          <p:cNvSpPr/>
          <p:nvPr/>
        </p:nvSpPr>
        <p:spPr>
          <a:xfrm>
            <a:off x="9328912" y="3895070"/>
            <a:ext cx="720000" cy="72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903FCE-F557-8B47-837D-4805650AD329}"/>
              </a:ext>
            </a:extLst>
          </p:cNvPr>
          <p:cNvSpPr/>
          <p:nvPr/>
        </p:nvSpPr>
        <p:spPr>
          <a:xfrm>
            <a:off x="9328912" y="4953922"/>
            <a:ext cx="720000" cy="72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A73BD58-6E26-734D-9C57-ABDC23FBEE95}"/>
              </a:ext>
            </a:extLst>
          </p:cNvPr>
          <p:cNvSpPr/>
          <p:nvPr/>
        </p:nvSpPr>
        <p:spPr>
          <a:xfrm>
            <a:off x="5392271" y="1505831"/>
            <a:ext cx="1855694" cy="8978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8A1E6-3F53-3A4A-B72B-CD478A8D4842}"/>
              </a:ext>
            </a:extLst>
          </p:cNvPr>
          <p:cNvSpPr/>
          <p:nvPr/>
        </p:nvSpPr>
        <p:spPr>
          <a:xfrm>
            <a:off x="835710" y="2600596"/>
            <a:ext cx="1855694" cy="8978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2FABF4-9683-0B44-8FCB-E7DF38969446}"/>
              </a:ext>
            </a:extLst>
          </p:cNvPr>
          <p:cNvSpPr/>
          <p:nvPr/>
        </p:nvSpPr>
        <p:spPr>
          <a:xfrm>
            <a:off x="5368058" y="2599403"/>
            <a:ext cx="1855694" cy="8978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744A2E-7E10-DA4C-9AF8-0CA77E1FED01}"/>
              </a:ext>
            </a:extLst>
          </p:cNvPr>
          <p:cNvSpPr/>
          <p:nvPr/>
        </p:nvSpPr>
        <p:spPr>
          <a:xfrm>
            <a:off x="9922162" y="2599403"/>
            <a:ext cx="1855694" cy="8978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23B720-5239-7D41-878C-3B88119C0FB4}"/>
              </a:ext>
            </a:extLst>
          </p:cNvPr>
          <p:cNvSpPr/>
          <p:nvPr/>
        </p:nvSpPr>
        <p:spPr>
          <a:xfrm>
            <a:off x="352275" y="3810544"/>
            <a:ext cx="1414169" cy="8978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A3989E9-6237-C84D-97F2-3FA82429BB34}"/>
              </a:ext>
            </a:extLst>
          </p:cNvPr>
          <p:cNvSpPr/>
          <p:nvPr/>
        </p:nvSpPr>
        <p:spPr>
          <a:xfrm>
            <a:off x="1798212" y="3828327"/>
            <a:ext cx="1414169" cy="89786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10687</TotalTime>
  <Words>155</Words>
  <Application>Microsoft Macintosh PowerPoint</Application>
  <PresentationFormat>Widescreen</PresentationFormat>
  <Paragraphs>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440</cp:revision>
  <dcterms:created xsi:type="dcterms:W3CDTF">2021-04-11T17:26:15Z</dcterms:created>
  <dcterms:modified xsi:type="dcterms:W3CDTF">2021-07-27T09:43:07Z</dcterms:modified>
</cp:coreProperties>
</file>