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60" r:id="rId2"/>
    <p:sldId id="307" r:id="rId3"/>
    <p:sldId id="358" r:id="rId4"/>
    <p:sldId id="3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A500"/>
    <a:srgbClr val="000064"/>
    <a:srgbClr val="007000"/>
    <a:srgbClr val="36394F"/>
    <a:srgbClr val="F3BAAD"/>
    <a:srgbClr val="1F1431"/>
    <a:srgbClr val="1E1926"/>
    <a:srgbClr val="151B1F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47"/>
    <p:restoredTop sz="95144"/>
  </p:normalViewPr>
  <p:slideViewPr>
    <p:cSldViewPr snapToGrid="0" snapToObjects="1">
      <p:cViewPr varScale="1">
        <p:scale>
          <a:sx n="95" d="100"/>
          <a:sy n="95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1147232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115974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1398321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3777148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Subqueries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780A43-1BBA-1E42-8104-ECADCA879D89}"/>
              </a:ext>
            </a:extLst>
          </p:cNvPr>
          <p:cNvSpPr/>
          <p:nvPr/>
        </p:nvSpPr>
        <p:spPr>
          <a:xfrm>
            <a:off x="804333" y="1483884"/>
            <a:ext cx="9960505" cy="829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A subquery is a query that is nested inside a SELECT, INSERT, UPADTE or DELETE statement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C017E4-B887-3A47-90AD-029BBB69FA44}"/>
              </a:ext>
            </a:extLst>
          </p:cNvPr>
          <p:cNvSpPr/>
          <p:nvPr/>
        </p:nvSpPr>
        <p:spPr>
          <a:xfrm>
            <a:off x="804331" y="2596716"/>
            <a:ext cx="9960505" cy="546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A subquery may occur anywhere an expression is allowed, such as: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A SELECT clause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A FROM clause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A WHERE clause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A HAVING clause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Etc.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9D49E3-05B6-5141-AE30-540AD2276A69}"/>
              </a:ext>
            </a:extLst>
          </p:cNvPr>
          <p:cNvSpPr/>
          <p:nvPr/>
        </p:nvSpPr>
        <p:spPr>
          <a:xfrm>
            <a:off x="804331" y="5060807"/>
            <a:ext cx="9960505" cy="1331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Subqueries must be enclosed in parenthesis</a:t>
            </a:r>
          </a:p>
        </p:txBody>
      </p:sp>
    </p:spTree>
    <p:extLst>
      <p:ext uri="{BB962C8B-B14F-4D97-AF65-F5344CB8AC3E}">
        <p14:creationId xmlns:p14="http://schemas.microsoft.com/office/powerpoint/2010/main" val="302974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687361" cy="702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dirty="0">
                <a:solidFill>
                  <a:srgbClr val="0000FF"/>
                </a:solidFill>
                <a:latin typeface="Avenir Heavy" panose="02000503020000020003" pitchFamily="2" charset="0"/>
              </a:rPr>
              <a:t>Subquery Order of Execution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1F14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E626AD8-F948-FD49-AFD1-0B998079B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799" y="6505229"/>
            <a:ext cx="2426201" cy="35277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4DF0A50-B742-FC42-A758-0CFFAEFFD8D9}"/>
              </a:ext>
            </a:extLst>
          </p:cNvPr>
          <p:cNvSpPr/>
          <p:nvPr/>
        </p:nvSpPr>
        <p:spPr>
          <a:xfrm>
            <a:off x="1083733" y="1586757"/>
            <a:ext cx="10054167" cy="4166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The inner-most query is executed first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All sub-queries follow the SQL query order of execution</a:t>
            </a:r>
          </a:p>
          <a:p>
            <a:endParaRPr lang="en-US" sz="2400" dirty="0">
              <a:solidFill>
                <a:srgbClr val="F3BAAD"/>
              </a:solidFill>
              <a:latin typeface="Avenir" panose="02000503020000020003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04C096-E710-2F40-88D9-8C94DB38215A}"/>
              </a:ext>
            </a:extLst>
          </p:cNvPr>
          <p:cNvSpPr/>
          <p:nvPr/>
        </p:nvSpPr>
        <p:spPr>
          <a:xfrm>
            <a:off x="4244788" y="2835721"/>
            <a:ext cx="3702423" cy="317511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0000FF"/>
                </a:solidFill>
                <a:latin typeface="Avenir" panose="02000503020000020003" pitchFamily="2" charset="0"/>
              </a:rPr>
              <a:t>SELECT</a:t>
            </a:r>
          </a:p>
          <a:p>
            <a:r>
              <a:rPr lang="en-US" sz="1400" dirty="0">
                <a:solidFill>
                  <a:srgbClr val="0000FF"/>
                </a:solidFill>
                <a:latin typeface="Avenir" panose="02000503020000020003" pitchFamily="2" charset="0"/>
              </a:rPr>
              <a:t>ENAME,</a:t>
            </a:r>
          </a:p>
          <a:p>
            <a:r>
              <a:rPr lang="en-US" sz="1400" dirty="0">
                <a:solidFill>
                  <a:srgbClr val="0000FF"/>
                </a:solidFill>
                <a:latin typeface="Avenir" panose="02000503020000020003" pitchFamily="2" charset="0"/>
              </a:rPr>
              <a:t>SAL</a:t>
            </a:r>
          </a:p>
          <a:p>
            <a:r>
              <a:rPr lang="en-US" sz="1400" dirty="0">
                <a:solidFill>
                  <a:srgbClr val="0000FF"/>
                </a:solidFill>
                <a:latin typeface="Avenir" panose="02000503020000020003" pitchFamily="2" charset="0"/>
              </a:rPr>
              <a:t>FROM EMP</a:t>
            </a:r>
          </a:p>
          <a:p>
            <a:r>
              <a:rPr lang="en-US" sz="1400" dirty="0">
                <a:solidFill>
                  <a:srgbClr val="0000FF"/>
                </a:solidFill>
                <a:latin typeface="Avenir" panose="02000503020000020003" pitchFamily="2" charset="0"/>
              </a:rPr>
              <a:t>WHERE NAME IN</a:t>
            </a:r>
          </a:p>
          <a:p>
            <a:pPr lvl="2"/>
            <a:r>
              <a:rPr lang="en-US" sz="1400" dirty="0">
                <a:solidFill>
                  <a:srgbClr val="0070C0"/>
                </a:solidFill>
                <a:latin typeface="Avenir" panose="02000503020000020003" pitchFamily="2" charset="0"/>
              </a:rPr>
              <a:t>(SELECT </a:t>
            </a:r>
          </a:p>
          <a:p>
            <a:pPr lvl="2"/>
            <a:r>
              <a:rPr lang="en-US" sz="1400" dirty="0">
                <a:solidFill>
                  <a:srgbClr val="0070C0"/>
                </a:solidFill>
                <a:latin typeface="Avenir" panose="02000503020000020003" pitchFamily="2" charset="0"/>
              </a:rPr>
              <a:t>NAME </a:t>
            </a:r>
          </a:p>
          <a:p>
            <a:pPr lvl="2"/>
            <a:r>
              <a:rPr lang="en-US" sz="1400" dirty="0">
                <a:solidFill>
                  <a:srgbClr val="0070C0"/>
                </a:solidFill>
                <a:latin typeface="Avenir" panose="02000503020000020003" pitchFamily="2" charset="0"/>
              </a:rPr>
              <a:t>FROM </a:t>
            </a:r>
          </a:p>
          <a:p>
            <a:pPr lvl="2"/>
            <a:r>
              <a:rPr lang="en-US" sz="1400" dirty="0">
                <a:solidFill>
                  <a:srgbClr val="0070C0"/>
                </a:solidFill>
                <a:latin typeface="Avenir" panose="02000503020000020003" pitchFamily="2" charset="0"/>
              </a:rPr>
              <a:t>EMP</a:t>
            </a:r>
          </a:p>
          <a:p>
            <a:pPr lvl="2"/>
            <a:r>
              <a:rPr lang="en-US" sz="1400" dirty="0">
                <a:solidFill>
                  <a:srgbClr val="0070C0"/>
                </a:solidFill>
                <a:latin typeface="Avenir" panose="02000503020000020003" pitchFamily="2" charset="0"/>
              </a:rPr>
              <a:t>WHERE SAL </a:t>
            </a:r>
            <a:r>
              <a:rPr lang="en-US" sz="1400" dirty="0">
                <a:solidFill>
                  <a:srgbClr val="00B050"/>
                </a:solidFill>
                <a:latin typeface="Avenir" panose="02000503020000020003" pitchFamily="2" charset="0"/>
              </a:rPr>
              <a:t>&gt;</a:t>
            </a:r>
          </a:p>
          <a:p>
            <a:pPr lvl="4"/>
            <a:r>
              <a:rPr lang="en-US" sz="1400" dirty="0">
                <a:solidFill>
                  <a:srgbClr val="00B0F0"/>
                </a:solidFill>
                <a:latin typeface="Avenir" panose="02000503020000020003" pitchFamily="2" charset="0"/>
              </a:rPr>
              <a:t> (SELECT </a:t>
            </a:r>
          </a:p>
          <a:p>
            <a:pPr lvl="4"/>
            <a:r>
              <a:rPr lang="en-US" sz="1400" dirty="0">
                <a:solidFill>
                  <a:srgbClr val="00B0F0"/>
                </a:solidFill>
                <a:latin typeface="Avenir" panose="02000503020000020003" pitchFamily="2" charset="0"/>
              </a:rPr>
              <a:t>AVG(SAL)</a:t>
            </a:r>
          </a:p>
          <a:p>
            <a:pPr lvl="4"/>
            <a:r>
              <a:rPr lang="en-US" sz="1400" dirty="0">
                <a:solidFill>
                  <a:srgbClr val="00B0F0"/>
                </a:solidFill>
                <a:latin typeface="Avenir" panose="02000503020000020003" pitchFamily="2" charset="0"/>
              </a:rPr>
              <a:t>FROM </a:t>
            </a:r>
          </a:p>
          <a:p>
            <a:pPr lvl="4"/>
            <a:r>
              <a:rPr lang="en-US" sz="1400" dirty="0">
                <a:solidFill>
                  <a:srgbClr val="00B0F0"/>
                </a:solidFill>
                <a:latin typeface="Avenir" panose="02000503020000020003" pitchFamily="2" charset="0"/>
              </a:rPr>
              <a:t>EMP);</a:t>
            </a:r>
          </a:p>
          <a:p>
            <a:r>
              <a:rPr lang="en-US" sz="1400" dirty="0">
                <a:solidFill>
                  <a:srgbClr val="F3BAAD"/>
                </a:solidFill>
                <a:latin typeface="Avenir" panose="02000503020000020003" pitchFamily="2" charset="0"/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49C526-DF9B-5E4C-B363-EF84772395BC}"/>
              </a:ext>
            </a:extLst>
          </p:cNvPr>
          <p:cNvSpPr txBox="1"/>
          <p:nvPr/>
        </p:nvSpPr>
        <p:spPr>
          <a:xfrm>
            <a:off x="2770095" y="3215085"/>
            <a:ext cx="607100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venir Heavy" panose="02000503020000020003" pitchFamily="2" charset="0"/>
              </a:rPr>
              <a:t>3rd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2DE884-7505-9240-ACEC-A1F41157922B}"/>
              </a:ext>
            </a:extLst>
          </p:cNvPr>
          <p:cNvSpPr txBox="1"/>
          <p:nvPr/>
        </p:nvSpPr>
        <p:spPr>
          <a:xfrm>
            <a:off x="2777352" y="4299425"/>
            <a:ext cx="59984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venir Heavy" panose="02000503020000020003" pitchFamily="2" charset="0"/>
              </a:rPr>
              <a:t>2nd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EFC0C-EC3D-F14E-BB33-41A9505BBA40}"/>
              </a:ext>
            </a:extLst>
          </p:cNvPr>
          <p:cNvSpPr txBox="1"/>
          <p:nvPr/>
        </p:nvSpPr>
        <p:spPr>
          <a:xfrm>
            <a:off x="2770094" y="5330901"/>
            <a:ext cx="607101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Avenir Heavy" panose="02000503020000020003" pitchFamily="2" charset="0"/>
              </a:rPr>
              <a:t>1st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ACFC47C-3F04-074E-814D-BBAEE9DF7A03}"/>
              </a:ext>
            </a:extLst>
          </p:cNvPr>
          <p:cNvCxnSpPr/>
          <p:nvPr/>
        </p:nvCxnSpPr>
        <p:spPr>
          <a:xfrm>
            <a:off x="3377195" y="5513294"/>
            <a:ext cx="2718805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7F8BC2-58B8-904F-8028-254E12B747C0}"/>
              </a:ext>
            </a:extLst>
          </p:cNvPr>
          <p:cNvCxnSpPr>
            <a:cxnSpLocks/>
          </p:cNvCxnSpPr>
          <p:nvPr/>
        </p:nvCxnSpPr>
        <p:spPr>
          <a:xfrm>
            <a:off x="3377195" y="4509247"/>
            <a:ext cx="178647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F66431-2BC2-6F4B-8857-AD3E92A5D23A}"/>
              </a:ext>
            </a:extLst>
          </p:cNvPr>
          <p:cNvCxnSpPr>
            <a:cxnSpLocks/>
          </p:cNvCxnSpPr>
          <p:nvPr/>
        </p:nvCxnSpPr>
        <p:spPr>
          <a:xfrm>
            <a:off x="3377195" y="3429000"/>
            <a:ext cx="867593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46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9960505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Scalar Subqueries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780A43-1BBA-1E42-8104-ECADCA879D89}"/>
              </a:ext>
            </a:extLst>
          </p:cNvPr>
          <p:cNvSpPr/>
          <p:nvPr/>
        </p:nvSpPr>
        <p:spPr>
          <a:xfrm>
            <a:off x="804333" y="1483884"/>
            <a:ext cx="9960505" cy="834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A scalar subquery expression is a subquery that returns exactly one column value from one row.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C017E4-B887-3A47-90AD-029BBB69FA44}"/>
              </a:ext>
            </a:extLst>
          </p:cNvPr>
          <p:cNvSpPr/>
          <p:nvPr/>
        </p:nvSpPr>
        <p:spPr>
          <a:xfrm>
            <a:off x="804332" y="2486221"/>
            <a:ext cx="9960505" cy="4106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venir" panose="02000503020000020003" pitchFamily="2" charset="0"/>
              </a:rPr>
              <a:t>You can use scalar subqueries in most places that allow an expression except: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FF"/>
                </a:solidFill>
                <a:latin typeface="Avenir Book" panose="02000503020000020003" pitchFamily="2" charset="0"/>
              </a:rPr>
              <a:t>As default values for columns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FF"/>
                </a:solidFill>
                <a:latin typeface="Avenir Book" panose="02000503020000020003" pitchFamily="2" charset="0"/>
              </a:rPr>
              <a:t>As hash expressions for clusters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FF"/>
                </a:solidFill>
                <a:latin typeface="Avenir Book" panose="02000503020000020003" pitchFamily="2" charset="0"/>
              </a:rPr>
              <a:t>In the RETURNING clause of DML statements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FF"/>
                </a:solidFill>
                <a:latin typeface="Avenir Book" panose="02000503020000020003" pitchFamily="2" charset="0"/>
              </a:rPr>
              <a:t>As the basis of a function-based index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FF"/>
                </a:solidFill>
                <a:latin typeface="Avenir Book" panose="02000503020000020003" pitchFamily="2" charset="0"/>
              </a:rPr>
              <a:t>In CHECK constraints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FF"/>
                </a:solidFill>
                <a:latin typeface="Avenir Book" panose="02000503020000020003" pitchFamily="2" charset="0"/>
              </a:rPr>
              <a:t>In WHEN conditions of CASE expressions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FF"/>
                </a:solidFill>
                <a:latin typeface="Avenir Book" panose="02000503020000020003" pitchFamily="2" charset="0"/>
              </a:rPr>
              <a:t>In GROUP BY and HAVING clauses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FF"/>
                </a:solidFill>
                <a:latin typeface="Avenir Book" panose="02000503020000020003" pitchFamily="2" charset="0"/>
              </a:rPr>
              <a:t>In START WITH and CONNECT BY clauses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FF"/>
                </a:solidFill>
                <a:latin typeface="Avenir Book" panose="02000503020000020003" pitchFamily="2" charset="0"/>
              </a:rPr>
              <a:t>In statements that are unrelated to queries, such as CREATE PROFILE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FF"/>
              </a:solidFill>
              <a:latin typeface="Avenir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32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10868781" cy="702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400" b="1" dirty="0">
                <a:solidFill>
                  <a:srgbClr val="0000FF"/>
                </a:solidFill>
                <a:latin typeface="Avenir Heavy" panose="02000503020000020003" pitchFamily="2" charset="0"/>
              </a:rPr>
              <a:t>Subqueries in the FROM clause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780A43-1BBA-1E42-8104-ECADCA879D89}"/>
              </a:ext>
            </a:extLst>
          </p:cNvPr>
          <p:cNvSpPr/>
          <p:nvPr/>
        </p:nvSpPr>
        <p:spPr>
          <a:xfrm>
            <a:off x="925357" y="3258894"/>
            <a:ext cx="9960505" cy="1331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FF"/>
                </a:solidFill>
                <a:latin typeface="Avenir" panose="02000503020000020003" pitchFamily="2" charset="0"/>
              </a:rPr>
              <a:t>This is referred to as an inline view</a:t>
            </a:r>
          </a:p>
        </p:txBody>
      </p:sp>
    </p:spTree>
    <p:extLst>
      <p:ext uri="{BB962C8B-B14F-4D97-AF65-F5344CB8AC3E}">
        <p14:creationId xmlns:p14="http://schemas.microsoft.com/office/powerpoint/2010/main" val="651921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11355</TotalTime>
  <Words>222</Words>
  <Application>Microsoft Macintosh PowerPoint</Application>
  <PresentationFormat>Widescreen</PresentationFormat>
  <Paragraphs>52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Avenir</vt:lpstr>
      <vt:lpstr>Avenir Book</vt:lpstr>
      <vt:lpstr>Avenir Heavy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486</cp:revision>
  <dcterms:created xsi:type="dcterms:W3CDTF">2021-04-11T17:26:15Z</dcterms:created>
  <dcterms:modified xsi:type="dcterms:W3CDTF">2021-07-20T11:38:46Z</dcterms:modified>
</cp:coreProperties>
</file>