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3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A500"/>
    <a:srgbClr val="000064"/>
    <a:srgbClr val="007000"/>
    <a:srgbClr val="36394F"/>
    <a:srgbClr val="F3BAAD"/>
    <a:srgbClr val="1F1431"/>
    <a:srgbClr val="1E1926"/>
    <a:srgbClr val="151B1F"/>
    <a:srgbClr val="151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7"/>
    <p:restoredTop sz="95144"/>
  </p:normalViewPr>
  <p:slideViewPr>
    <p:cSldViewPr snapToGrid="0" snapToObjects="1">
      <p:cViewPr varScale="1">
        <p:scale>
          <a:sx n="95" d="100"/>
          <a:sy n="95" d="100"/>
        </p:scale>
        <p:origin x="432" y="184"/>
      </p:cViewPr>
      <p:guideLst/>
    </p:cSldViewPr>
  </p:slideViewPr>
  <p:notesTextViewPr>
    <p:cViewPr>
      <p:scale>
        <a:sx n="1" d="1"/>
        <a:sy n="1" d="1"/>
      </p:scale>
      <p:origin x="0" y="0"/>
    </p:cViewPr>
  </p:notesTextViewPr>
  <p:notesViewPr>
    <p:cSldViewPr snapToGrid="0" snapToObjects="1">
      <p:cViewPr varScale="1">
        <p:scale>
          <a:sx n="72" d="100"/>
          <a:sy n="72" d="100"/>
        </p:scale>
        <p:origin x="359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A0FAB0-2208-7644-9E6F-FE9126B50D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What is SQL</a:t>
            </a:r>
          </a:p>
        </p:txBody>
      </p:sp>
      <p:sp>
        <p:nvSpPr>
          <p:cNvPr id="3" name="Date Placeholder 2">
            <a:extLst>
              <a:ext uri="{FF2B5EF4-FFF2-40B4-BE49-F238E27FC236}">
                <a16:creationId xmlns:a16="http://schemas.microsoft.com/office/drawing/2014/main" id="{4117D8F6-78F1-7643-B043-1FE890FE15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4730A8-24E7-0241-B445-F5E8299A9325}" type="datetimeFigureOut">
              <a:rPr lang="en-US" smtClean="0"/>
              <a:t>7/20/21</a:t>
            </a:fld>
            <a:endParaRPr lang="en-US"/>
          </a:p>
        </p:txBody>
      </p:sp>
      <p:sp>
        <p:nvSpPr>
          <p:cNvPr id="4" name="Footer Placeholder 3">
            <a:extLst>
              <a:ext uri="{FF2B5EF4-FFF2-40B4-BE49-F238E27FC236}">
                <a16:creationId xmlns:a16="http://schemas.microsoft.com/office/drawing/2014/main" id="{F68FA769-76A8-0147-B514-8C26E91A23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6DB77B-DA1A-7E4C-B4F3-71D6C3039D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082017-EE78-754E-A0CE-85635996E3FB}" type="slidenum">
              <a:rPr lang="en-US" smtClean="0"/>
              <a:t>‹#›</a:t>
            </a:fld>
            <a:endParaRPr lang="en-US"/>
          </a:p>
        </p:txBody>
      </p:sp>
    </p:spTree>
    <p:extLst>
      <p:ext uri="{BB962C8B-B14F-4D97-AF65-F5344CB8AC3E}">
        <p14:creationId xmlns:p14="http://schemas.microsoft.com/office/powerpoint/2010/main" val="9931189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What is SQL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85956-C7A5-BA49-8AC4-095103530C97}" type="datetimeFigureOut">
              <a:rPr lang="en-US" smtClean="0"/>
              <a:t>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DB1EF-1380-A342-AB74-3C4EC71FCB5E}" type="slidenum">
              <a:rPr lang="en-US" smtClean="0"/>
              <a:t>‹#›</a:t>
            </a:fld>
            <a:endParaRPr lang="en-US"/>
          </a:p>
        </p:txBody>
      </p:sp>
    </p:spTree>
    <p:extLst>
      <p:ext uri="{BB962C8B-B14F-4D97-AF65-F5344CB8AC3E}">
        <p14:creationId xmlns:p14="http://schemas.microsoft.com/office/powerpoint/2010/main" val="9478637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8DB1EF-1380-A342-AB74-3C4EC71FCB5E}" type="slidenum">
              <a:rPr lang="en-US" smtClean="0"/>
              <a:t>1</a:t>
            </a:fld>
            <a:endParaRPr lang="en-US"/>
          </a:p>
        </p:txBody>
      </p:sp>
      <p:sp>
        <p:nvSpPr>
          <p:cNvPr id="5" name="Header Placeholder 4">
            <a:extLst>
              <a:ext uri="{FF2B5EF4-FFF2-40B4-BE49-F238E27FC236}">
                <a16:creationId xmlns:a16="http://schemas.microsoft.com/office/drawing/2014/main" id="{1A6923E8-550D-BB44-9186-3853A769DCC0}"/>
              </a:ext>
            </a:extLst>
          </p:cNvPr>
          <p:cNvSpPr>
            <a:spLocks noGrp="1"/>
          </p:cNvSpPr>
          <p:nvPr>
            <p:ph type="hdr" sz="quarter"/>
          </p:nvPr>
        </p:nvSpPr>
        <p:spPr/>
        <p:txBody>
          <a:bodyPr/>
          <a:lstStyle/>
          <a:p>
            <a:r>
              <a:rPr lang="en-US"/>
              <a:t>What is SQL</a:t>
            </a:r>
          </a:p>
        </p:txBody>
      </p:sp>
    </p:spTree>
    <p:extLst>
      <p:ext uri="{BB962C8B-B14F-4D97-AF65-F5344CB8AC3E}">
        <p14:creationId xmlns:p14="http://schemas.microsoft.com/office/powerpoint/2010/main" val="112010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D596-3A8B-6D45-9CBA-BBB310D83A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ED52761-00CE-CF4A-B88B-57DB7A9B7C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7351B8D-B836-054C-8D8E-462B4E9A02C3}"/>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5" name="Footer Placeholder 4">
            <a:extLst>
              <a:ext uri="{FF2B5EF4-FFF2-40B4-BE49-F238E27FC236}">
                <a16:creationId xmlns:a16="http://schemas.microsoft.com/office/drawing/2014/main" id="{0985B53E-5BB4-A649-B6C9-D61DD4A9F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11BC9-041A-E14C-815C-F3643C6C6B1C}"/>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280054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8450-F6E6-7B4E-A80A-FA423F2132D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2B53544-2C35-9345-86DA-00A4F73A01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2830AC-A40F-9A4D-9865-082D5FD041C2}"/>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5" name="Footer Placeholder 4">
            <a:extLst>
              <a:ext uri="{FF2B5EF4-FFF2-40B4-BE49-F238E27FC236}">
                <a16:creationId xmlns:a16="http://schemas.microsoft.com/office/drawing/2014/main" id="{241AA4B1-5D9A-5F45-901D-68B1E1E58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58DF1-32F4-EA4B-AD49-1C5B4BBB0927}"/>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415629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5BC922-ABDA-A548-AE95-CE30905E6AF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A4E3059-CC4F-0B43-AC58-2166128A3BA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0A6238-47E2-C84C-9BAB-811DC902701C}"/>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5" name="Footer Placeholder 4">
            <a:extLst>
              <a:ext uri="{FF2B5EF4-FFF2-40B4-BE49-F238E27FC236}">
                <a16:creationId xmlns:a16="http://schemas.microsoft.com/office/drawing/2014/main" id="{C61ECE37-D52B-1546-860D-892806394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8D03E-71CF-7E4B-BFA6-D87AFEDD9C3C}"/>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113245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B3DC-373E-EA48-A52C-7BBE7943E3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6E14D2E-B5AE-474C-99AB-EAF1CE6E99D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E0E7EA-1ACB-3D4E-8996-1318E294AC6D}"/>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5" name="Footer Placeholder 4">
            <a:extLst>
              <a:ext uri="{FF2B5EF4-FFF2-40B4-BE49-F238E27FC236}">
                <a16:creationId xmlns:a16="http://schemas.microsoft.com/office/drawing/2014/main" id="{C35C58D6-669E-5642-B94B-51A7C84AF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F5825-632B-514B-93DF-A5F925994E20}"/>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270857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112C-029C-5845-996E-6CC5E9E6C7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EDC8C30-FAFD-BD4F-A5E4-1AF3A5C76F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C306B1-44FE-994C-B0D3-8490E60CC122}"/>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5" name="Footer Placeholder 4">
            <a:extLst>
              <a:ext uri="{FF2B5EF4-FFF2-40B4-BE49-F238E27FC236}">
                <a16:creationId xmlns:a16="http://schemas.microsoft.com/office/drawing/2014/main" id="{2DF329FF-3046-2442-9888-EC31A88C5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5AFA5-6969-6D4F-A3FB-D88D50AFE8D4}"/>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319880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0CD0-C435-6C48-A464-B095D1792F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8667A6-6764-FC4D-978E-66E42B3D03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4DB3085-90B0-2B4E-A66C-E9A5D9B3280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42A79A-F70F-EA4A-A086-44714D2949E8}"/>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6" name="Footer Placeholder 5">
            <a:extLst>
              <a:ext uri="{FF2B5EF4-FFF2-40B4-BE49-F238E27FC236}">
                <a16:creationId xmlns:a16="http://schemas.microsoft.com/office/drawing/2014/main" id="{5DE9DF89-7BEE-8543-BAA2-70E479E52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7F05B-95FD-3542-AE4E-CFE4344B8412}"/>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217261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95275-66AF-AB4C-A7AF-D5A1B9C5E3B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0B012AF-271B-A44D-929F-A544B5194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0778CEC-21B6-8142-B540-BDC07686C41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983FE0E-B555-E041-927F-C1F41C6A6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5BA9DE-6315-7640-B063-810C1E6B6DE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109EF98-2746-384E-849A-97A304A75FAC}"/>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8" name="Footer Placeholder 7">
            <a:extLst>
              <a:ext uri="{FF2B5EF4-FFF2-40B4-BE49-F238E27FC236}">
                <a16:creationId xmlns:a16="http://schemas.microsoft.com/office/drawing/2014/main" id="{FEAAB5AE-1C21-1E4F-B778-C48D56B84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8BB5F-0AAD-BE45-BE32-DEDDC6F04530}"/>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408600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541B-4D81-9441-9102-B28FBDDDC8F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4EB4C7D-E943-E448-B707-6F681516E486}"/>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4" name="Footer Placeholder 3">
            <a:extLst>
              <a:ext uri="{FF2B5EF4-FFF2-40B4-BE49-F238E27FC236}">
                <a16:creationId xmlns:a16="http://schemas.microsoft.com/office/drawing/2014/main" id="{CE982449-65BD-1247-85B2-A0C39B76B2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E10C84-14A6-F74C-8C22-81B93FC82004}"/>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235871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9DA211-8C48-F34C-BC29-5C172BD4EA3E}"/>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3" name="Footer Placeholder 2">
            <a:extLst>
              <a:ext uri="{FF2B5EF4-FFF2-40B4-BE49-F238E27FC236}">
                <a16:creationId xmlns:a16="http://schemas.microsoft.com/office/drawing/2014/main" id="{2E129760-32D1-4B42-8B1A-B668C934DA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DDC533-3C9A-D74B-9CB2-04E97B38F456}"/>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205960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C17A-0660-094F-B8E2-52F32EAB0A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9B5719D-D464-6647-9E74-DCF7B1F95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17EE7E8-CC9A-6B48-9203-BA99D3DC0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E68748-1B60-3940-A96E-6737053BAB60}"/>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6" name="Footer Placeholder 5">
            <a:extLst>
              <a:ext uri="{FF2B5EF4-FFF2-40B4-BE49-F238E27FC236}">
                <a16:creationId xmlns:a16="http://schemas.microsoft.com/office/drawing/2014/main" id="{0B13C58B-8E40-084B-946F-F6BD00BD4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C0A3E-D7C3-E24A-BC1F-116A710B2B89}"/>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256696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3C4C-AF2B-0148-98D5-5166A52DD4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1B126DF-DEC4-F74A-BA22-30307060DC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B932AC-04A6-9544-BB71-2A277059F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33A431-38A3-E042-984C-D1F14FFA27D8}"/>
              </a:ext>
            </a:extLst>
          </p:cNvPr>
          <p:cNvSpPr>
            <a:spLocks noGrp="1"/>
          </p:cNvSpPr>
          <p:nvPr>
            <p:ph type="dt" sz="half" idx="10"/>
          </p:nvPr>
        </p:nvSpPr>
        <p:spPr/>
        <p:txBody>
          <a:bodyPr/>
          <a:lstStyle/>
          <a:p>
            <a:fld id="{8B7FE2A5-422D-5B40-91A9-68772574334E}" type="datetimeFigureOut">
              <a:rPr lang="en-US" smtClean="0"/>
              <a:t>7/20/21</a:t>
            </a:fld>
            <a:endParaRPr lang="en-US"/>
          </a:p>
        </p:txBody>
      </p:sp>
      <p:sp>
        <p:nvSpPr>
          <p:cNvPr id="6" name="Footer Placeholder 5">
            <a:extLst>
              <a:ext uri="{FF2B5EF4-FFF2-40B4-BE49-F238E27FC236}">
                <a16:creationId xmlns:a16="http://schemas.microsoft.com/office/drawing/2014/main" id="{113DEC7E-4FCD-7343-AC0B-89A871D70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EA114-8B4F-6A47-B41F-256A5561B0AB}"/>
              </a:ext>
            </a:extLst>
          </p:cNvPr>
          <p:cNvSpPr>
            <a:spLocks noGrp="1"/>
          </p:cNvSpPr>
          <p:nvPr>
            <p:ph type="sldNum" sz="quarter" idx="12"/>
          </p:nvPr>
        </p:nvSpPr>
        <p:spPr/>
        <p:txBody>
          <a:bodyPr/>
          <a:lstStyle/>
          <a:p>
            <a:fld id="{2C69136B-DBE3-3B4D-826F-F87A51E69D66}" type="slidenum">
              <a:rPr lang="en-US" smtClean="0"/>
              <a:t>‹#›</a:t>
            </a:fld>
            <a:endParaRPr lang="en-US"/>
          </a:p>
        </p:txBody>
      </p:sp>
    </p:spTree>
    <p:extLst>
      <p:ext uri="{BB962C8B-B14F-4D97-AF65-F5344CB8AC3E}">
        <p14:creationId xmlns:p14="http://schemas.microsoft.com/office/powerpoint/2010/main" val="320112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8CE93-201B-6644-A178-431D3751A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14A51DE-8273-EE4B-8B06-95F05ECC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0EF225-407B-B444-8C19-AB526671B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FE2A5-422D-5B40-91A9-68772574334E}" type="datetimeFigureOut">
              <a:rPr lang="en-US" smtClean="0"/>
              <a:t>7/20/21</a:t>
            </a:fld>
            <a:endParaRPr lang="en-US"/>
          </a:p>
        </p:txBody>
      </p:sp>
      <p:sp>
        <p:nvSpPr>
          <p:cNvPr id="5" name="Footer Placeholder 4">
            <a:extLst>
              <a:ext uri="{FF2B5EF4-FFF2-40B4-BE49-F238E27FC236}">
                <a16:creationId xmlns:a16="http://schemas.microsoft.com/office/drawing/2014/main" id="{1DF72B1D-ADC2-914B-BF4A-C195DEDF90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78B904-EBE2-F147-8409-ACF22C0708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9136B-DBE3-3B4D-826F-F87A51E69D66}" type="slidenum">
              <a:rPr lang="en-US" smtClean="0"/>
              <a:t>‹#›</a:t>
            </a:fld>
            <a:endParaRPr lang="en-US"/>
          </a:p>
        </p:txBody>
      </p:sp>
    </p:spTree>
    <p:extLst>
      <p:ext uri="{BB962C8B-B14F-4D97-AF65-F5344CB8AC3E}">
        <p14:creationId xmlns:p14="http://schemas.microsoft.com/office/powerpoint/2010/main" val="4126491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3E4877-C141-D240-8792-0149F8A40A2F}"/>
              </a:ext>
            </a:extLst>
          </p:cNvPr>
          <p:cNvSpPr/>
          <p:nvPr/>
        </p:nvSpPr>
        <p:spPr>
          <a:xfrm>
            <a:off x="1083733" y="465670"/>
            <a:ext cx="9960505" cy="702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400" b="1" dirty="0">
                <a:solidFill>
                  <a:srgbClr val="0000FF"/>
                </a:solidFill>
                <a:latin typeface="Avenir Heavy" panose="02000503020000020003" pitchFamily="2" charset="0"/>
              </a:rPr>
              <a:t>CTE</a:t>
            </a:r>
          </a:p>
        </p:txBody>
      </p:sp>
      <p:cxnSp>
        <p:nvCxnSpPr>
          <p:cNvPr id="12" name="Straight Connector 11">
            <a:extLst>
              <a:ext uri="{FF2B5EF4-FFF2-40B4-BE49-F238E27FC236}">
                <a16:creationId xmlns:a16="http://schemas.microsoft.com/office/drawing/2014/main" id="{ECECA018-610D-864D-AB67-AA99F8D8854C}"/>
              </a:ext>
            </a:extLst>
          </p:cNvPr>
          <p:cNvCxnSpPr>
            <a:cxnSpLocks/>
          </p:cNvCxnSpPr>
          <p:nvPr/>
        </p:nvCxnSpPr>
        <p:spPr>
          <a:xfrm>
            <a:off x="804333" y="1303867"/>
            <a:ext cx="10583334" cy="0"/>
          </a:xfrm>
          <a:prstGeom prst="line">
            <a:avLst/>
          </a:prstGeom>
          <a:ln w="38100">
            <a:solidFill>
              <a:srgbClr val="0000FF"/>
            </a:solidFill>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8F780A43-1BBA-1E42-8104-ECADCA879D89}"/>
              </a:ext>
            </a:extLst>
          </p:cNvPr>
          <p:cNvSpPr/>
          <p:nvPr/>
        </p:nvSpPr>
        <p:spPr>
          <a:xfrm>
            <a:off x="804333" y="1483884"/>
            <a:ext cx="9960505" cy="71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71500" indent="-571500">
              <a:buFont typeface="Arial" panose="020B0604020202020204" pitchFamily="34" charset="0"/>
              <a:buChar char="•"/>
            </a:pPr>
            <a:r>
              <a:rPr lang="en-US" sz="2400" dirty="0">
                <a:solidFill>
                  <a:srgbClr val="0000FF"/>
                </a:solidFill>
                <a:latin typeface="Avenir" panose="02000503020000020003" pitchFamily="2" charset="0"/>
              </a:rPr>
              <a:t>A CTE (Common Table Expression) is a temporary result set that you can reference in your SELECT, INSERT, UPDATE or DELETE statement</a:t>
            </a:r>
          </a:p>
        </p:txBody>
      </p:sp>
      <p:sp>
        <p:nvSpPr>
          <p:cNvPr id="6" name="Rectangle 5">
            <a:extLst>
              <a:ext uri="{FF2B5EF4-FFF2-40B4-BE49-F238E27FC236}">
                <a16:creationId xmlns:a16="http://schemas.microsoft.com/office/drawing/2014/main" id="{872B0A56-3845-6242-A7FB-A03DDE02049F}"/>
              </a:ext>
            </a:extLst>
          </p:cNvPr>
          <p:cNvSpPr/>
          <p:nvPr/>
        </p:nvSpPr>
        <p:spPr>
          <a:xfrm>
            <a:off x="804332" y="2718324"/>
            <a:ext cx="9960505" cy="71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71500" indent="-571500">
              <a:buFont typeface="Arial" panose="020B0604020202020204" pitchFamily="34" charset="0"/>
              <a:buChar char="•"/>
            </a:pPr>
            <a:r>
              <a:rPr lang="en-US" sz="2400" dirty="0">
                <a:solidFill>
                  <a:srgbClr val="0000FF"/>
                </a:solidFill>
                <a:latin typeface="Avenir" panose="02000503020000020003" pitchFamily="2" charset="0"/>
              </a:rPr>
              <a:t>Because it is stored in the temporary tablespace it is returned from the temporary table rather than the base tables making it more efficient in some situations such as when the CTE is being used more than once</a:t>
            </a:r>
          </a:p>
        </p:txBody>
      </p:sp>
      <p:sp>
        <p:nvSpPr>
          <p:cNvPr id="3" name="Rounded Rectangle 2">
            <a:extLst>
              <a:ext uri="{FF2B5EF4-FFF2-40B4-BE49-F238E27FC236}">
                <a16:creationId xmlns:a16="http://schemas.microsoft.com/office/drawing/2014/main" id="{BAAF9AC5-8FD7-DD4A-9895-3429AF669243}"/>
              </a:ext>
            </a:extLst>
          </p:cNvPr>
          <p:cNvSpPr/>
          <p:nvPr/>
        </p:nvSpPr>
        <p:spPr>
          <a:xfrm>
            <a:off x="2724912" y="4462272"/>
            <a:ext cx="6291072" cy="1426464"/>
          </a:xfrm>
          <a:prstGeom prst="roundRect">
            <a:avLst/>
          </a:prstGeom>
          <a:solidFill>
            <a:srgbClr val="FFA5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venir Heavy" panose="02000503020000020003" pitchFamily="2" charset="0"/>
              </a:rPr>
              <a:t>WITH CTE_NAME (COLUMN(S)) AS</a:t>
            </a:r>
          </a:p>
          <a:p>
            <a:pPr algn="ctr"/>
            <a:r>
              <a:rPr lang="en-US" sz="2400" b="1" dirty="0">
                <a:latin typeface="Avenir Heavy" panose="02000503020000020003" pitchFamily="2" charset="0"/>
              </a:rPr>
              <a:t>(CTE SELECT_STATEMENT)</a:t>
            </a:r>
          </a:p>
          <a:p>
            <a:pPr algn="ctr"/>
            <a:r>
              <a:rPr lang="en-US" sz="2400" b="1" dirty="0">
                <a:latin typeface="Avenir Heavy" panose="02000503020000020003" pitchFamily="2" charset="0"/>
              </a:rPr>
              <a:t>SELECT COLUMN(S) FROM CTE_NAME;</a:t>
            </a:r>
          </a:p>
        </p:txBody>
      </p:sp>
    </p:spTree>
    <p:extLst>
      <p:ext uri="{BB962C8B-B14F-4D97-AF65-F5344CB8AC3E}">
        <p14:creationId xmlns:p14="http://schemas.microsoft.com/office/powerpoint/2010/main" val="2471358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11356</TotalTime>
  <Words>95</Words>
  <Application>Microsoft Macintosh PowerPoint</Application>
  <PresentationFormat>Widescreen</PresentationFormat>
  <Paragraphs>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vt:lpstr>
      <vt:lpstr>Avenir Heavy</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487</cp:revision>
  <dcterms:created xsi:type="dcterms:W3CDTF">2021-04-11T17:26:15Z</dcterms:created>
  <dcterms:modified xsi:type="dcterms:W3CDTF">2021-07-20T11:41:28Z</dcterms:modified>
</cp:coreProperties>
</file>