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6" r:id="rId2"/>
    <p:sldId id="363" r:id="rId3"/>
    <p:sldId id="368" r:id="rId4"/>
    <p:sldId id="3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0064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03168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28449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37592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97535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Recursive CTE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4"/>
            <a:ext cx="9960505" cy="62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recursive CTE has one subquery that refers to the CTE itself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7EC0-1166-CF45-8428-3B652F4A8BD9}"/>
              </a:ext>
            </a:extLst>
          </p:cNvPr>
          <p:cNvSpPr/>
          <p:nvPr/>
        </p:nvSpPr>
        <p:spPr>
          <a:xfrm>
            <a:off x="804333" y="2095486"/>
            <a:ext cx="9960505" cy="85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Recursive CTEs enable you to process hierarchical data and is an alternative to Hierarchical Queries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FD212C-383A-CF4F-ABBF-7C739669CA53}"/>
              </a:ext>
            </a:extLst>
          </p:cNvPr>
          <p:cNvSpPr/>
          <p:nvPr/>
        </p:nvSpPr>
        <p:spPr>
          <a:xfrm>
            <a:off x="1083733" y="3145963"/>
            <a:ext cx="5404757" cy="1945116"/>
          </a:xfrm>
          <a:prstGeom prst="roundRect">
            <a:avLst/>
          </a:prstGeom>
          <a:solidFill>
            <a:srgbClr val="FF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Avenir Heavy" panose="02000503020000020003" pitchFamily="2" charset="0"/>
              </a:rPr>
              <a:t>WITH CTE_NAME (COLUMN(S))</a:t>
            </a:r>
          </a:p>
          <a:p>
            <a:r>
              <a:rPr lang="en-GB" b="1" dirty="0">
                <a:latin typeface="Avenir Heavy" panose="02000503020000020003" pitchFamily="2" charset="0"/>
              </a:rPr>
              <a:t>AS (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ANCHOR_CLAUSE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UNION ALL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RECURSIVE_CLAUSE </a:t>
            </a:r>
            <a:r>
              <a:rPr lang="en-GB" b="1" dirty="0">
                <a:latin typeface="Avenir Heavy" panose="02000503020000020003" pitchFamily="2" charset="0"/>
              </a:rPr>
              <a:t>) </a:t>
            </a:r>
          </a:p>
          <a:p>
            <a:r>
              <a:rPr lang="en-GB" b="1" dirty="0">
                <a:latin typeface="Avenir Heavy" panose="02000503020000020003" pitchFamily="2" charset="0"/>
              </a:rPr>
              <a:t>SELECT ... FROM ...;</a:t>
            </a:r>
            <a:endParaRPr lang="en-US" b="1" dirty="0">
              <a:latin typeface="Avenir Heavy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0E7D3-2E3E-034F-97BB-1022D50D98A2}"/>
              </a:ext>
            </a:extLst>
          </p:cNvPr>
          <p:cNvSpPr/>
          <p:nvPr/>
        </p:nvSpPr>
        <p:spPr>
          <a:xfrm>
            <a:off x="6651174" y="3122887"/>
            <a:ext cx="3897086" cy="8599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The anchor clause sets an initial set of rows that are displayed at the top of the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The anchor clause cannot reference the CTE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The anchor clause can be made up of set operators (UNION, MINUS, ADD etc.)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4D103-3823-8F4C-8FAB-D77044A0C14B}"/>
              </a:ext>
            </a:extLst>
          </p:cNvPr>
          <p:cNvSpPr/>
          <p:nvPr/>
        </p:nvSpPr>
        <p:spPr>
          <a:xfrm>
            <a:off x="6651174" y="4244130"/>
            <a:ext cx="3897086" cy="3809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The Anchor clause and recursive clause must be combined with a union all operator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10619-9E44-C447-909C-26E515F3EB6E}"/>
              </a:ext>
            </a:extLst>
          </p:cNvPr>
          <p:cNvSpPr/>
          <p:nvPr/>
        </p:nvSpPr>
        <p:spPr>
          <a:xfrm>
            <a:off x="6651174" y="4850281"/>
            <a:ext cx="3897086" cy="10606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This must reference the CTE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The recursive clause selects the next layer of the hierarchy based on the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The anchor result set is the first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venir Book" panose="02000503020000020003" pitchFamily="2" charset="0"/>
              </a:rPr>
              <a:t>Aggregations, window functions, distinct, order by, limit are not allowed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0B54C-5A65-524A-B3E8-4883E3CA8DD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63686" y="3552880"/>
            <a:ext cx="3287488" cy="40172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910403-87AC-4E44-9EDA-3A33F847646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63586" y="4244130"/>
            <a:ext cx="4087588" cy="19049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FF417A-BD3C-C343-811F-66CBE56A040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510643" y="4575596"/>
            <a:ext cx="3140531" cy="80501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CTE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46A845-E1FB-3940-AF78-B7E89543709E}"/>
              </a:ext>
            </a:extLst>
          </p:cNvPr>
          <p:cNvSpPr/>
          <p:nvPr/>
        </p:nvSpPr>
        <p:spPr>
          <a:xfrm>
            <a:off x="804333" y="2980645"/>
            <a:ext cx="5547481" cy="2099953"/>
          </a:xfrm>
          <a:prstGeom prst="roundRect">
            <a:avLst/>
          </a:prstGeom>
          <a:solidFill>
            <a:srgbClr val="FF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latin typeface="Avenir Heavy" panose="02000503020000020003" pitchFamily="2" charset="0"/>
              </a:rPr>
              <a:t>WITH CTE_EMP (EMPNO, ENAME, MGR)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AS (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EMPNO, ENAME, MGR FROM EMP WHERE ENAME IN (‘BLAKE’,’CLARK’)</a:t>
            </a:r>
          </a:p>
          <a:p>
            <a:r>
              <a:rPr lang="en-GB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UNION ALL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EMP.EMPNO, EMP.ENAME, EMP.MGR FROM CTE_EMP JOIN EMP ON CTE_EMP.EMPNO = EMP.MGR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) 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SELECT * FROM CTE_EMP</a:t>
            </a:r>
            <a:endParaRPr lang="en-US" sz="1400" b="1" dirty="0">
              <a:latin typeface="Avenir Heavy" panose="02000503020000020003" pitchFamily="2" charset="0"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4B876C5F-1DEB-9247-A48E-77B355CC6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2615"/>
              </p:ext>
            </p:extLst>
          </p:nvPr>
        </p:nvGraphicFramePr>
        <p:xfrm>
          <a:off x="7465464" y="1780277"/>
          <a:ext cx="3922203" cy="971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401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307401">
                  <a:extLst>
                    <a:ext uri="{9D8B030D-6E8A-4147-A177-3AD203B41FA5}">
                      <a16:colId xmlns:a16="http://schemas.microsoft.com/office/drawing/2014/main" val="2577074207"/>
                    </a:ext>
                  </a:extLst>
                </a:gridCol>
                <a:gridCol w="1307401">
                  <a:extLst>
                    <a:ext uri="{9D8B030D-6E8A-4147-A177-3AD203B41FA5}">
                      <a16:colId xmlns:a16="http://schemas.microsoft.com/office/drawing/2014/main" val="2124768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solidFill>
                            <a:srgbClr val="FCFBFA"/>
                          </a:solidFill>
                          <a:effectLst/>
                          <a:latin typeface="Avenir Book" panose="02000503020000020003" pitchFamily="2" charset="0"/>
                        </a:rPr>
                        <a:t>EMPNO</a:t>
                      </a:r>
                    </a:p>
                  </a:txBody>
                  <a:tcPr marL="100468" marR="100468" marT="100468" marB="100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>
                          <a:solidFill>
                            <a:srgbClr val="FCFBFA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100468" marR="100468" marT="100468" marB="100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>
                          <a:solidFill>
                            <a:srgbClr val="FCFBFA"/>
                          </a:solidFill>
                          <a:effectLst/>
                          <a:latin typeface="Avenir Book" panose="02000503020000020003" pitchFamily="2" charset="0"/>
                        </a:rPr>
                        <a:t>MGR</a:t>
                      </a:r>
                    </a:p>
                  </a:txBody>
                  <a:tcPr marL="100468" marR="100468" marT="100468" marB="100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7698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BLAKE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7839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7782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CLARK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7839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F3FBD3-443D-034A-80CF-B2A8FFC1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19617"/>
              </p:ext>
            </p:extLst>
          </p:nvPr>
        </p:nvGraphicFramePr>
        <p:xfrm>
          <a:off x="7465463" y="3361753"/>
          <a:ext cx="3922203" cy="1809576"/>
        </p:xfrm>
        <a:graphic>
          <a:graphicData uri="http://schemas.openxmlformats.org/drawingml/2006/table">
            <a:tbl>
              <a:tblPr/>
              <a:tblGrid>
                <a:gridCol w="1307401">
                  <a:extLst>
                    <a:ext uri="{9D8B030D-6E8A-4147-A177-3AD203B41FA5}">
                      <a16:colId xmlns:a16="http://schemas.microsoft.com/office/drawing/2014/main" val="2690783106"/>
                    </a:ext>
                  </a:extLst>
                </a:gridCol>
                <a:gridCol w="1307401">
                  <a:extLst>
                    <a:ext uri="{9D8B030D-6E8A-4147-A177-3AD203B41FA5}">
                      <a16:colId xmlns:a16="http://schemas.microsoft.com/office/drawing/2014/main" val="1093873671"/>
                    </a:ext>
                  </a:extLst>
                </a:gridCol>
                <a:gridCol w="1307401">
                  <a:extLst>
                    <a:ext uri="{9D8B030D-6E8A-4147-A177-3AD203B41FA5}">
                      <a16:colId xmlns:a16="http://schemas.microsoft.com/office/drawing/2014/main" val="1772668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7499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ALLEN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7698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0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7521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WARD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7698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65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7654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MARTIN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7698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64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7844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TURNER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7698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613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7900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JAMES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7698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7934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MILLER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7782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0801"/>
                  </a:ext>
                </a:extLst>
              </a:tr>
            </a:tbl>
          </a:graphicData>
        </a:graphic>
      </p:graphicFrame>
      <p:sp>
        <p:nvSpPr>
          <p:cNvPr id="5" name="Plus 4">
            <a:extLst>
              <a:ext uri="{FF2B5EF4-FFF2-40B4-BE49-F238E27FC236}">
                <a16:creationId xmlns:a16="http://schemas.microsoft.com/office/drawing/2014/main" id="{9179B80C-85AD-8545-9659-3E08B0494272}"/>
              </a:ext>
            </a:extLst>
          </p:cNvPr>
          <p:cNvSpPr/>
          <p:nvPr/>
        </p:nvSpPr>
        <p:spPr>
          <a:xfrm>
            <a:off x="9102564" y="2740647"/>
            <a:ext cx="648000" cy="648000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4BBEB-F534-A14C-8C8D-EF0AAC0DB20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755341" y="4266541"/>
            <a:ext cx="1710122" cy="3832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E75777-BEB4-F540-8270-AC1E6CE2376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096000" y="2266161"/>
            <a:ext cx="1369464" cy="132421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CTE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46A845-E1FB-3940-AF78-B7E89543709E}"/>
              </a:ext>
            </a:extLst>
          </p:cNvPr>
          <p:cNvSpPr/>
          <p:nvPr/>
        </p:nvSpPr>
        <p:spPr>
          <a:xfrm>
            <a:off x="804333" y="2906883"/>
            <a:ext cx="5547481" cy="1945116"/>
          </a:xfrm>
          <a:prstGeom prst="roundRect">
            <a:avLst/>
          </a:prstGeom>
          <a:solidFill>
            <a:srgbClr val="FF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latin typeface="Avenir Heavy" panose="02000503020000020003" pitchFamily="2" charset="0"/>
              </a:rPr>
              <a:t>WITH CTE_EMP (N) 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AS (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N FROM SCALAR_TABLE</a:t>
            </a:r>
          </a:p>
          <a:p>
            <a:r>
              <a:rPr lang="en-GB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UNION ALL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N+1 FROM CTE_EMP WHERE N&lt;4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) 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SELECT * FROM CTE_EMP</a:t>
            </a:r>
            <a:endParaRPr lang="en-US" sz="1400" b="1" dirty="0">
              <a:latin typeface="Avenir Heavy" panose="02000503020000020003" pitchFamily="2" charset="0"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4B876C5F-1DEB-9247-A48E-77B355CC6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63539"/>
              </p:ext>
            </p:extLst>
          </p:nvPr>
        </p:nvGraphicFramePr>
        <p:xfrm>
          <a:off x="7465464" y="1551678"/>
          <a:ext cx="1307401" cy="822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401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GB" sz="1600" dirty="0">
                          <a:solidFill>
                            <a:srgbClr val="FCFBFA"/>
                          </a:solidFill>
                          <a:effectLst/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marL="100468" marR="100468" marT="100468" marB="100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</a:tbl>
          </a:graphicData>
        </a:graphic>
      </p:graphicFrame>
      <p:sp>
        <p:nvSpPr>
          <p:cNvPr id="5" name="Plus 4">
            <a:extLst>
              <a:ext uri="{FF2B5EF4-FFF2-40B4-BE49-F238E27FC236}">
                <a16:creationId xmlns:a16="http://schemas.microsoft.com/office/drawing/2014/main" id="{9179B80C-85AD-8545-9659-3E08B0494272}"/>
              </a:ext>
            </a:extLst>
          </p:cNvPr>
          <p:cNvSpPr/>
          <p:nvPr/>
        </p:nvSpPr>
        <p:spPr>
          <a:xfrm>
            <a:off x="7795163" y="4114003"/>
            <a:ext cx="648000" cy="648000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4BBEB-F534-A14C-8C8D-EF0AAC0DB20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26538" y="3633286"/>
            <a:ext cx="2738925" cy="48071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E75777-BEB4-F540-8270-AC1E6CE2376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20886" y="1962964"/>
            <a:ext cx="3644578" cy="164699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80ED78BB-D9DA-514D-9AB8-6C0FD8D9F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99278"/>
              </p:ext>
            </p:extLst>
          </p:nvPr>
        </p:nvGraphicFramePr>
        <p:xfrm>
          <a:off x="7465463" y="3222000"/>
          <a:ext cx="1307401" cy="822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401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GB" sz="1600" dirty="0">
                          <a:solidFill>
                            <a:srgbClr val="FCFBFA"/>
                          </a:solidFill>
                          <a:effectLst/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marL="100468" marR="100468" marT="100468" marB="100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28186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</a:tbl>
          </a:graphicData>
        </a:graphic>
      </p:graphicFrame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F6DE06A2-4548-A545-B77E-C253E3156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99596"/>
              </p:ext>
            </p:extLst>
          </p:nvPr>
        </p:nvGraphicFramePr>
        <p:xfrm>
          <a:off x="7465463" y="4831434"/>
          <a:ext cx="1307401" cy="822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401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GB" sz="1600" dirty="0">
                          <a:solidFill>
                            <a:srgbClr val="FCFBFA"/>
                          </a:solidFill>
                          <a:effectLst/>
                          <a:latin typeface="Avenir Book" panose="02000503020000020003" pitchFamily="2" charset="0"/>
                        </a:rPr>
                        <a:t>N</a:t>
                      </a:r>
                    </a:p>
                  </a:txBody>
                  <a:tcPr marL="100468" marR="100468" marT="100468" marB="1004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28186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 marL="100468" marR="100468" marT="66978" marB="66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</a:tbl>
          </a:graphicData>
        </a:graphic>
      </p:graphicFrame>
      <p:sp>
        <p:nvSpPr>
          <p:cNvPr id="16" name="Plus 15">
            <a:extLst>
              <a:ext uri="{FF2B5EF4-FFF2-40B4-BE49-F238E27FC236}">
                <a16:creationId xmlns:a16="http://schemas.microsoft.com/office/drawing/2014/main" id="{9287448E-CB74-564A-B7C2-115668F97747}"/>
              </a:ext>
            </a:extLst>
          </p:cNvPr>
          <p:cNvSpPr/>
          <p:nvPr/>
        </p:nvSpPr>
        <p:spPr>
          <a:xfrm>
            <a:off x="7795163" y="2476239"/>
            <a:ext cx="648000" cy="648000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28F660-2592-874D-AE33-50A42D43293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26538" y="4114003"/>
            <a:ext cx="2738925" cy="112871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C80D4-092C-864F-89FC-5586C0C57756}"/>
              </a:ext>
            </a:extLst>
          </p:cNvPr>
          <p:cNvSpPr/>
          <p:nvPr/>
        </p:nvSpPr>
        <p:spPr>
          <a:xfrm>
            <a:off x="8997043" y="1698171"/>
            <a:ext cx="2047195" cy="538843"/>
          </a:xfrm>
          <a:prstGeom prst="round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6670EF5-FA7A-6543-AC65-B2DE68C076FD}"/>
              </a:ext>
            </a:extLst>
          </p:cNvPr>
          <p:cNvSpPr/>
          <p:nvPr/>
        </p:nvSpPr>
        <p:spPr>
          <a:xfrm>
            <a:off x="8997043" y="3334802"/>
            <a:ext cx="2047195" cy="538843"/>
          </a:xfrm>
          <a:prstGeom prst="round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F5F48A-92BC-6E4B-81E6-AA4841D110E4}"/>
              </a:ext>
            </a:extLst>
          </p:cNvPr>
          <p:cNvSpPr/>
          <p:nvPr/>
        </p:nvSpPr>
        <p:spPr>
          <a:xfrm>
            <a:off x="8997043" y="4973298"/>
            <a:ext cx="2047195" cy="538843"/>
          </a:xfrm>
          <a:prstGeom prst="round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4280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CTE Considerations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EFD0502-4B9E-AF48-8F7C-0610E68E734B}"/>
              </a:ext>
            </a:extLst>
          </p:cNvPr>
          <p:cNvSpPr/>
          <p:nvPr/>
        </p:nvSpPr>
        <p:spPr>
          <a:xfrm>
            <a:off x="804333" y="1483884"/>
            <a:ext cx="9960505" cy="717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You must be careful to ensure that your recursive CTE does not end up in an infinite loop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C0CA70-3643-E846-8FC3-0048054EB004}"/>
              </a:ext>
            </a:extLst>
          </p:cNvPr>
          <p:cNvSpPr/>
          <p:nvPr/>
        </p:nvSpPr>
        <p:spPr>
          <a:xfrm>
            <a:off x="581820" y="2906883"/>
            <a:ext cx="5547481" cy="1945116"/>
          </a:xfrm>
          <a:prstGeom prst="roundRect">
            <a:avLst/>
          </a:prstGeom>
          <a:solidFill>
            <a:srgbClr val="FF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latin typeface="Avenir Heavy" panose="02000503020000020003" pitchFamily="2" charset="0"/>
              </a:rPr>
              <a:t>WITH CTE_EMP (EMPNO, ENAME, MGR)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AS (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EMPNO, ENAME, MGR FROM EMP WHERE ENAME IN (‘BLAKE’,’CLARK’)</a:t>
            </a:r>
          </a:p>
          <a:p>
            <a:r>
              <a:rPr lang="en-GB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UNION ALL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EMP.EMPNO, EMP.ENAME, EMP.MGR FROM CTE_EMP JOIN EMP ON </a:t>
            </a:r>
            <a:r>
              <a:rPr lang="en-GB" sz="1400" b="1" dirty="0">
                <a:solidFill>
                  <a:srgbClr val="0000FF"/>
                </a:solidFill>
                <a:highlight>
                  <a:srgbClr val="FF0000"/>
                </a:highlight>
                <a:latin typeface="Avenir Heavy" panose="02000503020000020003" pitchFamily="2" charset="0"/>
              </a:rPr>
              <a:t>CTE_EMP.EMP = EMP.EMP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) 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SELECT * FROM CTE_EMP</a:t>
            </a:r>
            <a:endParaRPr lang="en-US" sz="1400" b="1" dirty="0">
              <a:latin typeface="Avenir Heavy" panose="02000503020000020003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40295D-4A37-DD48-9DBB-9F98C73A9A2A}"/>
              </a:ext>
            </a:extLst>
          </p:cNvPr>
          <p:cNvSpPr/>
          <p:nvPr/>
        </p:nvSpPr>
        <p:spPr>
          <a:xfrm>
            <a:off x="6161316" y="2906883"/>
            <a:ext cx="5547481" cy="1945116"/>
          </a:xfrm>
          <a:prstGeom prst="roundRect">
            <a:avLst/>
          </a:prstGeom>
          <a:solidFill>
            <a:srgbClr val="FFA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latin typeface="Avenir Heavy" panose="02000503020000020003" pitchFamily="2" charset="0"/>
              </a:rPr>
              <a:t>WITH CTE_EMP (N) 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AS (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N FROM SCALAR_TABLE</a:t>
            </a:r>
          </a:p>
          <a:p>
            <a:r>
              <a:rPr lang="en-GB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UNION ALL </a:t>
            </a:r>
          </a:p>
          <a:p>
            <a:r>
              <a:rPr lang="en-GB" sz="14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N+1 FROM CTE_EMP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) </a:t>
            </a:r>
          </a:p>
          <a:p>
            <a:r>
              <a:rPr lang="en-GB" sz="1400" b="1" dirty="0">
                <a:latin typeface="Avenir Heavy" panose="02000503020000020003" pitchFamily="2" charset="0"/>
              </a:rPr>
              <a:t>SELECT * FROM CTE_EMP</a:t>
            </a:r>
            <a:endParaRPr lang="en-US" sz="1400" b="1" dirty="0">
              <a:latin typeface="Avenir Heavy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431</Words>
  <Application>Microsoft Macintosh PowerPoint</Application>
  <PresentationFormat>Widescreen</PresentationFormat>
  <Paragraphs>93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488</cp:revision>
  <dcterms:created xsi:type="dcterms:W3CDTF">2021-04-11T17:26:15Z</dcterms:created>
  <dcterms:modified xsi:type="dcterms:W3CDTF">2021-07-20T11:43:11Z</dcterms:modified>
</cp:coreProperties>
</file>