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6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500"/>
    <a:srgbClr val="0000FF"/>
    <a:srgbClr val="007000"/>
    <a:srgbClr val="36394F"/>
    <a:srgbClr val="000064"/>
    <a:srgbClr val="F3BAAD"/>
    <a:srgbClr val="1F1431"/>
    <a:srgbClr val="1E1926"/>
    <a:srgbClr val="151B1F"/>
    <a:srgbClr val="151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47"/>
    <p:restoredTop sz="95170"/>
  </p:normalViewPr>
  <p:slideViewPr>
    <p:cSldViewPr snapToGrid="0" snapToObjects="1">
      <p:cViewPr varScale="1">
        <p:scale>
          <a:sx n="91" d="100"/>
          <a:sy n="91" d="100"/>
        </p:scale>
        <p:origin x="5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2" d="100"/>
          <a:sy n="72" d="100"/>
        </p:scale>
        <p:origin x="359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A0FAB0-2208-7644-9E6F-FE9126B50D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What is SQL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17D8F6-78F1-7643-B043-1FE890FE154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730A8-24E7-0241-B445-F5E8299A9325}" type="datetimeFigureOut">
              <a:rPr lang="en-US" smtClean="0"/>
              <a:t>7/16/21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8FA769-76A8-0147-B514-8C26E91A23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6DB77B-DA1A-7E4C-B4F3-71D6C3039D9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82017-EE78-754E-A0CE-85635996E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189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What is SQL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85956-C7A5-BA49-8AC4-095103530C97}" type="datetimeFigureOut">
              <a:rPr lang="en-US" smtClean="0"/>
              <a:t>7/16/21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8DB1EF-1380-A342-AB74-3C4EC71FC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637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DB1EF-1380-A342-AB74-3C4EC71FCB5E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1A6923E8-550D-BB44-9186-3853A769DCC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What is SQL</a:t>
            </a:r>
          </a:p>
        </p:txBody>
      </p:sp>
    </p:spTree>
    <p:extLst>
      <p:ext uri="{BB962C8B-B14F-4D97-AF65-F5344CB8AC3E}">
        <p14:creationId xmlns:p14="http://schemas.microsoft.com/office/powerpoint/2010/main" val="2530842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6D596-3A8B-6D45-9CBA-BBB310D83A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D52761-00CE-CF4A-B88B-57DB7A9B7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51B8D-B836-054C-8D8E-462B4E9A0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5B53E-5BB4-A649-B6C9-D61DD4A9F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11BC9-041A-E14C-815C-F3643C6C6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40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38450-F6E6-7B4E-A80A-FA423F213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B53544-2C35-9345-86DA-00A4F73A0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830AC-A40F-9A4D-9865-082D5FD04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AA4B1-5D9A-5F45-901D-68B1E1E58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58DF1-32F4-EA4B-AD49-1C5B4BBB0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94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5BC922-ABDA-A548-AE95-CE30905E6A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E3059-CC4F-0B43-AC58-2166128A3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A6238-47E2-C84C-9BAB-811DC9027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ECE37-D52B-1546-860D-892806394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8D03E-71CF-7E4B-BFA6-D87AFEDD9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57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FB3DC-373E-EA48-A52C-7BBE7943E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14D2E-B5AE-474C-99AB-EAF1CE6E9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0E7EA-1ACB-3D4E-8996-1318E294A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C58D6-669E-5642-B94B-51A7C84AF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F5825-632B-514B-93DF-A5F925994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73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5112C-029C-5845-996E-6CC5E9E6C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C8C30-FAFD-BD4F-A5E4-1AF3A5C76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306B1-44FE-994C-B0D3-8490E60CC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329FF-3046-2442-9888-EC31A88C5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5AFA5-6969-6D4F-A3FB-D88D50AFE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02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40CD0-C435-6C48-A464-B095D1792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667A6-6764-FC4D-978E-66E42B3D0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DB3085-90B0-2B4E-A66C-E9A5D9B32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2A79A-F70F-EA4A-A086-44714D294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9DF89-7BEE-8543-BAA2-70E479E52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7F05B-95FD-3542-AE4E-CFE4344B8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1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95275-66AF-AB4C-A7AF-D5A1B9C5E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012AF-271B-A44D-929F-A544B5194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78CEC-21B6-8142-B540-BDC07686C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83FE0E-B555-E041-927F-C1F41C6A6F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5BA9DE-6315-7640-B063-810C1E6B6D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09EF98-2746-384E-849A-97A304A75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AAB5AE-1C21-1E4F-B778-C48D56B84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B8BB5F-0AAD-BE45-BE32-DEDDC6F0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03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A541B-4D81-9441-9102-B28FBDDDC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EB4C7D-E943-E448-B707-6F681516E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982449-65BD-1247-85B2-A0C39B76B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E10C84-14A6-F74C-8C22-81B93FC82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15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9DA211-8C48-F34C-BC29-5C172BD4E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129760-32D1-4B42-8B1A-B668C934D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DC533-3C9A-D74B-9CB2-04E97B38F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04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9C17A-0660-094F-B8E2-52F32EAB0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5719D-D464-6647-9E74-DCF7B1F95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7EE7E8-CC9A-6B48-9203-BA99D3DC0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68748-1B60-3940-A96E-6737053BA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3C58B-8E40-084B-946F-F6BD00BD4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C0A3E-D7C3-E24A-BC1F-116A710B2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965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83C4C-AF2B-0148-98D5-5166A52DD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B126DF-DEC4-F74A-BA22-30307060DC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932AC-04A6-9544-BB71-2A277059F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33A431-38A3-E042-984C-D1F14FFA2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DEC7E-4FCD-7343-AC0B-89A871D70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EA114-8B4F-6A47-B41F-256A5561B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20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18CE93-201B-6644-A178-431D3751A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A51DE-8273-EE4B-8B06-95F05ECC6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EF225-407B-B444-8C19-AB526671B8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FE2A5-422D-5B40-91A9-68772574334E}" type="datetimeFigureOut">
              <a:rPr lang="en-US" smtClean="0"/>
              <a:t>7/16/21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72B1D-ADC2-914B-BF4A-C195DEDF90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8B904-EBE2-F147-8409-ACF22C070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91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73E4877-C141-D240-8792-0149F8A40A2F}"/>
              </a:ext>
            </a:extLst>
          </p:cNvPr>
          <p:cNvSpPr/>
          <p:nvPr/>
        </p:nvSpPr>
        <p:spPr>
          <a:xfrm>
            <a:off x="1083733" y="465670"/>
            <a:ext cx="9960505" cy="702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400" b="1" dirty="0">
                <a:solidFill>
                  <a:srgbClr val="0000FF"/>
                </a:solidFill>
                <a:latin typeface="Avenir Heavy" panose="02000503020000020003" pitchFamily="2" charset="0"/>
              </a:rPr>
              <a:t>UNPIVOT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ECA018-610D-864D-AB67-AA99F8D8854C}"/>
              </a:ext>
            </a:extLst>
          </p:cNvPr>
          <p:cNvCxnSpPr>
            <a:cxnSpLocks/>
          </p:cNvCxnSpPr>
          <p:nvPr/>
        </p:nvCxnSpPr>
        <p:spPr>
          <a:xfrm>
            <a:off x="804333" y="1303867"/>
            <a:ext cx="10583334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350F2EF-23D4-C645-867A-D289C46DBC9B}"/>
              </a:ext>
            </a:extLst>
          </p:cNvPr>
          <p:cNvSpPr/>
          <p:nvPr/>
        </p:nvSpPr>
        <p:spPr>
          <a:xfrm>
            <a:off x="804333" y="1483883"/>
            <a:ext cx="9960505" cy="954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Avenir" panose="02000503020000020003" pitchFamily="2" charset="0"/>
              </a:rPr>
              <a:t>UNPIVOT transforms columns to rows, which is the opposite of PIVOT 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2F608D5-958C-054D-960D-5D22878C8053}"/>
              </a:ext>
            </a:extLst>
          </p:cNvPr>
          <p:cNvSpPr/>
          <p:nvPr/>
        </p:nvSpPr>
        <p:spPr>
          <a:xfrm>
            <a:off x="804333" y="3048223"/>
            <a:ext cx="10583333" cy="1484907"/>
          </a:xfrm>
          <a:prstGeom prst="roundRect">
            <a:avLst/>
          </a:prstGeom>
          <a:solidFill>
            <a:srgbClr val="FFA500"/>
          </a:solidFill>
          <a:ln>
            <a:solidFill>
              <a:srgbClr val="FFA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Avenir Book" panose="02000503020000020003" pitchFamily="2" charset="0"/>
              </a:rPr>
              <a:t>SELECT * FROM TABLE</a:t>
            </a:r>
          </a:p>
          <a:p>
            <a:pPr algn="ctr"/>
            <a:r>
              <a:rPr lang="en-GB" sz="2400" dirty="0">
                <a:latin typeface="Avenir Book" panose="02000503020000020003" pitchFamily="2" charset="0"/>
              </a:rPr>
              <a:t> </a:t>
            </a:r>
          </a:p>
          <a:p>
            <a:pPr algn="ctr"/>
            <a:r>
              <a:rPr lang="en-GB" sz="2400" dirty="0">
                <a:latin typeface="Avenir Book" panose="02000503020000020003" pitchFamily="2" charset="0"/>
              </a:rPr>
              <a:t>UNPIVOT (MEASURE_COL FOR NEW_COL_NAME IN (PIVOT_COL_LIST));</a:t>
            </a:r>
          </a:p>
        </p:txBody>
      </p:sp>
      <p:sp>
        <p:nvSpPr>
          <p:cNvPr id="13" name="Rectangular Callout 12">
            <a:extLst>
              <a:ext uri="{FF2B5EF4-FFF2-40B4-BE49-F238E27FC236}">
                <a16:creationId xmlns:a16="http://schemas.microsoft.com/office/drawing/2014/main" id="{3E5A25D6-9C8D-9244-AB64-5F2CD553A7CE}"/>
              </a:ext>
            </a:extLst>
          </p:cNvPr>
          <p:cNvSpPr/>
          <p:nvPr/>
        </p:nvSpPr>
        <p:spPr>
          <a:xfrm>
            <a:off x="2287862" y="4901324"/>
            <a:ext cx="2863599" cy="652809"/>
          </a:xfrm>
          <a:prstGeom prst="wedgeRectCallout">
            <a:avLst>
              <a:gd name="adj1" fmla="val -3189"/>
              <a:gd name="adj2" fmla="val -133537"/>
            </a:avLst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This will be a new column that holds the measure values</a:t>
            </a:r>
          </a:p>
        </p:txBody>
      </p:sp>
      <p:sp>
        <p:nvSpPr>
          <p:cNvPr id="14" name="Rectangular Callout 13">
            <a:extLst>
              <a:ext uri="{FF2B5EF4-FFF2-40B4-BE49-F238E27FC236}">
                <a16:creationId xmlns:a16="http://schemas.microsoft.com/office/drawing/2014/main" id="{0805B455-CE9F-FC43-B784-C4F978AB6AFA}"/>
              </a:ext>
            </a:extLst>
          </p:cNvPr>
          <p:cNvSpPr/>
          <p:nvPr/>
        </p:nvSpPr>
        <p:spPr>
          <a:xfrm>
            <a:off x="5476070" y="4901323"/>
            <a:ext cx="2863599" cy="652809"/>
          </a:xfrm>
          <a:prstGeom prst="wedgeRectCallout">
            <a:avLst>
              <a:gd name="adj1" fmla="val -17239"/>
              <a:gd name="adj2" fmla="val -139140"/>
            </a:avLst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This will be a new column that holds the existing column names as records</a:t>
            </a:r>
          </a:p>
        </p:txBody>
      </p:sp>
      <p:sp>
        <p:nvSpPr>
          <p:cNvPr id="17" name="Rectangular Callout 16">
            <a:extLst>
              <a:ext uri="{FF2B5EF4-FFF2-40B4-BE49-F238E27FC236}">
                <a16:creationId xmlns:a16="http://schemas.microsoft.com/office/drawing/2014/main" id="{F02A8835-8AA9-DF43-B024-90A84D5875A3}"/>
              </a:ext>
            </a:extLst>
          </p:cNvPr>
          <p:cNvSpPr/>
          <p:nvPr/>
        </p:nvSpPr>
        <p:spPr>
          <a:xfrm>
            <a:off x="8524067" y="4901323"/>
            <a:ext cx="2863599" cy="652809"/>
          </a:xfrm>
          <a:prstGeom prst="wedgeRectCallout">
            <a:avLst>
              <a:gd name="adj1" fmla="val -2550"/>
              <a:gd name="adj2" fmla="val -136339"/>
            </a:avLst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This is a list of the PIVOTED columns that need to be UNPIVOTED</a:t>
            </a:r>
          </a:p>
        </p:txBody>
      </p:sp>
      <p:sp>
        <p:nvSpPr>
          <p:cNvPr id="18" name="Rectangular Callout 17">
            <a:extLst>
              <a:ext uri="{FF2B5EF4-FFF2-40B4-BE49-F238E27FC236}">
                <a16:creationId xmlns:a16="http://schemas.microsoft.com/office/drawing/2014/main" id="{F775FD4D-2F23-0248-9870-8DC9F2952EF0}"/>
              </a:ext>
            </a:extLst>
          </p:cNvPr>
          <p:cNvSpPr/>
          <p:nvPr/>
        </p:nvSpPr>
        <p:spPr>
          <a:xfrm>
            <a:off x="5151461" y="2311126"/>
            <a:ext cx="2863599" cy="553000"/>
          </a:xfrm>
          <a:prstGeom prst="wedgeRectCallout">
            <a:avLst>
              <a:gd name="adj1" fmla="val -24036"/>
              <a:gd name="adj2" fmla="val 120739"/>
            </a:avLst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This select statement returns your UNPIVOTED table</a:t>
            </a:r>
          </a:p>
        </p:txBody>
      </p:sp>
    </p:spTree>
    <p:extLst>
      <p:ext uri="{BB962C8B-B14F-4D97-AF65-F5344CB8AC3E}">
        <p14:creationId xmlns:p14="http://schemas.microsoft.com/office/powerpoint/2010/main" val="1085775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12039</TotalTime>
  <Words>86</Words>
  <Application>Microsoft Macintosh PowerPoint</Application>
  <PresentationFormat>Widescreen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Avenir</vt:lpstr>
      <vt:lpstr>Avenir Book</vt:lpstr>
      <vt:lpstr>Avenir Heavy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487</cp:revision>
  <dcterms:created xsi:type="dcterms:W3CDTF">2021-04-11T17:26:15Z</dcterms:created>
  <dcterms:modified xsi:type="dcterms:W3CDTF">2021-07-16T21:38:08Z</dcterms:modified>
</cp:coreProperties>
</file>