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000064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27018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19396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Introduction to Analytical Functions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B4307D8-BC92-DB4A-9BDA-F54054C06EBC}"/>
              </a:ext>
            </a:extLst>
          </p:cNvPr>
          <p:cNvSpPr/>
          <p:nvPr/>
        </p:nvSpPr>
        <p:spPr>
          <a:xfrm>
            <a:off x="1149613" y="2679689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Analytical Functions are also known as “Window Functions”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2886E-FBED-F646-A157-FDB8A8042410}"/>
              </a:ext>
            </a:extLst>
          </p:cNvPr>
          <p:cNvSpPr/>
          <p:nvPr/>
        </p:nvSpPr>
        <p:spPr>
          <a:xfrm>
            <a:off x="1149612" y="3930642"/>
            <a:ext cx="9960505" cy="92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Analytical Functions compute their result based on a “window” of one or more rows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806EC-BCBF-5C46-BE38-1EDC7A608563}"/>
              </a:ext>
            </a:extLst>
          </p:cNvPr>
          <p:cNvSpPr/>
          <p:nvPr/>
        </p:nvSpPr>
        <p:spPr>
          <a:xfrm>
            <a:off x="1149611" y="5201700"/>
            <a:ext cx="9960505" cy="92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Unlike aggregation operations such as Group By, they do not collapse rows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50F2EF-23D4-C645-867A-D289C46DBC9B}"/>
              </a:ext>
            </a:extLst>
          </p:cNvPr>
          <p:cNvSpPr/>
          <p:nvPr/>
        </p:nvSpPr>
        <p:spPr>
          <a:xfrm>
            <a:off x="1149612" y="1480072"/>
            <a:ext cx="9960505" cy="92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Analytical Functions use the OVER() clause and are quite different to standard SQL</a:t>
            </a:r>
          </a:p>
        </p:txBody>
      </p:sp>
    </p:spTree>
    <p:extLst>
      <p:ext uri="{BB962C8B-B14F-4D97-AF65-F5344CB8AC3E}">
        <p14:creationId xmlns:p14="http://schemas.microsoft.com/office/powerpoint/2010/main" val="329261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Syntax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1191AC-A999-F543-92B8-17F9088CF6A1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178AA8-DF9E-674E-8EDA-EDB0C55B673F}"/>
              </a:ext>
            </a:extLst>
          </p:cNvPr>
          <p:cNvSpPr/>
          <p:nvPr/>
        </p:nvSpPr>
        <p:spPr>
          <a:xfrm>
            <a:off x="955145" y="2603450"/>
            <a:ext cx="3871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WINDOW_FUNCTION</a:t>
            </a:r>
          </a:p>
          <a:p>
            <a:r>
              <a:rPr lang="en-GB" sz="2400" b="1" dirty="0">
                <a:latin typeface="Avenir Heavy" panose="02000503020000020003" pitchFamily="2" charset="0"/>
              </a:rPr>
              <a:t>OVER(</a:t>
            </a:r>
          </a:p>
          <a:p>
            <a:r>
              <a:rPr lang="en-GB" sz="2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PARTITION BY ... </a:t>
            </a:r>
          </a:p>
          <a:p>
            <a:r>
              <a:rPr lang="en-GB" sz="2400" b="1" dirty="0">
                <a:solidFill>
                  <a:srgbClr val="0000FF"/>
                </a:solidFill>
                <a:latin typeface="Avenir Heavy" panose="02000503020000020003" pitchFamily="2" charset="0"/>
              </a:rPr>
              <a:t>ORDER BY ... </a:t>
            </a:r>
          </a:p>
          <a:p>
            <a:r>
              <a:rPr lang="en-GB" sz="2400" b="1" dirty="0">
                <a:solidFill>
                  <a:srgbClr val="0000FF"/>
                </a:solidFill>
                <a:latin typeface="Avenir Heavy" panose="02000503020000020003" pitchFamily="2" charset="0"/>
              </a:rPr>
              <a:t>WINDOW_FRAME</a:t>
            </a:r>
          </a:p>
          <a:p>
            <a:r>
              <a:rPr lang="en-GB" sz="2400" b="1" dirty="0">
                <a:latin typeface="Avenir Heavy" panose="02000503020000020003" pitchFamily="2" charset="0"/>
              </a:rPr>
              <a:t>)</a:t>
            </a:r>
            <a:endParaRPr lang="en-US" sz="2400" b="1" dirty="0">
              <a:latin typeface="Avenir Heavy" panose="02000503020000020003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505106-DE92-F341-8AFB-2A4CE22A8682}"/>
              </a:ext>
            </a:extLst>
          </p:cNvPr>
          <p:cNvGrpSpPr/>
          <p:nvPr/>
        </p:nvGrpSpPr>
        <p:grpSpPr>
          <a:xfrm>
            <a:off x="3543300" y="3122578"/>
            <a:ext cx="7236355" cy="461665"/>
            <a:chOff x="3543300" y="3122578"/>
            <a:chExt cx="7236355" cy="4616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1E2DE1-B7FE-A540-84DC-06573D187825}"/>
                </a:ext>
              </a:extLst>
            </p:cNvPr>
            <p:cNvSpPr/>
            <p:nvPr/>
          </p:nvSpPr>
          <p:spPr>
            <a:xfrm>
              <a:off x="6715125" y="3122578"/>
              <a:ext cx="4064530" cy="461665"/>
            </a:xfrm>
            <a:prstGeom prst="rect">
              <a:avLst/>
            </a:prstGeom>
            <a:ln>
              <a:solidFill>
                <a:srgbClr val="000064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solidFill>
                    <a:srgbClr val="0000FF"/>
                  </a:solidFill>
                  <a:latin typeface="Avenir Heavy" panose="02000503020000020003" pitchFamily="2" charset="0"/>
                </a:rPr>
                <a:t>PARTITION BY REGION_ID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97BD3F1-C987-D943-B866-A131358F294B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3543300" y="3353411"/>
              <a:ext cx="3171825" cy="230832"/>
            </a:xfrm>
            <a:prstGeom prst="straightConnector1">
              <a:avLst/>
            </a:prstGeom>
            <a:ln>
              <a:solidFill>
                <a:srgbClr val="0000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C9E2DD-70C3-ED48-B4A0-70AC4306EA2E}"/>
              </a:ext>
            </a:extLst>
          </p:cNvPr>
          <p:cNvGrpSpPr/>
          <p:nvPr/>
        </p:nvGrpSpPr>
        <p:grpSpPr>
          <a:xfrm>
            <a:off x="4257675" y="2163217"/>
            <a:ext cx="6521980" cy="637133"/>
            <a:chOff x="4257675" y="2574875"/>
            <a:chExt cx="6521980" cy="6371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614230-5B0C-8244-ACE8-453C8CE7B7C6}"/>
                </a:ext>
              </a:extLst>
            </p:cNvPr>
            <p:cNvSpPr/>
            <p:nvPr/>
          </p:nvSpPr>
          <p:spPr>
            <a:xfrm>
              <a:off x="6715125" y="2574875"/>
              <a:ext cx="4064530" cy="461665"/>
            </a:xfrm>
            <a:prstGeom prst="rect">
              <a:avLst/>
            </a:prstGeom>
            <a:ln>
              <a:solidFill>
                <a:srgbClr val="000064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solidFill>
                    <a:srgbClr val="FFA500"/>
                  </a:solidFill>
                  <a:latin typeface="Avenir Heavy" panose="02000503020000020003" pitchFamily="2" charset="0"/>
                </a:rPr>
                <a:t>SUM(POPULATION)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634169-B4FE-C543-B32F-3AC79F31E15E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4257675" y="2805708"/>
              <a:ext cx="2457450" cy="406300"/>
            </a:xfrm>
            <a:prstGeom prst="straightConnector1">
              <a:avLst/>
            </a:prstGeom>
            <a:ln>
              <a:solidFill>
                <a:srgbClr val="0000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092C34-E789-754A-98CD-3B1C98C79D37}"/>
              </a:ext>
            </a:extLst>
          </p:cNvPr>
          <p:cNvGrpSpPr/>
          <p:nvPr/>
        </p:nvGrpSpPr>
        <p:grpSpPr>
          <a:xfrm>
            <a:off x="2971800" y="3924464"/>
            <a:ext cx="7807855" cy="568509"/>
            <a:chOff x="2971800" y="3924464"/>
            <a:chExt cx="7807855" cy="568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21C7CF-3787-F547-A855-06D279DE216B}"/>
                </a:ext>
              </a:extLst>
            </p:cNvPr>
            <p:cNvSpPr/>
            <p:nvPr/>
          </p:nvSpPr>
          <p:spPr>
            <a:xfrm>
              <a:off x="6715125" y="4031308"/>
              <a:ext cx="4064530" cy="461665"/>
            </a:xfrm>
            <a:prstGeom prst="rect">
              <a:avLst/>
            </a:prstGeom>
            <a:ln>
              <a:solidFill>
                <a:srgbClr val="000064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solidFill>
                    <a:srgbClr val="0000FF"/>
                  </a:solidFill>
                  <a:latin typeface="Avenir Heavy" panose="02000503020000020003" pitchFamily="2" charset="0"/>
                </a:rPr>
                <a:t>ORDER BY REGION_ID 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5D31390-F5FC-9A4E-8D9D-A224F5ED5483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971800" y="3924464"/>
              <a:ext cx="3743325" cy="337677"/>
            </a:xfrm>
            <a:prstGeom prst="straightConnector1">
              <a:avLst/>
            </a:prstGeom>
            <a:ln>
              <a:solidFill>
                <a:srgbClr val="0000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10EE1F-0EB2-0149-B0E5-DA3E4C11B073}"/>
              </a:ext>
            </a:extLst>
          </p:cNvPr>
          <p:cNvGrpSpPr/>
          <p:nvPr/>
        </p:nvGrpSpPr>
        <p:grpSpPr>
          <a:xfrm>
            <a:off x="3899429" y="4334204"/>
            <a:ext cx="6880226" cy="1209301"/>
            <a:chOff x="3899429" y="3468338"/>
            <a:chExt cx="6880226" cy="12093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6EB5C4-1D8C-2E41-A7A4-1FE3A624D5A0}"/>
                </a:ext>
              </a:extLst>
            </p:cNvPr>
            <p:cNvSpPr/>
            <p:nvPr/>
          </p:nvSpPr>
          <p:spPr>
            <a:xfrm>
              <a:off x="6715125" y="4031308"/>
              <a:ext cx="4064530" cy="646331"/>
            </a:xfrm>
            <a:prstGeom prst="rect">
              <a:avLst/>
            </a:prstGeom>
            <a:ln>
              <a:solidFill>
                <a:srgbClr val="000064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0000FF"/>
                  </a:solidFill>
                  <a:latin typeface="Avenir Heavy" panose="02000503020000020003" pitchFamily="2" charset="0"/>
                </a:rPr>
                <a:t>ROWS UNBOUNDED PRECEDING AND UNBOUNDED FOLLOWING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620E9F6-2C0D-1D48-A136-56FAA41CFA0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3899429" y="3468338"/>
              <a:ext cx="2815696" cy="886136"/>
            </a:xfrm>
            <a:prstGeom prst="straightConnector1">
              <a:avLst/>
            </a:prstGeom>
            <a:ln>
              <a:solidFill>
                <a:srgbClr val="0000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438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101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</vt:lpstr>
      <vt:lpstr>Avenir Heavy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145</cp:revision>
  <dcterms:created xsi:type="dcterms:W3CDTF">2021-04-11T17:26:15Z</dcterms:created>
  <dcterms:modified xsi:type="dcterms:W3CDTF">2021-07-25T15:19:11Z</dcterms:modified>
</cp:coreProperties>
</file>