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7" r:id="rId2"/>
    <p:sldId id="280" r:id="rId3"/>
    <p:sldId id="28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A500"/>
    <a:srgbClr val="007000"/>
    <a:srgbClr val="000064"/>
    <a:srgbClr val="36394F"/>
    <a:srgbClr val="F3BAAD"/>
    <a:srgbClr val="1F1431"/>
    <a:srgbClr val="1E1926"/>
    <a:srgbClr val="151B1F"/>
    <a:srgbClr val="15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47"/>
    <p:restoredTop sz="95153"/>
  </p:normalViewPr>
  <p:slideViewPr>
    <p:cSldViewPr snapToGrid="0" snapToObjects="1">
      <p:cViewPr varScale="1">
        <p:scale>
          <a:sx n="95" d="100"/>
          <a:sy n="95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1245678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4038777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110230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Window Frame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F73FE3-21D5-0D46-B2A0-841EDA784E32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EA03DF8-EAED-F541-A3BA-8327DF168AF0}"/>
              </a:ext>
            </a:extLst>
          </p:cNvPr>
          <p:cNvSpPr/>
          <p:nvPr/>
        </p:nvSpPr>
        <p:spPr>
          <a:xfrm>
            <a:off x="5204946" y="3883682"/>
            <a:ext cx="3014663" cy="2077818"/>
          </a:xfrm>
          <a:prstGeom prst="rect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71311B-44BE-7042-9259-EAA64A650A3A}"/>
              </a:ext>
            </a:extLst>
          </p:cNvPr>
          <p:cNvSpPr/>
          <p:nvPr/>
        </p:nvSpPr>
        <p:spPr>
          <a:xfrm>
            <a:off x="5204946" y="4828002"/>
            <a:ext cx="3014663" cy="152400"/>
          </a:xfrm>
          <a:prstGeom prst="rect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6AC185-145B-7849-BD88-A56CC822192B}"/>
              </a:ext>
            </a:extLst>
          </p:cNvPr>
          <p:cNvSpPr/>
          <p:nvPr/>
        </p:nvSpPr>
        <p:spPr>
          <a:xfrm>
            <a:off x="8835925" y="4673369"/>
            <a:ext cx="2546910" cy="461665"/>
          </a:xfrm>
          <a:prstGeom prst="rect">
            <a:avLst/>
          </a:prstGeom>
          <a:ln>
            <a:solidFill>
              <a:srgbClr val="000064"/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FFA500"/>
                </a:solidFill>
                <a:latin typeface="Avenir Heavy" panose="02000503020000020003" pitchFamily="2" charset="0"/>
              </a:rPr>
              <a:t>CURRENT ROW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7B34C-4F19-DC4C-9DDB-24BDFB792113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8219609" y="4904202"/>
            <a:ext cx="616316" cy="0"/>
          </a:xfrm>
          <a:prstGeom prst="straightConnector1">
            <a:avLst/>
          </a:prstGeom>
          <a:ln>
            <a:solidFill>
              <a:srgbClr val="0000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28C30-CEE4-E445-8369-6BE0E8E30F88}"/>
              </a:ext>
            </a:extLst>
          </p:cNvPr>
          <p:cNvSpPr/>
          <p:nvPr/>
        </p:nvSpPr>
        <p:spPr>
          <a:xfrm>
            <a:off x="8835925" y="3904582"/>
            <a:ext cx="2546910" cy="461665"/>
          </a:xfrm>
          <a:prstGeom prst="rect">
            <a:avLst/>
          </a:prstGeom>
          <a:ln>
            <a:solidFill>
              <a:srgbClr val="000064"/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FFA500"/>
                </a:solidFill>
                <a:latin typeface="Avenir Heavy" panose="02000503020000020003" pitchFamily="2" charset="0"/>
              </a:rPr>
              <a:t>N PRECEDING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DEA7F7-756E-9A41-AFD2-5525B60A3129}"/>
              </a:ext>
            </a:extLst>
          </p:cNvPr>
          <p:cNvSpPr/>
          <p:nvPr/>
        </p:nvSpPr>
        <p:spPr>
          <a:xfrm>
            <a:off x="8835925" y="5519053"/>
            <a:ext cx="2546910" cy="461665"/>
          </a:xfrm>
          <a:prstGeom prst="rect">
            <a:avLst/>
          </a:prstGeom>
          <a:ln>
            <a:solidFill>
              <a:srgbClr val="000064"/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FFA500"/>
                </a:solidFill>
                <a:latin typeface="Avenir Heavy" panose="02000503020000020003" pitchFamily="2" charset="0"/>
              </a:rPr>
              <a:t>N FOLLOWING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405DB0-3EC1-214F-BAD0-BCAD5472F9F4}"/>
              </a:ext>
            </a:extLst>
          </p:cNvPr>
          <p:cNvSpPr/>
          <p:nvPr/>
        </p:nvSpPr>
        <p:spPr>
          <a:xfrm>
            <a:off x="5204942" y="5673686"/>
            <a:ext cx="3014663" cy="152400"/>
          </a:xfrm>
          <a:prstGeom prst="rect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DD5523-7D59-F149-AB3F-46FBF5E512B8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8219605" y="5749886"/>
            <a:ext cx="616320" cy="0"/>
          </a:xfrm>
          <a:prstGeom prst="straightConnector1">
            <a:avLst/>
          </a:prstGeom>
          <a:ln>
            <a:solidFill>
              <a:srgbClr val="0000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E4FEC3A-804F-7C4F-B84A-1BD481C70E3C}"/>
              </a:ext>
            </a:extLst>
          </p:cNvPr>
          <p:cNvSpPr/>
          <p:nvPr/>
        </p:nvSpPr>
        <p:spPr>
          <a:xfrm>
            <a:off x="5204940" y="4054686"/>
            <a:ext cx="3014663" cy="152400"/>
          </a:xfrm>
          <a:prstGeom prst="rect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339AF6-4374-004F-BE17-8CEA41C3AA3B}"/>
              </a:ext>
            </a:extLst>
          </p:cNvPr>
          <p:cNvCxnSpPr>
            <a:cxnSpLocks/>
            <a:stCxn id="12" idx="1"/>
            <a:endCxn id="18" idx="3"/>
          </p:cNvCxnSpPr>
          <p:nvPr/>
        </p:nvCxnSpPr>
        <p:spPr>
          <a:xfrm flipH="1" flipV="1">
            <a:off x="8219603" y="4130886"/>
            <a:ext cx="616322" cy="4529"/>
          </a:xfrm>
          <a:prstGeom prst="straightConnector1">
            <a:avLst/>
          </a:prstGeom>
          <a:ln>
            <a:solidFill>
              <a:srgbClr val="0000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71DA1B-C4B5-ED4D-AEBB-66767652F2E5}"/>
              </a:ext>
            </a:extLst>
          </p:cNvPr>
          <p:cNvCxnSpPr>
            <a:cxnSpLocks/>
          </p:cNvCxnSpPr>
          <p:nvPr/>
        </p:nvCxnSpPr>
        <p:spPr>
          <a:xfrm>
            <a:off x="4968822" y="3883682"/>
            <a:ext cx="0" cy="207781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48E162F-ED95-BB4C-998C-C247156487E7}"/>
              </a:ext>
            </a:extLst>
          </p:cNvPr>
          <p:cNvSpPr/>
          <p:nvPr/>
        </p:nvSpPr>
        <p:spPr>
          <a:xfrm rot="16200000">
            <a:off x="3809503" y="4691758"/>
            <a:ext cx="1823288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Avenir Heavy" panose="02000503020000020003" pitchFamily="2" charset="0"/>
              </a:rPr>
              <a:t>PARTITION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FC0090-40C4-5D4C-8172-02805C9A7AD7}"/>
              </a:ext>
            </a:extLst>
          </p:cNvPr>
          <p:cNvSpPr/>
          <p:nvPr/>
        </p:nvSpPr>
        <p:spPr>
          <a:xfrm>
            <a:off x="6695437" y="4280731"/>
            <a:ext cx="1507329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FFA500"/>
                </a:solidFill>
                <a:latin typeface="Avenir Heavy" panose="02000503020000020003" pitchFamily="2" charset="0"/>
              </a:rPr>
              <a:t>N ROWS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2C898B-F9F2-0546-9A8E-C024B7487F1F}"/>
              </a:ext>
            </a:extLst>
          </p:cNvPr>
          <p:cNvCxnSpPr>
            <a:cxnSpLocks/>
          </p:cNvCxnSpPr>
          <p:nvPr/>
        </p:nvCxnSpPr>
        <p:spPr>
          <a:xfrm>
            <a:off x="6549972" y="4980402"/>
            <a:ext cx="0" cy="69328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25616FE-C378-1144-8E30-885EBED83922}"/>
              </a:ext>
            </a:extLst>
          </p:cNvPr>
          <p:cNvSpPr/>
          <p:nvPr/>
        </p:nvSpPr>
        <p:spPr>
          <a:xfrm>
            <a:off x="6712274" y="5115474"/>
            <a:ext cx="1507329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FFA500"/>
                </a:solidFill>
                <a:latin typeface="Avenir Heavy" panose="02000503020000020003" pitchFamily="2" charset="0"/>
              </a:rPr>
              <a:t>N ROWS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0CF5C2-D7E0-1A47-944C-A857D2A09AB7}"/>
              </a:ext>
            </a:extLst>
          </p:cNvPr>
          <p:cNvSpPr/>
          <p:nvPr/>
        </p:nvSpPr>
        <p:spPr>
          <a:xfrm>
            <a:off x="770227" y="1671653"/>
            <a:ext cx="3014663" cy="4277712"/>
          </a:xfrm>
          <a:prstGeom prst="rect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2B5A72-A5B8-5640-9A75-61615EBD5075}"/>
              </a:ext>
            </a:extLst>
          </p:cNvPr>
          <p:cNvCxnSpPr>
            <a:cxnSpLocks/>
          </p:cNvCxnSpPr>
          <p:nvPr/>
        </p:nvCxnSpPr>
        <p:spPr>
          <a:xfrm>
            <a:off x="6549972" y="4160153"/>
            <a:ext cx="0" cy="69328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>
            <a:extLst>
              <a:ext uri="{FF2B5EF4-FFF2-40B4-BE49-F238E27FC236}">
                <a16:creationId xmlns:a16="http://schemas.microsoft.com/office/drawing/2014/main" id="{59228DEF-B476-C24E-8BEB-87C565C4B721}"/>
              </a:ext>
            </a:extLst>
          </p:cNvPr>
          <p:cNvSpPr/>
          <p:nvPr/>
        </p:nvSpPr>
        <p:spPr>
          <a:xfrm>
            <a:off x="3886182" y="4546142"/>
            <a:ext cx="632705" cy="868821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C0B036-198E-214E-BC54-805D12DBAEDE}"/>
              </a:ext>
            </a:extLst>
          </p:cNvPr>
          <p:cNvSpPr/>
          <p:nvPr/>
        </p:nvSpPr>
        <p:spPr>
          <a:xfrm>
            <a:off x="1271588" y="3646761"/>
            <a:ext cx="2027598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FFA500"/>
                </a:solidFill>
                <a:latin typeface="Avenir Heavy" panose="02000503020000020003" pitchFamily="2" charset="0"/>
              </a:rPr>
              <a:t>FULL TABLE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9C98A5-15E7-5843-8A99-F95BDA961C69}"/>
              </a:ext>
            </a:extLst>
          </p:cNvPr>
          <p:cNvSpPr/>
          <p:nvPr/>
        </p:nvSpPr>
        <p:spPr>
          <a:xfrm>
            <a:off x="5188103" y="1678899"/>
            <a:ext cx="3014663" cy="2077818"/>
          </a:xfrm>
          <a:prstGeom prst="rect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2D12B8-8EED-034A-9D5F-3E9C45E92AE6}"/>
              </a:ext>
            </a:extLst>
          </p:cNvPr>
          <p:cNvSpPr/>
          <p:nvPr/>
        </p:nvSpPr>
        <p:spPr>
          <a:xfrm>
            <a:off x="5188103" y="2623219"/>
            <a:ext cx="3014663" cy="152400"/>
          </a:xfrm>
          <a:prstGeom prst="rect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096348-2086-D945-9F6A-4B8FDC80BF90}"/>
              </a:ext>
            </a:extLst>
          </p:cNvPr>
          <p:cNvSpPr/>
          <p:nvPr/>
        </p:nvSpPr>
        <p:spPr>
          <a:xfrm>
            <a:off x="8819082" y="2468586"/>
            <a:ext cx="2546910" cy="461665"/>
          </a:xfrm>
          <a:prstGeom prst="rect">
            <a:avLst/>
          </a:prstGeom>
          <a:ln>
            <a:solidFill>
              <a:srgbClr val="000064"/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FFA500"/>
                </a:solidFill>
                <a:latin typeface="Avenir Heavy" panose="02000503020000020003" pitchFamily="2" charset="0"/>
              </a:rPr>
              <a:t>CURRENT ROW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97F52C-FBBA-5447-9FCE-A9DDA78C72B9}"/>
              </a:ext>
            </a:extLst>
          </p:cNvPr>
          <p:cNvCxnSpPr>
            <a:cxnSpLocks/>
            <a:stCxn id="31" idx="1"/>
            <a:endCxn id="26" idx="3"/>
          </p:cNvCxnSpPr>
          <p:nvPr/>
        </p:nvCxnSpPr>
        <p:spPr>
          <a:xfrm flipH="1">
            <a:off x="8202766" y="2699419"/>
            <a:ext cx="616316" cy="0"/>
          </a:xfrm>
          <a:prstGeom prst="straightConnector1">
            <a:avLst/>
          </a:prstGeom>
          <a:ln>
            <a:solidFill>
              <a:srgbClr val="0000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8B173A1-35EC-8246-BC46-07BB684F41D2}"/>
              </a:ext>
            </a:extLst>
          </p:cNvPr>
          <p:cNvSpPr/>
          <p:nvPr/>
        </p:nvSpPr>
        <p:spPr>
          <a:xfrm>
            <a:off x="8819082" y="1699799"/>
            <a:ext cx="2546910" cy="461665"/>
          </a:xfrm>
          <a:prstGeom prst="rect">
            <a:avLst/>
          </a:prstGeom>
          <a:ln>
            <a:solidFill>
              <a:srgbClr val="000064"/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FFA500"/>
                </a:solidFill>
                <a:latin typeface="Avenir Heavy" panose="02000503020000020003" pitchFamily="2" charset="0"/>
              </a:rPr>
              <a:t>N PRECEDING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7912D7-14E6-6444-B59B-2E8DDFCE7E26}"/>
              </a:ext>
            </a:extLst>
          </p:cNvPr>
          <p:cNvSpPr/>
          <p:nvPr/>
        </p:nvSpPr>
        <p:spPr>
          <a:xfrm>
            <a:off x="8819082" y="3314270"/>
            <a:ext cx="2546910" cy="461665"/>
          </a:xfrm>
          <a:prstGeom prst="rect">
            <a:avLst/>
          </a:prstGeom>
          <a:ln>
            <a:solidFill>
              <a:srgbClr val="000064"/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FFA500"/>
                </a:solidFill>
                <a:latin typeface="Avenir Heavy" panose="02000503020000020003" pitchFamily="2" charset="0"/>
              </a:rPr>
              <a:t>N FOLLOWING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727E26-C04E-B74B-8298-B6E925E0D51E}"/>
              </a:ext>
            </a:extLst>
          </p:cNvPr>
          <p:cNvSpPr/>
          <p:nvPr/>
        </p:nvSpPr>
        <p:spPr>
          <a:xfrm>
            <a:off x="5188099" y="3468903"/>
            <a:ext cx="3014663" cy="152400"/>
          </a:xfrm>
          <a:prstGeom prst="rect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A9293A-C684-7F4C-8E69-D7CB426A48B5}"/>
              </a:ext>
            </a:extLst>
          </p:cNvPr>
          <p:cNvCxnSpPr>
            <a:cxnSpLocks/>
            <a:stCxn id="36" idx="1"/>
            <a:endCxn id="37" idx="3"/>
          </p:cNvCxnSpPr>
          <p:nvPr/>
        </p:nvCxnSpPr>
        <p:spPr>
          <a:xfrm flipH="1">
            <a:off x="8202762" y="3545103"/>
            <a:ext cx="616320" cy="0"/>
          </a:xfrm>
          <a:prstGeom prst="straightConnector1">
            <a:avLst/>
          </a:prstGeom>
          <a:ln>
            <a:solidFill>
              <a:srgbClr val="0000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0DB6A4D-732B-F043-8D26-72C13568755E}"/>
              </a:ext>
            </a:extLst>
          </p:cNvPr>
          <p:cNvSpPr/>
          <p:nvPr/>
        </p:nvSpPr>
        <p:spPr>
          <a:xfrm>
            <a:off x="5188097" y="1849903"/>
            <a:ext cx="3014663" cy="152400"/>
          </a:xfrm>
          <a:prstGeom prst="rect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0D23ADE-DB63-2A47-A836-27C9FC14B825}"/>
              </a:ext>
            </a:extLst>
          </p:cNvPr>
          <p:cNvCxnSpPr>
            <a:cxnSpLocks/>
            <a:stCxn id="35" idx="1"/>
            <a:endCxn id="39" idx="3"/>
          </p:cNvCxnSpPr>
          <p:nvPr/>
        </p:nvCxnSpPr>
        <p:spPr>
          <a:xfrm flipH="1" flipV="1">
            <a:off x="8202760" y="1926103"/>
            <a:ext cx="616322" cy="4529"/>
          </a:xfrm>
          <a:prstGeom prst="straightConnector1">
            <a:avLst/>
          </a:prstGeom>
          <a:ln>
            <a:solidFill>
              <a:srgbClr val="0000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A52017B-2953-F84E-8F28-6645051EB182}"/>
              </a:ext>
            </a:extLst>
          </p:cNvPr>
          <p:cNvCxnSpPr>
            <a:cxnSpLocks/>
          </p:cNvCxnSpPr>
          <p:nvPr/>
        </p:nvCxnSpPr>
        <p:spPr>
          <a:xfrm>
            <a:off x="4951979" y="1678899"/>
            <a:ext cx="0" cy="207781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3517B5C-F7BD-4442-AD6A-2FE933488512}"/>
              </a:ext>
            </a:extLst>
          </p:cNvPr>
          <p:cNvSpPr/>
          <p:nvPr/>
        </p:nvSpPr>
        <p:spPr>
          <a:xfrm rot="16200000">
            <a:off x="3792660" y="2486975"/>
            <a:ext cx="1823288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Avenir Heavy" panose="02000503020000020003" pitchFamily="2" charset="0"/>
              </a:rPr>
              <a:t>PARTITION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10B4A8B-8370-4C43-9094-574E2141DDE7}"/>
              </a:ext>
            </a:extLst>
          </p:cNvPr>
          <p:cNvSpPr/>
          <p:nvPr/>
        </p:nvSpPr>
        <p:spPr>
          <a:xfrm>
            <a:off x="6678594" y="2075948"/>
            <a:ext cx="1507329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FFA500"/>
                </a:solidFill>
                <a:latin typeface="Avenir Heavy" panose="02000503020000020003" pitchFamily="2" charset="0"/>
              </a:rPr>
              <a:t>N ROWS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2E511EB-6FC0-B442-A97C-E04E84B02EDA}"/>
              </a:ext>
            </a:extLst>
          </p:cNvPr>
          <p:cNvCxnSpPr>
            <a:cxnSpLocks/>
          </p:cNvCxnSpPr>
          <p:nvPr/>
        </p:nvCxnSpPr>
        <p:spPr>
          <a:xfrm>
            <a:off x="6533129" y="2775619"/>
            <a:ext cx="0" cy="69328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9536C5E-1ED9-7A4F-9D97-5E05C4DAB7E7}"/>
              </a:ext>
            </a:extLst>
          </p:cNvPr>
          <p:cNvSpPr/>
          <p:nvPr/>
        </p:nvSpPr>
        <p:spPr>
          <a:xfrm>
            <a:off x="6695431" y="2910691"/>
            <a:ext cx="1507329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FFA500"/>
                </a:solidFill>
                <a:latin typeface="Avenir Heavy" panose="02000503020000020003" pitchFamily="2" charset="0"/>
              </a:rPr>
              <a:t>N ROWS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343818B-2FE4-3D4A-95EF-7C2577CEA78D}"/>
              </a:ext>
            </a:extLst>
          </p:cNvPr>
          <p:cNvCxnSpPr>
            <a:cxnSpLocks/>
          </p:cNvCxnSpPr>
          <p:nvPr/>
        </p:nvCxnSpPr>
        <p:spPr>
          <a:xfrm>
            <a:off x="6533129" y="1955370"/>
            <a:ext cx="0" cy="69328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ight Arrow 46">
            <a:extLst>
              <a:ext uri="{FF2B5EF4-FFF2-40B4-BE49-F238E27FC236}">
                <a16:creationId xmlns:a16="http://schemas.microsoft.com/office/drawing/2014/main" id="{5E5323C7-BB04-F34E-80FC-84C7EED62F89}"/>
              </a:ext>
            </a:extLst>
          </p:cNvPr>
          <p:cNvSpPr/>
          <p:nvPr/>
        </p:nvSpPr>
        <p:spPr>
          <a:xfrm>
            <a:off x="3869339" y="2341359"/>
            <a:ext cx="632705" cy="868821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9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Window Frame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F73FE3-21D5-0D46-B2A0-841EDA784E32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B1600B-618F-4E46-9983-EAA9FBC47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338957"/>
              </p:ext>
            </p:extLst>
          </p:nvPr>
        </p:nvGraphicFramePr>
        <p:xfrm>
          <a:off x="3205183" y="2161432"/>
          <a:ext cx="5781634" cy="3691311"/>
        </p:xfrm>
        <a:graphic>
          <a:graphicData uri="http://schemas.openxmlformats.org/drawingml/2006/table">
            <a:tbl>
              <a:tblPr/>
              <a:tblGrid>
                <a:gridCol w="1995446">
                  <a:extLst>
                    <a:ext uri="{9D8B030D-6E8A-4147-A177-3AD203B41FA5}">
                      <a16:colId xmlns:a16="http://schemas.microsoft.com/office/drawing/2014/main" val="2729468422"/>
                    </a:ext>
                  </a:extLst>
                </a:gridCol>
                <a:gridCol w="3786188">
                  <a:extLst>
                    <a:ext uri="{9D8B030D-6E8A-4147-A177-3AD203B41FA5}">
                      <a16:colId xmlns:a16="http://schemas.microsoft.com/office/drawing/2014/main" val="3750320325"/>
                    </a:ext>
                  </a:extLst>
                </a:gridCol>
              </a:tblGrid>
              <a:tr h="397295">
                <a:tc>
                  <a:txBody>
                    <a:bodyPr/>
                    <a:lstStyle/>
                    <a:p>
                      <a:r>
                        <a:rPr lang="en-GB" sz="2800" b="1" i="0" dirty="0">
                          <a:solidFill>
                            <a:srgbClr val="0000FF"/>
                          </a:solidFill>
                          <a:latin typeface="Avenir Heavy" panose="02000503020000020003" pitchFamily="2" charset="0"/>
                        </a:rPr>
                        <a:t>BOUND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1" i="0" dirty="0">
                          <a:solidFill>
                            <a:srgbClr val="0000FF"/>
                          </a:solidFill>
                          <a:latin typeface="Avenir Heavy" panose="02000503020000020003" pitchFamily="2" charset="0"/>
                        </a:rPr>
                        <a:t>DEFINITION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55638"/>
                  </a:ext>
                </a:extLst>
              </a:tr>
              <a:tr h="701108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UNBOUNDED PRECEDING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UNBOUNDED PRECEDING AND CURRENT ROW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857607"/>
                  </a:ext>
                </a:extLst>
              </a:tr>
              <a:tr h="490775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N PRECEDING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N PRECEDING AND CURRENT ROW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312311"/>
                  </a:ext>
                </a:extLst>
              </a:tr>
              <a:tr h="490775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CURRENT ROW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CURRENT ROW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98221"/>
                  </a:ext>
                </a:extLst>
              </a:tr>
              <a:tr h="490775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N FOLLOWING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CURRENT ROW AND N FOLLOWING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766418"/>
                  </a:ext>
                </a:extLst>
              </a:tr>
              <a:tr h="701108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UNBOUNNDED FOLLOWING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0000FF"/>
                          </a:solidFill>
                          <a:latin typeface="Avenir Book" panose="02000503020000020003" pitchFamily="2" charset="0"/>
                        </a:rPr>
                        <a:t>CURRENT ROW AND UNBOUNDED FOLLOWING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826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98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Syntax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F73FE3-21D5-0D46-B2A0-841EDA784E32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A891F59-94F9-BA4E-AD4F-2A8D088C721D}"/>
              </a:ext>
            </a:extLst>
          </p:cNvPr>
          <p:cNvSpPr/>
          <p:nvPr/>
        </p:nvSpPr>
        <p:spPr>
          <a:xfrm>
            <a:off x="714638" y="2597200"/>
            <a:ext cx="387191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FFA500"/>
                </a:solidFill>
                <a:latin typeface="Avenir Heavy" panose="02000503020000020003" pitchFamily="2" charset="0"/>
              </a:rPr>
              <a:t>WINDOW_FUNCTION</a:t>
            </a:r>
          </a:p>
          <a:p>
            <a:r>
              <a:rPr lang="en-GB" sz="2400" b="1" dirty="0">
                <a:latin typeface="Avenir Heavy" panose="02000503020000020003" pitchFamily="2" charset="0"/>
              </a:rPr>
              <a:t>OVER(</a:t>
            </a:r>
          </a:p>
          <a:p>
            <a:r>
              <a:rPr lang="en-GB" sz="2400" b="1" dirty="0">
                <a:solidFill>
                  <a:srgbClr val="0000FF"/>
                </a:solidFill>
                <a:latin typeface="Avenir Heavy" panose="02000503020000020003" pitchFamily="2" charset="0"/>
              </a:rPr>
              <a:t>PARTITION BY ... </a:t>
            </a:r>
          </a:p>
          <a:p>
            <a:r>
              <a:rPr lang="en-GB" sz="2800" b="1" dirty="0">
                <a:solidFill>
                  <a:srgbClr val="0000FF"/>
                </a:solidFill>
                <a:latin typeface="Avenir Heavy" panose="02000503020000020003" pitchFamily="2" charset="0"/>
              </a:rPr>
              <a:t>ORDER BY ... </a:t>
            </a:r>
          </a:p>
          <a:p>
            <a:r>
              <a:rPr lang="en-GB" sz="3200" b="1" dirty="0">
                <a:solidFill>
                  <a:srgbClr val="0000FF"/>
                </a:solidFill>
                <a:latin typeface="Avenir Heavy" panose="02000503020000020003" pitchFamily="2" charset="0"/>
              </a:rPr>
              <a:t>WINDOW_FRAME</a:t>
            </a:r>
          </a:p>
          <a:p>
            <a:r>
              <a:rPr lang="en-GB" sz="2400" b="1" dirty="0">
                <a:latin typeface="Avenir Heavy" panose="02000503020000020003" pitchFamily="2" charset="0"/>
              </a:rPr>
              <a:t>)</a:t>
            </a:r>
            <a:endParaRPr lang="en-US" sz="2400" b="1" dirty="0">
              <a:latin typeface="Avenir Heavy" panose="02000503020000020003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71037C-D03D-3142-865D-8FBC1488195B}"/>
              </a:ext>
            </a:extLst>
          </p:cNvPr>
          <p:cNvGrpSpPr/>
          <p:nvPr/>
        </p:nvGrpSpPr>
        <p:grpSpPr>
          <a:xfrm>
            <a:off x="4257675" y="4222047"/>
            <a:ext cx="6586538" cy="830997"/>
            <a:chOff x="4690669" y="1655885"/>
            <a:chExt cx="6586538" cy="83099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C3E0CB-2CB9-7542-ABE7-2F574DBA3196}"/>
                </a:ext>
              </a:extLst>
            </p:cNvPr>
            <p:cNvSpPr/>
            <p:nvPr/>
          </p:nvSpPr>
          <p:spPr>
            <a:xfrm>
              <a:off x="5490898" y="1655885"/>
              <a:ext cx="5786309" cy="830997"/>
            </a:xfrm>
            <a:prstGeom prst="rect">
              <a:avLst/>
            </a:prstGeom>
            <a:ln>
              <a:solidFill>
                <a:srgbClr val="000064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2400" b="1" dirty="0">
                  <a:solidFill>
                    <a:srgbClr val="0000FF"/>
                  </a:solidFill>
                  <a:highlight>
                    <a:srgbClr val="FFA500"/>
                  </a:highlight>
                  <a:latin typeface="Avenir Heavy" panose="02000503020000020003" pitchFamily="2" charset="0"/>
                </a:rPr>
                <a:t>ROWS|RANGE</a:t>
              </a:r>
              <a:r>
                <a:rPr lang="en-GB" sz="2400" b="1" dirty="0">
                  <a:solidFill>
                    <a:srgbClr val="0000FF"/>
                  </a:solidFill>
                  <a:latin typeface="Avenir Heavy" panose="02000503020000020003" pitchFamily="2" charset="0"/>
                </a:rPr>
                <a:t> BETWEEN </a:t>
              </a:r>
              <a:r>
                <a:rPr lang="en-GB" sz="2400" b="1" dirty="0" err="1">
                  <a:solidFill>
                    <a:srgbClr val="0000FF"/>
                  </a:solidFill>
                  <a:latin typeface="Avenir Heavy" panose="02000503020000020003" pitchFamily="2" charset="0"/>
                </a:rPr>
                <a:t>lower_bound</a:t>
              </a:r>
              <a:r>
                <a:rPr lang="en-GB" sz="2400" b="1" dirty="0">
                  <a:solidFill>
                    <a:srgbClr val="0000FF"/>
                  </a:solidFill>
                  <a:latin typeface="Avenir Heavy" panose="02000503020000020003" pitchFamily="2" charset="0"/>
                </a:rPr>
                <a:t> AND </a:t>
              </a:r>
              <a:r>
                <a:rPr lang="en-GB" sz="2400" b="1" dirty="0" err="1">
                  <a:solidFill>
                    <a:srgbClr val="0000FF"/>
                  </a:solidFill>
                  <a:latin typeface="Avenir Heavy" panose="02000503020000020003" pitchFamily="2" charset="0"/>
                </a:rPr>
                <a:t>upper_bound</a:t>
              </a:r>
              <a:r>
                <a:rPr lang="en-GB" sz="2400" b="1" dirty="0">
                  <a:solidFill>
                    <a:srgbClr val="0000FF"/>
                  </a:solidFill>
                  <a:latin typeface="Avenir Heavy" panose="02000503020000020003" pitchFamily="2" charset="0"/>
                </a:rPr>
                <a:t>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D5C592C-0098-D340-84E8-358F8B46CB73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4690669" y="1840952"/>
              <a:ext cx="800229" cy="230432"/>
            </a:xfrm>
            <a:prstGeom prst="straightConnector1">
              <a:avLst/>
            </a:prstGeom>
            <a:ln>
              <a:solidFill>
                <a:srgbClr val="0000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43534F9-741E-3541-BEC9-B098A127EEB6}"/>
              </a:ext>
            </a:extLst>
          </p:cNvPr>
          <p:cNvGrpSpPr/>
          <p:nvPr/>
        </p:nvGrpSpPr>
        <p:grpSpPr>
          <a:xfrm>
            <a:off x="4257675" y="2347459"/>
            <a:ext cx="6986652" cy="2059655"/>
            <a:chOff x="4290555" y="1655885"/>
            <a:chExt cx="6986652" cy="20596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A1254C-72A8-224C-995E-E0544CCDC536}"/>
                </a:ext>
              </a:extLst>
            </p:cNvPr>
            <p:cNvSpPr/>
            <p:nvPr/>
          </p:nvSpPr>
          <p:spPr>
            <a:xfrm>
              <a:off x="5490898" y="1655885"/>
              <a:ext cx="5786309" cy="461665"/>
            </a:xfrm>
            <a:prstGeom prst="rect">
              <a:avLst/>
            </a:prstGeom>
            <a:ln>
              <a:solidFill>
                <a:srgbClr val="000064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2400" b="1" dirty="0">
                  <a:solidFill>
                    <a:srgbClr val="0000FF"/>
                  </a:solidFill>
                  <a:highlight>
                    <a:srgbClr val="FFA500"/>
                  </a:highlight>
                  <a:latin typeface="Avenir Heavy" panose="02000503020000020003" pitchFamily="2" charset="0"/>
                </a:rPr>
                <a:t>ROWS|RANGE</a:t>
              </a:r>
              <a:r>
                <a:rPr lang="en-GB" sz="2400" b="1" dirty="0">
                  <a:solidFill>
                    <a:srgbClr val="0000FF"/>
                  </a:solidFill>
                  <a:latin typeface="Avenir Heavy" panose="02000503020000020003" pitchFamily="2" charset="0"/>
                </a:rPr>
                <a:t> bound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033C511-38BA-B14C-AFEF-1ADDA43C6AE1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4290555" y="1886718"/>
              <a:ext cx="1200343" cy="1828822"/>
            </a:xfrm>
            <a:prstGeom prst="straightConnector1">
              <a:avLst/>
            </a:prstGeom>
            <a:ln>
              <a:solidFill>
                <a:srgbClr val="0000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016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4573</TotalTime>
  <Words>105</Words>
  <Application>Microsoft Macintosh PowerPoint</Application>
  <PresentationFormat>Widescreen</PresentationFormat>
  <Paragraphs>42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Book</vt:lpstr>
      <vt:lpstr>Avenir Heavy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148</cp:revision>
  <dcterms:created xsi:type="dcterms:W3CDTF">2021-04-11T17:26:15Z</dcterms:created>
  <dcterms:modified xsi:type="dcterms:W3CDTF">2021-07-25T15:21:28Z</dcterms:modified>
</cp:coreProperties>
</file>