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76531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 Frame - ROWS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73FE3-21D5-0D46-B2A0-841EDA784E32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925A05-F518-BF42-B8FE-0C8BA146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8540"/>
              </p:ext>
            </p:extLst>
          </p:nvPr>
        </p:nvGraphicFramePr>
        <p:xfrm>
          <a:off x="1190099" y="3191403"/>
          <a:ext cx="4582054" cy="236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54">
                  <a:extLst>
                    <a:ext uri="{9D8B030D-6E8A-4147-A177-3AD203B41FA5}">
                      <a16:colId xmlns:a16="http://schemas.microsoft.com/office/drawing/2014/main" val="330142220"/>
                    </a:ext>
                  </a:extLst>
                </a:gridCol>
                <a:gridCol w="1058973">
                  <a:extLst>
                    <a:ext uri="{9D8B030D-6E8A-4147-A177-3AD203B41FA5}">
                      <a16:colId xmlns:a16="http://schemas.microsoft.com/office/drawing/2014/main" val="1991899639"/>
                    </a:ext>
                  </a:extLst>
                </a:gridCol>
                <a:gridCol w="1250959">
                  <a:extLst>
                    <a:ext uri="{9D8B030D-6E8A-4147-A177-3AD203B41FA5}">
                      <a16:colId xmlns:a16="http://schemas.microsoft.com/office/drawing/2014/main" val="3530600795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906497441"/>
                    </a:ext>
                  </a:extLst>
                </a:gridCol>
              </a:tblGrid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SUB_REGION_ID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7640"/>
                  </a:ext>
                </a:extLst>
              </a:tr>
              <a:tr h="443337">
                <a:tc>
                  <a:txBody>
                    <a:bodyPr/>
                    <a:lstStyle/>
                    <a:p>
                      <a:r>
                        <a:rPr lang="en-US" sz="1200" dirty="0"/>
                        <a:t>Country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02965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3667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02501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D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55,000,000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23596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0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Country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4725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864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84F8483-A9E7-7E47-BB92-7F79A055EBC4}"/>
              </a:ext>
            </a:extLst>
          </p:cNvPr>
          <p:cNvSpPr/>
          <p:nvPr/>
        </p:nvSpPr>
        <p:spPr>
          <a:xfrm>
            <a:off x="1475846" y="1665047"/>
            <a:ext cx="3939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SUM(POPULATION) 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OVER(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PARTITION BY REGION_ID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ORDER BY SUB_REGION ID</a:t>
            </a:r>
          </a:p>
          <a:p>
            <a:r>
              <a:rPr lang="en-US" sz="1400" b="1" dirty="0">
                <a:solidFill>
                  <a:srgbClr val="FFA500"/>
                </a:solidFill>
                <a:latin typeface="Avenir Light" panose="020B0402020203020204" pitchFamily="34" charset="77"/>
              </a:rPr>
              <a:t>ROWS UNBOUNDED PRECEDING</a:t>
            </a:r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A3FE1416-F742-2F40-B78F-0BB44E08F5C3}"/>
              </a:ext>
            </a:extLst>
          </p:cNvPr>
          <p:cNvSpPr/>
          <p:nvPr/>
        </p:nvSpPr>
        <p:spPr>
          <a:xfrm>
            <a:off x="5772153" y="3471858"/>
            <a:ext cx="114301" cy="125730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738B83A-D54E-CE4E-866E-6C155796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38435"/>
              </p:ext>
            </p:extLst>
          </p:nvPr>
        </p:nvGraphicFramePr>
        <p:xfrm>
          <a:off x="6733649" y="3189813"/>
          <a:ext cx="4582054" cy="236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54">
                  <a:extLst>
                    <a:ext uri="{9D8B030D-6E8A-4147-A177-3AD203B41FA5}">
                      <a16:colId xmlns:a16="http://schemas.microsoft.com/office/drawing/2014/main" val="330142220"/>
                    </a:ext>
                  </a:extLst>
                </a:gridCol>
                <a:gridCol w="1058973">
                  <a:extLst>
                    <a:ext uri="{9D8B030D-6E8A-4147-A177-3AD203B41FA5}">
                      <a16:colId xmlns:a16="http://schemas.microsoft.com/office/drawing/2014/main" val="1991899639"/>
                    </a:ext>
                  </a:extLst>
                </a:gridCol>
                <a:gridCol w="1250959">
                  <a:extLst>
                    <a:ext uri="{9D8B030D-6E8A-4147-A177-3AD203B41FA5}">
                      <a16:colId xmlns:a16="http://schemas.microsoft.com/office/drawing/2014/main" val="3530600795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906497441"/>
                    </a:ext>
                  </a:extLst>
                </a:gridCol>
              </a:tblGrid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SUB_REGION_ID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7640"/>
                  </a:ext>
                </a:extLst>
              </a:tr>
              <a:tr h="443337">
                <a:tc>
                  <a:txBody>
                    <a:bodyPr/>
                    <a:lstStyle/>
                    <a:p>
                      <a:r>
                        <a:rPr lang="en-US" sz="1200" dirty="0"/>
                        <a:t>Country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02965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3667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02501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D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55,000,000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23596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0411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4725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86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D0A990-82A8-1E44-852F-C9B11C1F780A}"/>
              </a:ext>
            </a:extLst>
          </p:cNvPr>
          <p:cNvSpPr/>
          <p:nvPr/>
        </p:nvSpPr>
        <p:spPr>
          <a:xfrm>
            <a:off x="6855883" y="1449603"/>
            <a:ext cx="39391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SUM(POPULATION) 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OVER(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PARTITION BY REGION_ID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ORDER BY SUB_REGION ID</a:t>
            </a:r>
          </a:p>
          <a:p>
            <a:r>
              <a:rPr lang="en-US" sz="1400" b="1" dirty="0">
                <a:solidFill>
                  <a:srgbClr val="FFA500"/>
                </a:solidFill>
                <a:latin typeface="Avenir Light" panose="020B0402020203020204" pitchFamily="34" charset="77"/>
              </a:rPr>
              <a:t>ROWS BETWEEN UNBOUNDED PRECEDING AND 1 FOLLOWING</a:t>
            </a:r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4C9DAAA0-479E-3F44-9AA3-E3CE4DBBC9F5}"/>
              </a:ext>
            </a:extLst>
          </p:cNvPr>
          <p:cNvSpPr/>
          <p:nvPr/>
        </p:nvSpPr>
        <p:spPr>
          <a:xfrm>
            <a:off x="11315703" y="3470268"/>
            <a:ext cx="114301" cy="1505902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4D5C7-31F2-1942-AC24-6D6896FB1E58}"/>
              </a:ext>
            </a:extLst>
          </p:cNvPr>
          <p:cNvSpPr/>
          <p:nvPr/>
        </p:nvSpPr>
        <p:spPr>
          <a:xfrm>
            <a:off x="1190099" y="5690469"/>
            <a:ext cx="3939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1,000,000 + 2,000,000 + 500,000 + 55,000,000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=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venir Light" panose="020B0402020203020204" pitchFamily="34" charset="77"/>
              </a:rPr>
              <a:t>58,500,000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9E3A7-CBEF-5B4B-87E6-BDC14AF9B4D0}"/>
              </a:ext>
            </a:extLst>
          </p:cNvPr>
          <p:cNvSpPr/>
          <p:nvPr/>
        </p:nvSpPr>
        <p:spPr>
          <a:xfrm>
            <a:off x="6733649" y="5702732"/>
            <a:ext cx="4447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1,000,000 + 2,000,000 + 500,000 + 55,000,000+10,000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=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venir Light" panose="020B0402020203020204" pitchFamily="34" charset="77"/>
              </a:rPr>
              <a:t>58,510,000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45E2F-131E-FA4D-BC77-6C2BDF807250}"/>
              </a:ext>
            </a:extLst>
          </p:cNvPr>
          <p:cNvSpPr txBox="1"/>
          <p:nvPr/>
        </p:nvSpPr>
        <p:spPr>
          <a:xfrm rot="16200000">
            <a:off x="-328192" y="4290807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venir Book" panose="02000503020000020003" pitchFamily="2" charset="0"/>
              </a:rPr>
              <a:t>PARTITION FOR SUB_REGION_ID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AAD01-833F-F24B-80A4-B7387F3F5086}"/>
              </a:ext>
            </a:extLst>
          </p:cNvPr>
          <p:cNvSpPr/>
          <p:nvPr/>
        </p:nvSpPr>
        <p:spPr>
          <a:xfrm>
            <a:off x="1190105" y="3471858"/>
            <a:ext cx="4582054" cy="1250275"/>
          </a:xfrm>
          <a:prstGeom prst="rect">
            <a:avLst/>
          </a:prstGeom>
          <a:solidFill>
            <a:srgbClr val="007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0C5EF9-DA76-E247-907B-89C2E972B4FB}"/>
              </a:ext>
            </a:extLst>
          </p:cNvPr>
          <p:cNvSpPr/>
          <p:nvPr/>
        </p:nvSpPr>
        <p:spPr>
          <a:xfrm>
            <a:off x="6733655" y="3470266"/>
            <a:ext cx="4582054" cy="1505903"/>
          </a:xfrm>
          <a:prstGeom prst="rect">
            <a:avLst/>
          </a:prstGeom>
          <a:solidFill>
            <a:srgbClr val="007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171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149</cp:revision>
  <dcterms:created xsi:type="dcterms:W3CDTF">2021-04-11T17:26:15Z</dcterms:created>
  <dcterms:modified xsi:type="dcterms:W3CDTF">2021-07-25T15:22:33Z</dcterms:modified>
</cp:coreProperties>
</file>