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000064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29568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Window Frame - RANGE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73FE3-21D5-0D46-B2A0-841EDA784E32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3313989-C347-324B-8318-0B9BCAB47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9510"/>
              </p:ext>
            </p:extLst>
          </p:nvPr>
        </p:nvGraphicFramePr>
        <p:xfrm>
          <a:off x="1190105" y="3191403"/>
          <a:ext cx="4582054" cy="2363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54">
                  <a:extLst>
                    <a:ext uri="{9D8B030D-6E8A-4147-A177-3AD203B41FA5}">
                      <a16:colId xmlns:a16="http://schemas.microsoft.com/office/drawing/2014/main" val="330142220"/>
                    </a:ext>
                  </a:extLst>
                </a:gridCol>
                <a:gridCol w="1058973">
                  <a:extLst>
                    <a:ext uri="{9D8B030D-6E8A-4147-A177-3AD203B41FA5}">
                      <a16:colId xmlns:a16="http://schemas.microsoft.com/office/drawing/2014/main" val="1991899639"/>
                    </a:ext>
                  </a:extLst>
                </a:gridCol>
                <a:gridCol w="1250959">
                  <a:extLst>
                    <a:ext uri="{9D8B030D-6E8A-4147-A177-3AD203B41FA5}">
                      <a16:colId xmlns:a16="http://schemas.microsoft.com/office/drawing/2014/main" val="3530600795"/>
                    </a:ext>
                  </a:extLst>
                </a:gridCol>
                <a:gridCol w="1461968">
                  <a:extLst>
                    <a:ext uri="{9D8B030D-6E8A-4147-A177-3AD203B41FA5}">
                      <a16:colId xmlns:a16="http://schemas.microsoft.com/office/drawing/2014/main" val="906497441"/>
                    </a:ext>
                  </a:extLst>
                </a:gridCol>
              </a:tblGrid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SUB_REGION_ID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17640"/>
                  </a:ext>
                </a:extLst>
              </a:tr>
              <a:tr h="443337">
                <a:tc>
                  <a:txBody>
                    <a:bodyPr/>
                    <a:lstStyle/>
                    <a:p>
                      <a:r>
                        <a:rPr lang="en-US" sz="1200" dirty="0"/>
                        <a:t>Country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02965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63667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02501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D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55,000,000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23596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04113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47253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2864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B1F0D48-7A9C-6540-919B-995E39C3CFD7}"/>
              </a:ext>
            </a:extLst>
          </p:cNvPr>
          <p:cNvSpPr/>
          <p:nvPr/>
        </p:nvSpPr>
        <p:spPr>
          <a:xfrm>
            <a:off x="1475846" y="1665047"/>
            <a:ext cx="39391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SUM(POPULATION) 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OVER(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PARTITION BY REGION_ID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ORDER BY SUB_REGION_ID</a:t>
            </a:r>
          </a:p>
          <a:p>
            <a:r>
              <a:rPr lang="en-US" sz="1400" b="1" dirty="0">
                <a:solidFill>
                  <a:srgbClr val="FFA500"/>
                </a:solidFill>
                <a:latin typeface="Avenir Light" panose="020B0402020203020204" pitchFamily="34" charset="77"/>
              </a:rPr>
              <a:t>RANGE 10 PRECEDING</a:t>
            </a:r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)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2406408-8371-2B43-8CB7-A4DD0870C078}"/>
              </a:ext>
            </a:extLst>
          </p:cNvPr>
          <p:cNvSpPr/>
          <p:nvPr/>
        </p:nvSpPr>
        <p:spPr>
          <a:xfrm>
            <a:off x="5772159" y="4257674"/>
            <a:ext cx="114301" cy="471483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3ACB0FC-51F8-AB45-817D-5C79EDC4A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88464"/>
              </p:ext>
            </p:extLst>
          </p:nvPr>
        </p:nvGraphicFramePr>
        <p:xfrm>
          <a:off x="6733655" y="3189813"/>
          <a:ext cx="4582054" cy="2363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54">
                  <a:extLst>
                    <a:ext uri="{9D8B030D-6E8A-4147-A177-3AD203B41FA5}">
                      <a16:colId xmlns:a16="http://schemas.microsoft.com/office/drawing/2014/main" val="330142220"/>
                    </a:ext>
                  </a:extLst>
                </a:gridCol>
                <a:gridCol w="1058973">
                  <a:extLst>
                    <a:ext uri="{9D8B030D-6E8A-4147-A177-3AD203B41FA5}">
                      <a16:colId xmlns:a16="http://schemas.microsoft.com/office/drawing/2014/main" val="1991899639"/>
                    </a:ext>
                  </a:extLst>
                </a:gridCol>
                <a:gridCol w="1250959">
                  <a:extLst>
                    <a:ext uri="{9D8B030D-6E8A-4147-A177-3AD203B41FA5}">
                      <a16:colId xmlns:a16="http://schemas.microsoft.com/office/drawing/2014/main" val="3530600795"/>
                    </a:ext>
                  </a:extLst>
                </a:gridCol>
                <a:gridCol w="1461968">
                  <a:extLst>
                    <a:ext uri="{9D8B030D-6E8A-4147-A177-3AD203B41FA5}">
                      <a16:colId xmlns:a16="http://schemas.microsoft.com/office/drawing/2014/main" val="906497441"/>
                    </a:ext>
                  </a:extLst>
                </a:gridCol>
              </a:tblGrid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SUB_REGION_ID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17640"/>
                  </a:ext>
                </a:extLst>
              </a:tr>
              <a:tr h="443337">
                <a:tc>
                  <a:txBody>
                    <a:bodyPr/>
                    <a:lstStyle/>
                    <a:p>
                      <a:r>
                        <a:rPr lang="en-US" sz="1200" dirty="0"/>
                        <a:t>Country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02965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63667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02501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D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55,000,000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23596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04113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47253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r>
                        <a:rPr lang="en-US" sz="1200" dirty="0"/>
                        <a:t>Country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2864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29F321E-0F89-7146-8A90-9B5D665C70D4}"/>
              </a:ext>
            </a:extLst>
          </p:cNvPr>
          <p:cNvSpPr/>
          <p:nvPr/>
        </p:nvSpPr>
        <p:spPr>
          <a:xfrm>
            <a:off x="6855883" y="1449603"/>
            <a:ext cx="39391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SUM(POPULATION) 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OVER(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PARTITION BY REGION_ID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ORDER BY SUB_REGION ID</a:t>
            </a:r>
          </a:p>
          <a:p>
            <a:r>
              <a:rPr lang="en-US" sz="1400" b="1" dirty="0">
                <a:solidFill>
                  <a:srgbClr val="FFA500"/>
                </a:solidFill>
                <a:latin typeface="Avenir Light" panose="020B0402020203020204" pitchFamily="34" charset="77"/>
              </a:rPr>
              <a:t>RANGE BETWEEN UNBOUNDED PRECEDING AND </a:t>
            </a:r>
            <a:r>
              <a:rPr lang="en-US" sz="1400" dirty="0">
                <a:solidFill>
                  <a:srgbClr val="FFA500"/>
                </a:solidFill>
                <a:latin typeface="Avenir Light" panose="020B0402020203020204" pitchFamily="34" charset="77"/>
              </a:rPr>
              <a:t>10</a:t>
            </a:r>
            <a:r>
              <a:rPr lang="en-US" sz="1400" b="1" dirty="0">
                <a:solidFill>
                  <a:srgbClr val="FFA500"/>
                </a:solidFill>
                <a:latin typeface="Avenir Light" panose="020B0402020203020204" pitchFamily="34" charset="77"/>
              </a:rPr>
              <a:t> FOLLOWING</a:t>
            </a:r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)</a:t>
            </a: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8E3BB65-6C35-CA41-AE3B-70907E1ED716}"/>
              </a:ext>
            </a:extLst>
          </p:cNvPr>
          <p:cNvSpPr/>
          <p:nvPr/>
        </p:nvSpPr>
        <p:spPr>
          <a:xfrm>
            <a:off x="11315709" y="3470267"/>
            <a:ext cx="114301" cy="1830389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BD6F2-5B55-2A43-8CDB-566B671C32F1}"/>
              </a:ext>
            </a:extLst>
          </p:cNvPr>
          <p:cNvSpPr/>
          <p:nvPr/>
        </p:nvSpPr>
        <p:spPr>
          <a:xfrm>
            <a:off x="1190105" y="5690469"/>
            <a:ext cx="39391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500,000+55,000,000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= </a:t>
            </a:r>
          </a:p>
          <a:p>
            <a:r>
              <a:rPr lang="en-US" sz="1400" b="1" dirty="0">
                <a:solidFill>
                  <a:srgbClr val="0000FF"/>
                </a:solidFill>
                <a:latin typeface="Avenir Light" panose="020B0402020203020204" pitchFamily="34" charset="77"/>
              </a:rPr>
              <a:t>55,500,000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A739DC-ECCE-7747-865C-D610B1F49E7B}"/>
              </a:ext>
            </a:extLst>
          </p:cNvPr>
          <p:cNvSpPr/>
          <p:nvPr/>
        </p:nvSpPr>
        <p:spPr>
          <a:xfrm>
            <a:off x="6733655" y="5702732"/>
            <a:ext cx="50397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1,000,000+2,000,000+500,000+55,000,000+10,000+20,000,000</a:t>
            </a:r>
          </a:p>
          <a:p>
            <a:r>
              <a:rPr lang="en-US" sz="1400" dirty="0">
                <a:solidFill>
                  <a:srgbClr val="0000FF"/>
                </a:solidFill>
                <a:latin typeface="Avenir Light" panose="020B0402020203020204" pitchFamily="34" charset="77"/>
              </a:rPr>
              <a:t>= </a:t>
            </a:r>
          </a:p>
          <a:p>
            <a:r>
              <a:rPr lang="en-US" sz="1400" b="1" dirty="0">
                <a:solidFill>
                  <a:srgbClr val="0000FF"/>
                </a:solidFill>
                <a:latin typeface="Avenir Light" panose="020B0402020203020204" pitchFamily="34" charset="77"/>
              </a:rPr>
              <a:t>78,510,000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E13A1-CB6F-CF43-8771-37A31643AC30}"/>
              </a:ext>
            </a:extLst>
          </p:cNvPr>
          <p:cNvSpPr txBox="1"/>
          <p:nvPr/>
        </p:nvSpPr>
        <p:spPr>
          <a:xfrm rot="16200000">
            <a:off x="-205563" y="4290807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latin typeface="Avenir Book" panose="02000503020000020003" pitchFamily="2" charset="0"/>
              </a:rPr>
              <a:t>PARTITION FOR REGION_ID = 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C0578B-70F0-5049-B430-7D34DD9F2CB8}"/>
              </a:ext>
            </a:extLst>
          </p:cNvPr>
          <p:cNvSpPr/>
          <p:nvPr/>
        </p:nvSpPr>
        <p:spPr>
          <a:xfrm>
            <a:off x="1190105" y="4182533"/>
            <a:ext cx="4582054" cy="539600"/>
          </a:xfrm>
          <a:prstGeom prst="rect">
            <a:avLst/>
          </a:prstGeom>
          <a:solidFill>
            <a:srgbClr val="007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6EBB02-E029-9649-AA98-AE9546552B20}"/>
              </a:ext>
            </a:extLst>
          </p:cNvPr>
          <p:cNvSpPr/>
          <p:nvPr/>
        </p:nvSpPr>
        <p:spPr>
          <a:xfrm>
            <a:off x="6733655" y="3189813"/>
            <a:ext cx="4582054" cy="2110839"/>
          </a:xfrm>
          <a:prstGeom prst="rect">
            <a:avLst/>
          </a:prstGeom>
          <a:solidFill>
            <a:srgbClr val="007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1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158</Words>
  <Application>Microsoft Macintosh PowerPoint</Application>
  <PresentationFormat>Widescreen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150</cp:revision>
  <dcterms:created xsi:type="dcterms:W3CDTF">2021-04-11T17:26:15Z</dcterms:created>
  <dcterms:modified xsi:type="dcterms:W3CDTF">2021-07-25T15:23:05Z</dcterms:modified>
</cp:coreProperties>
</file>