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0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000064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64328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421217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26180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06779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Analytical Functions – LAG()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C0FB9-C352-7342-AD9C-352A023BB14B}"/>
              </a:ext>
            </a:extLst>
          </p:cNvPr>
          <p:cNvSpPr/>
          <p:nvPr/>
        </p:nvSpPr>
        <p:spPr>
          <a:xfrm>
            <a:off x="804330" y="3321444"/>
            <a:ext cx="10583335" cy="53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LAG(expression, offset [,default]) OVER(</a:t>
            </a:r>
            <a:r>
              <a:rPr lang="en-GB" sz="32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order_by_clause</a:t>
            </a:r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)</a:t>
            </a:r>
            <a:endParaRPr lang="en-US" sz="3200" b="1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6A2314-9914-FA4A-A27E-62D2E7EFF87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ABF5B3-7640-4544-9705-0E453DF0F26A}"/>
              </a:ext>
            </a:extLst>
          </p:cNvPr>
          <p:cNvSpPr/>
          <p:nvPr/>
        </p:nvSpPr>
        <p:spPr>
          <a:xfrm>
            <a:off x="1173978" y="4228301"/>
            <a:ext cx="3096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expression</a:t>
            </a:r>
          </a:p>
          <a:p>
            <a:r>
              <a:rPr lang="en-GB" dirty="0">
                <a:solidFill>
                  <a:srgbClr val="FFA500"/>
                </a:solidFill>
              </a:rPr>
              <a:t>This can be a field, it can also contain a built-in function but not another analytical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AA1C0-D77E-6540-A196-0CC82869AE6A}"/>
              </a:ext>
            </a:extLst>
          </p:cNvPr>
          <p:cNvSpPr/>
          <p:nvPr/>
        </p:nvSpPr>
        <p:spPr>
          <a:xfrm>
            <a:off x="5340351" y="4278255"/>
            <a:ext cx="3096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default</a:t>
            </a:r>
          </a:p>
          <a:p>
            <a:r>
              <a:rPr lang="en-GB" dirty="0">
                <a:solidFill>
                  <a:srgbClr val="FFA500"/>
                </a:solidFill>
              </a:rPr>
              <a:t>default is the value to be returned if offset goes beyond the scope of the partition. It defaults to NULL.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E2C16-951A-6D46-B460-A97D7956B682}"/>
              </a:ext>
            </a:extLst>
          </p:cNvPr>
          <p:cNvSpPr/>
          <p:nvPr/>
        </p:nvSpPr>
        <p:spPr>
          <a:xfrm>
            <a:off x="3599917" y="1985650"/>
            <a:ext cx="3566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offset</a:t>
            </a:r>
          </a:p>
          <a:p>
            <a:r>
              <a:rPr lang="en-GB" dirty="0">
                <a:solidFill>
                  <a:srgbClr val="FFA500"/>
                </a:solidFill>
              </a:rPr>
              <a:t>Optional. This is the offset from the current row </a:t>
            </a:r>
          </a:p>
          <a:p>
            <a:endParaRPr lang="en-GB" b="1" dirty="0">
              <a:solidFill>
                <a:srgbClr val="FFA5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4AE13A-8EA2-ED47-B745-6C2148C2FCE1}"/>
              </a:ext>
            </a:extLst>
          </p:cNvPr>
          <p:cNvCxnSpPr>
            <a:cxnSpLocks/>
          </p:cNvCxnSpPr>
          <p:nvPr/>
        </p:nvCxnSpPr>
        <p:spPr>
          <a:xfrm flipH="1">
            <a:off x="2722056" y="3857629"/>
            <a:ext cx="1" cy="370672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40AAD0-75B1-834E-8AE5-C8CC805BDE80}"/>
              </a:ext>
            </a:extLst>
          </p:cNvPr>
          <p:cNvCxnSpPr>
            <a:cxnSpLocks/>
          </p:cNvCxnSpPr>
          <p:nvPr/>
        </p:nvCxnSpPr>
        <p:spPr>
          <a:xfrm flipV="1">
            <a:off x="4457700" y="2950773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FD029-3C3B-ED40-B228-81537EEA40F1}"/>
              </a:ext>
            </a:extLst>
          </p:cNvPr>
          <p:cNvCxnSpPr>
            <a:cxnSpLocks/>
          </p:cNvCxnSpPr>
          <p:nvPr/>
        </p:nvCxnSpPr>
        <p:spPr>
          <a:xfrm flipH="1">
            <a:off x="5818210" y="3857629"/>
            <a:ext cx="1" cy="370672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A9BA2-65AF-634C-B71B-99FFD434AC2A}"/>
              </a:ext>
            </a:extLst>
          </p:cNvPr>
          <p:cNvSpPr/>
          <p:nvPr/>
        </p:nvSpPr>
        <p:spPr>
          <a:xfrm>
            <a:off x="8291509" y="1749921"/>
            <a:ext cx="3096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A500"/>
                </a:solidFill>
              </a:rPr>
              <a:t>order_by_clause</a:t>
            </a:r>
            <a:endParaRPr lang="en-GB" b="1" dirty="0">
              <a:solidFill>
                <a:srgbClr val="FFA500"/>
              </a:solidFill>
            </a:endParaRPr>
          </a:p>
          <a:p>
            <a:r>
              <a:rPr lang="en-GB" dirty="0">
                <a:solidFill>
                  <a:srgbClr val="FFA500"/>
                </a:solidFill>
              </a:rPr>
              <a:t>LAG() must be used with an order by clause in the OVER clause in Oracle SQL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74282C-8B1C-ED40-B30E-17C0CF29B739}"/>
              </a:ext>
            </a:extLst>
          </p:cNvPr>
          <p:cNvCxnSpPr>
            <a:cxnSpLocks/>
          </p:cNvCxnSpPr>
          <p:nvPr/>
        </p:nvCxnSpPr>
        <p:spPr>
          <a:xfrm flipV="1">
            <a:off x="9438132" y="2929153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9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Analytical Functions – LEAD()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C0FB9-C352-7342-AD9C-352A023BB14B}"/>
              </a:ext>
            </a:extLst>
          </p:cNvPr>
          <p:cNvSpPr/>
          <p:nvPr/>
        </p:nvSpPr>
        <p:spPr>
          <a:xfrm>
            <a:off x="658368" y="3321444"/>
            <a:ext cx="10881356" cy="53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LEAD(expression, offset [,default]) OVER(</a:t>
            </a:r>
            <a:r>
              <a:rPr lang="en-GB" sz="32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order_by_clause</a:t>
            </a:r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)</a:t>
            </a:r>
            <a:endParaRPr lang="en-US" sz="3200" b="1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6A2314-9914-FA4A-A27E-62D2E7EFF87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ABF5B3-7640-4544-9705-0E453DF0F26A}"/>
              </a:ext>
            </a:extLst>
          </p:cNvPr>
          <p:cNvSpPr/>
          <p:nvPr/>
        </p:nvSpPr>
        <p:spPr>
          <a:xfrm>
            <a:off x="1173978" y="4228301"/>
            <a:ext cx="3096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expression</a:t>
            </a:r>
          </a:p>
          <a:p>
            <a:r>
              <a:rPr lang="en-GB" dirty="0">
                <a:solidFill>
                  <a:srgbClr val="FFA500"/>
                </a:solidFill>
              </a:rPr>
              <a:t>This can be a field, it can also contain a built-in function but not another analytical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AA1C0-D77E-6540-A196-0CC82869AE6A}"/>
              </a:ext>
            </a:extLst>
          </p:cNvPr>
          <p:cNvSpPr/>
          <p:nvPr/>
        </p:nvSpPr>
        <p:spPr>
          <a:xfrm>
            <a:off x="5340351" y="4278255"/>
            <a:ext cx="3096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default</a:t>
            </a:r>
          </a:p>
          <a:p>
            <a:r>
              <a:rPr lang="en-GB" dirty="0">
                <a:solidFill>
                  <a:srgbClr val="FFA500"/>
                </a:solidFill>
              </a:rPr>
              <a:t>default is the value to be returned if offset goes beyond the scope of the partition. It defaults to NULL.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E2C16-951A-6D46-B460-A97D7956B682}"/>
              </a:ext>
            </a:extLst>
          </p:cNvPr>
          <p:cNvSpPr/>
          <p:nvPr/>
        </p:nvSpPr>
        <p:spPr>
          <a:xfrm>
            <a:off x="3599917" y="1985650"/>
            <a:ext cx="3566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offset</a:t>
            </a:r>
          </a:p>
          <a:p>
            <a:r>
              <a:rPr lang="en-GB" dirty="0">
                <a:solidFill>
                  <a:srgbClr val="FFA500"/>
                </a:solidFill>
              </a:rPr>
              <a:t>Optional. This is the offset from the current row </a:t>
            </a:r>
          </a:p>
          <a:p>
            <a:endParaRPr lang="en-GB" b="1" dirty="0">
              <a:solidFill>
                <a:srgbClr val="FFA5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4AE13A-8EA2-ED47-B745-6C2148C2FCE1}"/>
              </a:ext>
            </a:extLst>
          </p:cNvPr>
          <p:cNvCxnSpPr>
            <a:cxnSpLocks/>
          </p:cNvCxnSpPr>
          <p:nvPr/>
        </p:nvCxnSpPr>
        <p:spPr>
          <a:xfrm flipH="1">
            <a:off x="2722056" y="3857629"/>
            <a:ext cx="1" cy="370672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40AAD0-75B1-834E-8AE5-C8CC805BDE80}"/>
              </a:ext>
            </a:extLst>
          </p:cNvPr>
          <p:cNvCxnSpPr>
            <a:cxnSpLocks/>
          </p:cNvCxnSpPr>
          <p:nvPr/>
        </p:nvCxnSpPr>
        <p:spPr>
          <a:xfrm flipV="1">
            <a:off x="4457700" y="2950773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FD029-3C3B-ED40-B228-81537EEA40F1}"/>
              </a:ext>
            </a:extLst>
          </p:cNvPr>
          <p:cNvCxnSpPr>
            <a:cxnSpLocks/>
          </p:cNvCxnSpPr>
          <p:nvPr/>
        </p:nvCxnSpPr>
        <p:spPr>
          <a:xfrm flipH="1">
            <a:off x="5818210" y="3857629"/>
            <a:ext cx="1" cy="370672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A9BA2-65AF-634C-B71B-99FFD434AC2A}"/>
              </a:ext>
            </a:extLst>
          </p:cNvPr>
          <p:cNvSpPr/>
          <p:nvPr/>
        </p:nvSpPr>
        <p:spPr>
          <a:xfrm>
            <a:off x="8291509" y="1749921"/>
            <a:ext cx="3096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A500"/>
                </a:solidFill>
              </a:rPr>
              <a:t>order_by_clause</a:t>
            </a:r>
            <a:endParaRPr lang="en-GB" b="1" dirty="0">
              <a:solidFill>
                <a:srgbClr val="FFA500"/>
              </a:solidFill>
            </a:endParaRPr>
          </a:p>
          <a:p>
            <a:r>
              <a:rPr lang="en-GB" dirty="0">
                <a:solidFill>
                  <a:srgbClr val="FFA500"/>
                </a:solidFill>
              </a:rPr>
              <a:t>LAG() must be used with an order by clause in the OVER clause in Oracle SQL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74282C-8B1C-ED40-B30E-17C0CF29B739}"/>
              </a:ext>
            </a:extLst>
          </p:cNvPr>
          <p:cNvCxnSpPr>
            <a:cxnSpLocks/>
          </p:cNvCxnSpPr>
          <p:nvPr/>
        </p:nvCxnSpPr>
        <p:spPr>
          <a:xfrm flipV="1">
            <a:off x="9438132" y="2929153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Analytical Functions – NTILE()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C0FB9-C352-7342-AD9C-352A023BB14B}"/>
              </a:ext>
            </a:extLst>
          </p:cNvPr>
          <p:cNvSpPr/>
          <p:nvPr/>
        </p:nvSpPr>
        <p:spPr>
          <a:xfrm>
            <a:off x="658368" y="3321444"/>
            <a:ext cx="10881356" cy="53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NTILE(number) OVER(</a:t>
            </a:r>
            <a:r>
              <a:rPr lang="en-GB" sz="32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order_by_clause</a:t>
            </a:r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)</a:t>
            </a:r>
            <a:endParaRPr lang="en-US" sz="3200" b="1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6A2314-9914-FA4A-A27E-62D2E7EFF87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ABF5B3-7640-4544-9705-0E453DF0F26A}"/>
              </a:ext>
            </a:extLst>
          </p:cNvPr>
          <p:cNvSpPr/>
          <p:nvPr/>
        </p:nvSpPr>
        <p:spPr>
          <a:xfrm>
            <a:off x="2999845" y="4213786"/>
            <a:ext cx="3096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number</a:t>
            </a:r>
          </a:p>
          <a:p>
            <a:r>
              <a:rPr lang="en-GB" dirty="0">
                <a:solidFill>
                  <a:srgbClr val="FFA500"/>
                </a:solidFill>
              </a:rPr>
              <a:t>This is the number of groups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4AE13A-8EA2-ED47-B745-6C2148C2FCE1}"/>
              </a:ext>
            </a:extLst>
          </p:cNvPr>
          <p:cNvCxnSpPr>
            <a:cxnSpLocks/>
          </p:cNvCxnSpPr>
          <p:nvPr/>
        </p:nvCxnSpPr>
        <p:spPr>
          <a:xfrm flipH="1">
            <a:off x="4457699" y="3857629"/>
            <a:ext cx="1" cy="370672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A9BA2-65AF-634C-B71B-99FFD434AC2A}"/>
              </a:ext>
            </a:extLst>
          </p:cNvPr>
          <p:cNvSpPr/>
          <p:nvPr/>
        </p:nvSpPr>
        <p:spPr>
          <a:xfrm>
            <a:off x="6919909" y="1764958"/>
            <a:ext cx="3096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A500"/>
                </a:solidFill>
              </a:rPr>
              <a:t>order_by_clause</a:t>
            </a:r>
            <a:endParaRPr lang="en-GB" b="1" dirty="0">
              <a:solidFill>
                <a:srgbClr val="FFA500"/>
              </a:solidFill>
            </a:endParaRPr>
          </a:p>
          <a:p>
            <a:r>
              <a:rPr lang="en-GB" dirty="0">
                <a:solidFill>
                  <a:srgbClr val="FFA500"/>
                </a:solidFill>
              </a:rPr>
              <a:t>NTILE() must be used with an order by clause in the OVER clause in Oracle SQL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74282C-8B1C-ED40-B30E-17C0CF29B739}"/>
              </a:ext>
            </a:extLst>
          </p:cNvPr>
          <p:cNvCxnSpPr>
            <a:cxnSpLocks/>
          </p:cNvCxnSpPr>
          <p:nvPr/>
        </p:nvCxnSpPr>
        <p:spPr>
          <a:xfrm flipV="1">
            <a:off x="8029956" y="2950773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5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Analytical Functions – NTH_VALUE()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C0FB9-C352-7342-AD9C-352A023BB14B}"/>
              </a:ext>
            </a:extLst>
          </p:cNvPr>
          <p:cNvSpPr/>
          <p:nvPr/>
        </p:nvSpPr>
        <p:spPr>
          <a:xfrm>
            <a:off x="658368" y="3321444"/>
            <a:ext cx="10881356" cy="53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NTH_VALUE(expression, n) OVER()</a:t>
            </a:r>
            <a:endParaRPr lang="en-US" sz="3200" b="1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6A2314-9914-FA4A-A27E-62D2E7EFF87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ABF5B3-7640-4544-9705-0E453DF0F26A}"/>
              </a:ext>
            </a:extLst>
          </p:cNvPr>
          <p:cNvSpPr/>
          <p:nvPr/>
        </p:nvSpPr>
        <p:spPr>
          <a:xfrm>
            <a:off x="5467350" y="4200685"/>
            <a:ext cx="3096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expression</a:t>
            </a:r>
          </a:p>
          <a:p>
            <a:r>
              <a:rPr lang="en-GB" dirty="0">
                <a:solidFill>
                  <a:srgbClr val="FFA500"/>
                </a:solidFill>
              </a:rPr>
              <a:t>This is the column or expression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4AE13A-8EA2-ED47-B745-6C2148C2FCE1}"/>
              </a:ext>
            </a:extLst>
          </p:cNvPr>
          <p:cNvCxnSpPr>
            <a:cxnSpLocks/>
          </p:cNvCxnSpPr>
          <p:nvPr/>
        </p:nvCxnSpPr>
        <p:spPr>
          <a:xfrm flipH="1">
            <a:off x="6291259" y="3830013"/>
            <a:ext cx="1" cy="370672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A9BA2-65AF-634C-B71B-99FFD434AC2A}"/>
              </a:ext>
            </a:extLst>
          </p:cNvPr>
          <p:cNvSpPr/>
          <p:nvPr/>
        </p:nvSpPr>
        <p:spPr>
          <a:xfrm>
            <a:off x="6505571" y="2111874"/>
            <a:ext cx="309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n</a:t>
            </a:r>
          </a:p>
          <a:p>
            <a:r>
              <a:rPr lang="en-GB" dirty="0">
                <a:solidFill>
                  <a:srgbClr val="FFA500"/>
                </a:solidFill>
              </a:rPr>
              <a:t>This is the nth value in the analytic window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74282C-8B1C-ED40-B30E-17C0CF29B739}"/>
              </a:ext>
            </a:extLst>
          </p:cNvPr>
          <p:cNvCxnSpPr>
            <a:cxnSpLocks/>
          </p:cNvCxnSpPr>
          <p:nvPr/>
        </p:nvCxnSpPr>
        <p:spPr>
          <a:xfrm flipV="1">
            <a:off x="7615618" y="2970944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5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288</Words>
  <Application>Microsoft Macintosh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153</cp:revision>
  <dcterms:created xsi:type="dcterms:W3CDTF">2021-04-11T17:26:15Z</dcterms:created>
  <dcterms:modified xsi:type="dcterms:W3CDTF">2021-07-25T15:24:25Z</dcterms:modified>
</cp:coreProperties>
</file>