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7" r:id="rId4"/>
    <p:sldId id="274" r:id="rId5"/>
    <p:sldId id="268" r:id="rId6"/>
    <p:sldId id="273" r:id="rId7"/>
    <p:sldId id="270" r:id="rId8"/>
    <p:sldId id="275" r:id="rId9"/>
    <p:sldId id="264" r:id="rId10"/>
  </p:sldIdLst>
  <p:sldSz cx="9144000" cy="5143500" type="screen16x9"/>
  <p:notesSz cx="6858000" cy="9144000"/>
  <p:embeddedFontLst>
    <p:embeddedFont>
      <p:font typeface="Poppins Black" panose="00000A00000000000000" pitchFamily="2" charset="0"/>
      <p:bold r:id="rId12"/>
      <p:boldItalic r:id="rId13"/>
    </p:embeddedFont>
    <p:embeddedFont>
      <p:font typeface="Poppins Medium" panose="000006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654c5c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654c5c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62FF57A8-21EB-08C5-97FB-57D12DF3F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654c5cd0_0_4:notes">
            <a:extLst>
              <a:ext uri="{FF2B5EF4-FFF2-40B4-BE49-F238E27FC236}">
                <a16:creationId xmlns:a16="http://schemas.microsoft.com/office/drawing/2014/main" id="{C3056898-66CB-F7AA-9A2B-E31A7F21F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654c5cd0_0_4:notes">
            <a:extLst>
              <a:ext uri="{FF2B5EF4-FFF2-40B4-BE49-F238E27FC236}">
                <a16:creationId xmlns:a16="http://schemas.microsoft.com/office/drawing/2014/main" id="{E3D1006B-D081-58AC-801C-2906DB4643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2255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48725743-480D-1C08-A65D-4C08306F2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654c5cd0_0_4:notes">
            <a:extLst>
              <a:ext uri="{FF2B5EF4-FFF2-40B4-BE49-F238E27FC236}">
                <a16:creationId xmlns:a16="http://schemas.microsoft.com/office/drawing/2014/main" id="{38EF64B9-F922-8CE0-0F66-2F852F26F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654c5cd0_0_4:notes">
            <a:extLst>
              <a:ext uri="{FF2B5EF4-FFF2-40B4-BE49-F238E27FC236}">
                <a16:creationId xmlns:a16="http://schemas.microsoft.com/office/drawing/2014/main" id="{E33BCF72-1ADE-07B5-805E-A262CB118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91201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DE7D6F7-2595-6DA5-6FE6-59E42865E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654c5cd0_0_4:notes">
            <a:extLst>
              <a:ext uri="{FF2B5EF4-FFF2-40B4-BE49-F238E27FC236}">
                <a16:creationId xmlns:a16="http://schemas.microsoft.com/office/drawing/2014/main" id="{8EE079CA-E703-46BF-82A5-633C929A99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654c5cd0_0_4:notes">
            <a:extLst>
              <a:ext uri="{FF2B5EF4-FFF2-40B4-BE49-F238E27FC236}">
                <a16:creationId xmlns:a16="http://schemas.microsoft.com/office/drawing/2014/main" id="{20D99B2F-1E8D-01BC-F769-BAB3D901D8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231483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F524272-5CC9-3EED-B1BF-5B9C330B8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654c5cd0_0_4:notes">
            <a:extLst>
              <a:ext uri="{FF2B5EF4-FFF2-40B4-BE49-F238E27FC236}">
                <a16:creationId xmlns:a16="http://schemas.microsoft.com/office/drawing/2014/main" id="{D4F5B604-EF3E-B554-9908-C81E992CB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654c5cd0_0_4:notes">
            <a:extLst>
              <a:ext uri="{FF2B5EF4-FFF2-40B4-BE49-F238E27FC236}">
                <a16:creationId xmlns:a16="http://schemas.microsoft.com/office/drawing/2014/main" id="{CEBF6213-58B2-6660-DED7-85DD960ED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8990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5D3EF980-FA19-066A-62BE-30404C624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654c5cd0_0_4:notes">
            <a:extLst>
              <a:ext uri="{FF2B5EF4-FFF2-40B4-BE49-F238E27FC236}">
                <a16:creationId xmlns:a16="http://schemas.microsoft.com/office/drawing/2014/main" id="{89ED5733-5967-91DD-FAF7-3F9CCF51E2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654c5cd0_0_4:notes">
            <a:extLst>
              <a:ext uri="{FF2B5EF4-FFF2-40B4-BE49-F238E27FC236}">
                <a16:creationId xmlns:a16="http://schemas.microsoft.com/office/drawing/2014/main" id="{8AAB2AC6-B148-B0DC-D7A7-4289184FE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2064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A87F6094-D39E-289F-D003-288D1670C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654c5cd0_0_4:notes">
            <a:extLst>
              <a:ext uri="{FF2B5EF4-FFF2-40B4-BE49-F238E27FC236}">
                <a16:creationId xmlns:a16="http://schemas.microsoft.com/office/drawing/2014/main" id="{A390523D-B1FA-8FA4-CC9F-39D7DFC40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654c5cd0_0_4:notes">
            <a:extLst>
              <a:ext uri="{FF2B5EF4-FFF2-40B4-BE49-F238E27FC236}">
                <a16:creationId xmlns:a16="http://schemas.microsoft.com/office/drawing/2014/main" id="{052ADE1A-E7D1-5C2B-4784-C56E99390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6834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4654c5cd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4654c5cd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document/d/16BZ0CRFI7kcv98G3t2Ljg1c97pUEZXwA/edit?usp=sharing&amp;ouid=100914768564375645690&amp;rtpof=true&amp;sd=true" TargetMode="External"/><Relationship Id="rId5" Type="http://schemas.openxmlformats.org/officeDocument/2006/relationships/hyperlink" Target="https://www.thegrowtharrow.com/about" TargetMode="External"/><Relationship Id="rId4" Type="http://schemas.openxmlformats.org/officeDocument/2006/relationships/hyperlink" Target="https://en.wikipedia.org/wiki/Foreign_exchange_mark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tAs43Ujs7Bu77KuJNJ2do7oYo4AaFst3/edit?usp=sharing&amp;ouid=100914768564375645690&amp;rtpof=true&amp;sd=tru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tAs43Ujs7Bu77KuJNJ2do7oYo4AaFst3/edit?usp=sharing&amp;ouid=100914768564375645690&amp;rtpof=true&amp;sd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google.com/document/d/1tAs43Ujs7Bu77KuJNJ2do7oYo4AaFst3/edit?usp=sharing&amp;ouid=100914768564375645690&amp;rtpof=true&amp;sd=tru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fEU5S3qPR5r9FsVjnBlU_aGG5UiL69j5/view?usp=sharing" TargetMode="External"/><Relationship Id="rId4" Type="http://schemas.openxmlformats.org/officeDocument/2006/relationships/hyperlink" Target="https://docs.google.com/document/d/1lgMJNh_t-KQcVNOa2ezmf2HRO7aafahY/edit?usp=sharing&amp;ouid=100914768564375645690&amp;rtpof=true&amp;sd=tru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google.com/document/d/1lgMJNh_t-KQcVNOa2ezmf2HRO7aafahY/edit?usp=sharing&amp;ouid=100914768564375645690&amp;rtpof=true&amp;sd=true" TargetMode="External"/><Relationship Id="rId4" Type="http://schemas.openxmlformats.org/officeDocument/2006/relationships/hyperlink" Target="https://drive.google.com/file/d/1fEU5S3qPR5r9FsVjnBlU_aGG5UiL69j5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75323" y="-117472"/>
            <a:ext cx="7096370" cy="67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1E4173"/>
                </a:solidFill>
                <a:latin typeface="Poppins Black"/>
                <a:ea typeface="Poppins Black"/>
                <a:cs typeface="Poppins Black"/>
                <a:sym typeface="Poppins Black"/>
              </a:rPr>
              <a:t>Corporate Internship Programme</a:t>
            </a:r>
            <a:endParaRPr sz="2800" dirty="0">
              <a:solidFill>
                <a:srgbClr val="1E4173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23815" y="2825949"/>
            <a:ext cx="6799386" cy="43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1E417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Growth Arrow Services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6D95-49C4-111C-5347-91C99FF9912F}"/>
              </a:ext>
            </a:extLst>
          </p:cNvPr>
          <p:cNvSpPr txBox="1"/>
          <p:nvPr/>
        </p:nvSpPr>
        <p:spPr>
          <a:xfrm>
            <a:off x="451198" y="3363852"/>
            <a:ext cx="8068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Utkarsh Anand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24PGDM146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32592" y="235765"/>
            <a:ext cx="7634867" cy="47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Industry &amp; Company Overview</a:t>
            </a:r>
            <a:endParaRPr lang="en" sz="2600" b="1" dirty="0">
              <a:solidFill>
                <a:schemeClr val="accent1">
                  <a:lumMod val="50000"/>
                </a:schemeClr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15B8C8-9B4B-DD3D-4350-90E424EA3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8" y="2328645"/>
            <a:ext cx="8467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5610E073-2D89-F8E9-9D42-28D9BC35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3" y="979358"/>
            <a:ext cx="9036158" cy="2908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Forex Market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$7+ trillion daily global trading volume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 and most liquid financial market globally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liquid, technology-driven, and competitive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24/5 market driven by innovation and speed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adoption of AI and advanced analytics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reshaping forecasting, trading, and risk management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100" i="1" dirty="0" err="1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Foreign_exchange_market</a:t>
            </a:r>
            <a:endParaRPr lang="en-US" altLang="en-US" sz="11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u="sng" dirty="0">
                <a:solidFill>
                  <a:schemeClr val="tx1"/>
                </a:solidFill>
                <a:latin typeface="Arial" panose="020B0604020202020204" pitchFamily="34" charset="0"/>
              </a:rPr>
              <a:t>Growth Arrow Services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Boutique financial advisory firm, Bengaluru —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specialized in forex and multi-asset portfolios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₹150+ crore Assets Under Management (AUM)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— strong regional player among boutique firms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1000+ active clients in forex and multi-asset portfolios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— diverse client base, personalized advisory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Differentiator: Personalized, analytics-driven approach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— combining client focus with advanced                                                             analytics and machine learning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Growth Arrow Services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About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9444DAD1-13A7-E178-1B55-D225784B3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F855303-E353-A6B7-EB9F-1760F396A3F4}"/>
              </a:ext>
            </a:extLst>
          </p:cNvPr>
          <p:cNvSpPr txBox="1"/>
          <p:nvPr/>
        </p:nvSpPr>
        <p:spPr>
          <a:xfrm>
            <a:off x="953453" y="311793"/>
            <a:ext cx="7634867" cy="47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My Role &amp; Key Responsibilities</a:t>
            </a:r>
            <a:endParaRPr lang="en" sz="2600" b="1" dirty="0">
              <a:solidFill>
                <a:schemeClr val="accent1">
                  <a:lumMod val="50000"/>
                </a:schemeClr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72D23-35B1-DF25-1616-FFCFF02DB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8" y="2328645"/>
            <a:ext cx="8467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2A3A902-B0D3-A031-E1D4-B059C74E5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2" y="2357582"/>
            <a:ext cx="9036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76294-5FB0-BF10-79AC-296A56CA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70" y="1321960"/>
            <a:ext cx="894723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major &amp; minor currency pairs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in-depth research on market trends and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trading strategies using technical and quantitative 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analytics for strategy formulation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Forecasted market movements with ARIMA,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LSTM models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applied traditional and advanced machine learning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Assisted in client portfolio construction &amp; risk optimization 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customized solutions for improved risk-adjusted returns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Roles </a:t>
            </a:r>
            <a:r>
              <a:rPr kumimoji="0" lang="en-US" altLang="en-US" sz="1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ans</a:t>
            </a: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 Responsibility</a:t>
            </a:r>
            <a:endParaRPr kumimoji="0" lang="en-US" altLang="en-US" sz="1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6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D2B2E64A-C526-38C1-74EC-FD1A2B115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2615136-45D4-9813-E425-5E36947CA2E5}"/>
              </a:ext>
            </a:extLst>
          </p:cNvPr>
          <p:cNvSpPr txBox="1"/>
          <p:nvPr/>
        </p:nvSpPr>
        <p:spPr>
          <a:xfrm>
            <a:off x="953454" y="311793"/>
            <a:ext cx="1982628" cy="33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</a:rPr>
              <a:t>Key Learnings</a:t>
            </a:r>
            <a:endParaRPr lang="en" sz="2000" b="1" dirty="0">
              <a:solidFill>
                <a:schemeClr val="accent1">
                  <a:lumMod val="50000"/>
                </a:schemeClr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0A9400-69B1-0902-FFE6-88912969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8" y="2328645"/>
            <a:ext cx="8467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4194DC6-134C-C5AA-C0EB-E5685347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2" y="2357582"/>
            <a:ext cx="9036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36F86-FE69-6DA7-C833-1DA95796E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2" y="420434"/>
            <a:ext cx="862250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Bridging Theory and Practice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classroom concepts like Modern Portfolio Theory and time-series forecasting in live market conditions.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Forex Market Behavior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insights into how global events, technical indicators, and algorithms influence currency price movement.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Forecasting in Real-World Volatility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the strengths and limitations of models like ARIMA, LSTM,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handling market noise and sharp fluctuations.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Client-Centric Advisory Thinking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Realized that strategy isn't just about returns — it's about aligning with the client’s risk profile, goals, and timeline.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Key Learning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DA4B8D-69A9-128B-892B-58743016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BC516264-21AA-4008-97DE-25BC99019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3E96ED-A29F-C5E0-1D4C-C4EDCAA86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8" y="2328645"/>
            <a:ext cx="8467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EB506D2-2B7F-CC50-76FC-CB2F14B4D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2" y="2357582"/>
            <a:ext cx="9036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11EE81-59BD-8A79-E3C0-DE41A6CEC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6E7422-3989-327A-F6DE-B9B3C037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3" y="255414"/>
            <a:ext cx="8928316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latinLnBrk="0" hangingPunct="0">
              <a:buSzTx/>
              <a:buFont typeface="Arial"/>
              <a:buNone/>
              <a:tabLst/>
            </a:pPr>
            <a:r>
              <a:rPr lang="en-US" altLang="en-US" sz="2000" b="1" dirty="0">
                <a:solidFill>
                  <a:schemeClr val="accent1">
                    <a:lumMod val="50000"/>
                  </a:schemeClr>
                </a:solidFill>
              </a:rPr>
              <a:t>Skills Developed</a:t>
            </a:r>
          </a:p>
          <a:p>
            <a:pPr marL="0" indent="0" defTabSz="914400" eaLnBrk="0" fontAlgn="base" latinLnBrk="0" hangingPunct="0">
              <a:buSzTx/>
              <a:buFont typeface="Arial"/>
              <a:buNone/>
              <a:tabLst/>
            </a:pPr>
            <a:endParaRPr lang="en-US" alt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&amp; Analytical Skills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and modeling using Python, pandas, NumPy, scikit-learn,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PyPortfolioOpt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for Price Prediction</a:t>
            </a:r>
            <a:b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Hands-on work with ARIMA,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XGBoost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and LSTM models for multi-asset forecasting.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3.Portfolio Optimization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Constructed efficient portfolios using risk-return trade-offs, Sharpe Ratio, and efficient frontier visualizations.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 startAt="5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Communication &amp; Report Writing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Presented findings to leadership and simplified complex data for client-facing documentation.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ime Management &amp; Regulatory Compliance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Balanced daily research, model building, and reporting — while adhering to strict confidentiality and market compliance rules.</a:t>
            </a:r>
          </a:p>
          <a:p>
            <a:pPr lvl="0" algn="r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skills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5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F587BA8D-1F5A-A551-08F9-62F6B4C3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8ECC05DC-BCD1-36DC-75E9-7121BE67FC4E}"/>
              </a:ext>
            </a:extLst>
          </p:cNvPr>
          <p:cNvSpPr txBox="1"/>
          <p:nvPr/>
        </p:nvSpPr>
        <p:spPr>
          <a:xfrm>
            <a:off x="932827" y="311793"/>
            <a:ext cx="7634867" cy="47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sz="28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Poppins Black"/>
                <a:cs typeface="Times New Roman" panose="02020603050405020304" pitchFamily="18" charset="0"/>
                <a:sym typeface="Poppins Black"/>
              </a:rPr>
              <a:t>Challenges Faced</a:t>
            </a:r>
            <a:endParaRPr lang="en" sz="28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Poppins Black"/>
              <a:cs typeface="Times New Roman" panose="02020603050405020304" pitchFamily="18" charset="0"/>
              <a:sym typeface="Poppins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AFF74-EC10-AD7C-F96A-B610D6A65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8" y="2328645"/>
            <a:ext cx="8467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CCAFD56-37C0-C965-4B4F-DD7543076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2" y="2357582"/>
            <a:ext cx="9036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04286B-0A40-9C47-F495-85DCD4397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34" y="2474748"/>
            <a:ext cx="8767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4EEFB-781B-93DB-9FEB-1C91C344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34" y="1064920"/>
            <a:ext cx="82303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Integrating macro analysis with client needs :-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adapted complex models for practical, actionable client advice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Rapid tech advancements :-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quickly upskilled in Python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Strict compliance and confidentiality protocols :-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followed rigorous rules for data handling and trade recommendations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Small, multi-role team :-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managed overlapping responsibilities due to boutique structure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Staying updated with market news :-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quickly incorporated breaking news into analysis and recommendations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8A0FB64F-6312-4CF5-9D34-F5E7BBD1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85341840-192C-1F4E-79D9-A3948D8265D8}"/>
              </a:ext>
            </a:extLst>
          </p:cNvPr>
          <p:cNvSpPr txBox="1"/>
          <p:nvPr/>
        </p:nvSpPr>
        <p:spPr>
          <a:xfrm>
            <a:off x="953453" y="311793"/>
            <a:ext cx="7634867" cy="47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Intellectual Outcome </a:t>
            </a:r>
            <a:endParaRPr lang="en" sz="2600" b="1" dirty="0">
              <a:solidFill>
                <a:schemeClr val="accent1">
                  <a:lumMod val="50000"/>
                </a:schemeClr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FC09C-AFFA-521A-133D-B1F7B29F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8" y="2328645"/>
            <a:ext cx="8467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49FA4E6-9ED0-07E3-79BB-9EA6718E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2" y="2357582"/>
            <a:ext cx="9036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AE2AD5-6B92-3791-67E0-2576124B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34" y="2474748"/>
            <a:ext cx="8767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77CE29-2EC1-2F8F-659C-D6E4324F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961" y="3860431"/>
            <a:ext cx="137428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CIP REPORT</a:t>
            </a:r>
            <a:endParaRPr kumimoji="0" lang="en-US" altLang="en-US" sz="15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Paper</a:t>
            </a:r>
            <a:endParaRPr kumimoji="0" lang="en-US" altLang="en-US" sz="15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8199E-CC77-8676-959E-883000A5729C}"/>
              </a:ext>
            </a:extLst>
          </p:cNvPr>
          <p:cNvSpPr txBox="1"/>
          <p:nvPr/>
        </p:nvSpPr>
        <p:spPr>
          <a:xfrm>
            <a:off x="0" y="729071"/>
            <a:ext cx="9144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Project Title</a:t>
            </a:r>
          </a:p>
          <a:p>
            <a:pPr algn="ctr"/>
            <a:r>
              <a:rPr lang="en-US" dirty="0"/>
              <a:t>Portfolio Optimization Across Asset Classes Using Traditional MPT and Machine Learning Forecasts: A Comparative Study</a:t>
            </a:r>
          </a:p>
          <a:p>
            <a:r>
              <a:rPr lang="en-US" sz="1600" b="1" u="sng" dirty="0"/>
              <a:t>Research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machine learning models like </a:t>
            </a:r>
            <a:r>
              <a:rPr lang="en-US" dirty="0" err="1"/>
              <a:t>XGBoost</a:t>
            </a:r>
            <a:r>
              <a:rPr lang="en-US" dirty="0"/>
              <a:t> and LSTM provide more accurate short-term return forecasts than traditional models like ARIMA?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using these forecasts impact portfolio performance when applied through Modern Portfolio Theory?</a:t>
            </a:r>
          </a:p>
          <a:p>
            <a:endParaRPr lang="en-US" dirty="0"/>
          </a:p>
          <a:p>
            <a:r>
              <a:rPr lang="en-US" sz="1600" b="1" u="sng" dirty="0"/>
              <a:t>Objectives of the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compare the forecasting performance of </a:t>
            </a:r>
            <a:r>
              <a:rPr lang="en-US" b="1" dirty="0"/>
              <a:t>traditional (ARIMA)</a:t>
            </a:r>
            <a:r>
              <a:rPr lang="en-US" dirty="0"/>
              <a:t> and </a:t>
            </a:r>
            <a:r>
              <a:rPr lang="en-US" b="1" dirty="0"/>
              <a:t>machine learning (</a:t>
            </a:r>
            <a:r>
              <a:rPr lang="en-US" b="1" dirty="0" err="1"/>
              <a:t>XGBoost</a:t>
            </a:r>
            <a:r>
              <a:rPr lang="en-US" b="1" dirty="0"/>
              <a:t>, LSTM)</a:t>
            </a:r>
            <a:r>
              <a:rPr lang="en-US" dirty="0"/>
              <a:t> models for 5-day return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examine how these forecasts affect </a:t>
            </a:r>
            <a:r>
              <a:rPr lang="en-US" b="1" dirty="0"/>
              <a:t>risk-adjusted performance</a:t>
            </a:r>
            <a:r>
              <a:rPr lang="en-US" dirty="0"/>
              <a:t> of portfolios constructed using </a:t>
            </a:r>
            <a:r>
              <a:rPr lang="en-US" b="1" dirty="0"/>
              <a:t>Modern Portfolio Theory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>
          <a:extLst>
            <a:ext uri="{FF2B5EF4-FFF2-40B4-BE49-F238E27FC236}">
              <a16:creationId xmlns:a16="http://schemas.microsoft.com/office/drawing/2014/main" id="{197763E5-2279-A5B9-4966-C056561FC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8D3307-18E0-BE51-3C72-130DFC87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98" y="2328645"/>
            <a:ext cx="84674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47EE5C0-10B0-5500-6505-05B0598AC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42" y="2357582"/>
            <a:ext cx="9036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0991C-1D55-E9A0-5717-6685D21D2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67" y="4079855"/>
            <a:ext cx="898803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Paper</a:t>
            </a:r>
            <a:endParaRPr kumimoji="0" lang="en-US" altLang="en-US" sz="11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CIP REPORT </a:t>
            </a:r>
            <a:endParaRPr kumimoji="0" lang="en-US" altLang="en-US" sz="11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78EB7D-136F-8730-EB88-5E39F4803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5" y="112089"/>
            <a:ext cx="903615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outperformed ARIMA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terms of forecasting accuracy (lower RMSE, MAE).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ML-based portfolios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those built 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predictions, showed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annualized return (19.8%)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Sharpe Ratio (4.12)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the historical return-based MPT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models were more effective in capturing short-term volatility and adapting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non-linear market behavior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Forecast-based optimization led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diversification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capital allocation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asset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CB0AFF-73E1-CBA8-8347-FF7028404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591" y="2143979"/>
            <a:ext cx="915558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u="sng" dirty="0">
                <a:solidFill>
                  <a:schemeClr val="tx1"/>
                </a:solidFill>
                <a:latin typeface="Arial" panose="020B0604020202020204" pitchFamily="34" charset="0"/>
              </a:rPr>
              <a:t>Discussion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machine learning into portfolio construction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enhance both performance and risk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in volatile markets like forex, commodities, and equity indices.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traditional MPT is still valuable, using it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forecasted returns from advanced models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more realistic and dynamic allocations.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study shows that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machine learning is no longer just theoretical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it has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practical, real-world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modern investors and advisory firms.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1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2405550" y="2212525"/>
            <a:ext cx="43329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E4173"/>
                </a:solidFill>
                <a:latin typeface="Poppins Black"/>
                <a:ea typeface="Poppins Black"/>
                <a:cs typeface="Poppins Black"/>
                <a:sym typeface="Poppins Black"/>
              </a:rPr>
              <a:t>Thank You</a:t>
            </a:r>
            <a:endParaRPr sz="3200">
              <a:solidFill>
                <a:srgbClr val="1E4173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741</Words>
  <Application>Microsoft Office PowerPoint</Application>
  <PresentationFormat>On-screen Show (16:9)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Times New Roman</vt:lpstr>
      <vt:lpstr>Poppins Medium</vt:lpstr>
      <vt:lpstr>Arial</vt:lpstr>
      <vt:lpstr>Poppins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Nalin Prasad</dc:creator>
  <cp:lastModifiedBy>UTKARSH ANAND</cp:lastModifiedBy>
  <cp:revision>31</cp:revision>
  <dcterms:modified xsi:type="dcterms:W3CDTF">2025-07-18T12:57:51Z</dcterms:modified>
</cp:coreProperties>
</file>