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60" r:id="rId4"/>
    <p:sldId id="261" r:id="rId5"/>
    <p:sldId id="258" r:id="rId6"/>
    <p:sldId id="262" r:id="rId7"/>
    <p:sldId id="263" r:id="rId8"/>
    <p:sldId id="264" r:id="rId9"/>
    <p:sldId id="265" r:id="rId10"/>
    <p:sldId id="272" r:id="rId11"/>
    <p:sldId id="271" r:id="rId12"/>
    <p:sldId id="266" r:id="rId13"/>
  </p:sldIdLst>
  <p:sldSz cx="18288000" cy="10287000"/>
  <p:notesSz cx="6858000" cy="9144000"/>
  <p:embeddedFontLst>
    <p:embeddedFont>
      <p:font typeface="Open Sans" panose="020F0502020204030204" pitchFamily="34" charset="0"/>
      <p:regular r:id="rId15"/>
    </p:embeddedFont>
    <p:embeddedFont>
      <p:font typeface="Proxima Nova" panose="020B0604020202020204" charset="0"/>
      <p:regular r:id="rId16"/>
    </p:embeddedFont>
    <p:embeddedFont>
      <p:font typeface="Proxima Nova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552" y="4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5DAD34-B8A8-42A4-9C3E-EB97CEDD9514}" type="datetimeFigureOut">
              <a:rPr lang="en-IN" smtClean="0"/>
              <a:t>28-05-2025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D9E008-2436-4B49-AED3-5C3A5DD3AD3B}" type="slidenum">
              <a:rPr lang="en-IN" smtClean="0"/>
              <a:t>‹#›</a:t>
            </a:fld>
            <a:endParaRPr lang="en-IN"/>
          </a:p>
        </p:txBody>
      </p:sp>
    </p:spTree>
    <p:extLst>
      <p:ext uri="{BB962C8B-B14F-4D97-AF65-F5344CB8AC3E}">
        <p14:creationId xmlns:p14="http://schemas.microsoft.com/office/powerpoint/2010/main" val="934358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
        <p:nvSpPr>
          <p:cNvPr id="2" name="Shape 0"/>
          <p:cNvSpPr/>
          <p:nvPr/>
        </p:nvSpPr>
        <p:spPr>
          <a:xfrm>
            <a:off x="0" y="0"/>
            <a:ext cx="18288000" cy="10287000"/>
          </a:xfrm>
          <a:prstGeom prst="rect">
            <a:avLst/>
          </a:prstGeom>
          <a:solidFill>
            <a:srgbClr val="D6F5EE"/>
          </a:solidFill>
          <a:ln/>
        </p:spPr>
      </p:sp>
      <p:sp>
        <p:nvSpPr>
          <p:cNvPr id="3" name="Shape 1"/>
          <p:cNvSpPr/>
          <p:nvPr/>
        </p:nvSpPr>
        <p:spPr>
          <a:xfrm>
            <a:off x="0" y="0"/>
            <a:ext cx="18288000" cy="10287000"/>
          </a:xfrm>
          <a:prstGeom prst="rect">
            <a:avLst/>
          </a:prstGeom>
          <a:solidFill>
            <a:srgbClr val="FFFFFF"/>
          </a:solidFill>
          <a:ln/>
        </p:spPr>
      </p:sp>
    </p:spTree>
    <p:extLst>
      <p:ext uri="{BB962C8B-B14F-4D97-AF65-F5344CB8AC3E}">
        <p14:creationId xmlns:p14="http://schemas.microsoft.com/office/powerpoint/2010/main" val="168237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20.jpe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1.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9.sv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9.sv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2.png"/><Relationship Id="rId4" Type="http://schemas.openxmlformats.org/officeDocument/2006/relationships/image" Target="../media/image3.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4" name="Freeform 4"/>
          <p:cNvSpPr/>
          <p:nvPr/>
        </p:nvSpPr>
        <p:spPr>
          <a:xfrm rot="4596961">
            <a:off x="-1432340" y="6872827"/>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201367">
            <a:off x="714950" y="8429479"/>
            <a:ext cx="3625255" cy="4816160"/>
          </a:xfrm>
          <a:custGeom>
            <a:avLst/>
            <a:gdLst/>
            <a:ahLst/>
            <a:cxnLst/>
            <a:rect l="l" t="t" r="r" b="b"/>
            <a:pathLst>
              <a:path w="3625255" h="4816160">
                <a:moveTo>
                  <a:pt x="0" y="0"/>
                </a:moveTo>
                <a:lnTo>
                  <a:pt x="3625255" y="0"/>
                </a:lnTo>
                <a:lnTo>
                  <a:pt x="3625255" y="4816161"/>
                </a:lnTo>
                <a:lnTo>
                  <a:pt x="0" y="481616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10123381">
            <a:off x="15383533" y="-370895"/>
            <a:ext cx="3980134" cy="4114800"/>
          </a:xfrm>
          <a:custGeom>
            <a:avLst/>
            <a:gdLst/>
            <a:ahLst/>
            <a:cxnLst/>
            <a:rect l="l" t="t" r="r" b="b"/>
            <a:pathLst>
              <a:path w="3980134" h="4114800">
                <a:moveTo>
                  <a:pt x="0" y="0"/>
                </a:moveTo>
                <a:lnTo>
                  <a:pt x="3980134" y="0"/>
                </a:lnTo>
                <a:lnTo>
                  <a:pt x="398013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1395011">
            <a:off x="13558858" y="-1158072"/>
            <a:ext cx="2921537" cy="3881268"/>
          </a:xfrm>
          <a:custGeom>
            <a:avLst/>
            <a:gdLst/>
            <a:ahLst/>
            <a:cxnLst/>
            <a:rect l="l" t="t" r="r" b="b"/>
            <a:pathLst>
              <a:path w="2921537" h="3881268">
                <a:moveTo>
                  <a:pt x="0" y="0"/>
                </a:moveTo>
                <a:lnTo>
                  <a:pt x="2921536" y="0"/>
                </a:lnTo>
                <a:lnTo>
                  <a:pt x="2921536" y="3881269"/>
                </a:lnTo>
                <a:lnTo>
                  <a:pt x="0" y="388126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TextBox 8"/>
          <p:cNvSpPr txBox="1"/>
          <p:nvPr/>
        </p:nvSpPr>
        <p:spPr>
          <a:xfrm>
            <a:off x="569751" y="911821"/>
            <a:ext cx="13603448" cy="4813682"/>
          </a:xfrm>
          <a:prstGeom prst="rect">
            <a:avLst/>
          </a:prstGeom>
        </p:spPr>
        <p:txBody>
          <a:bodyPr wrap="square" lIns="0" tIns="0" rIns="0" bIns="0" rtlCol="0" anchor="t">
            <a:spAutoFit/>
          </a:bodyPr>
          <a:lstStyle/>
          <a:p>
            <a:pPr>
              <a:lnSpc>
                <a:spcPts val="9200"/>
              </a:lnSpc>
            </a:pPr>
            <a:r>
              <a:rPr lang="en-US" sz="9200" b="1" kern="100" spc="92" dirty="0">
                <a:solidFill>
                  <a:srgbClr val="0086B3"/>
                </a:solidFill>
                <a:latin typeface="Proxima Nova Bold"/>
                <a:ea typeface="Aptos" panose="020B0004020202020204" pitchFamily="34" charset="0"/>
                <a:cs typeface="Times New Roman" panose="02020603050405020304" pitchFamily="18" charset="0"/>
                <a:sym typeface="Proxima Nova Bold"/>
              </a:rPr>
              <a:t>Recruitment and Training &amp; Development Practices at Cars24</a:t>
            </a:r>
            <a:endParaRPr lang="en-IN" b="1" kern="100" dirty="0">
              <a:effectLst/>
              <a:latin typeface="Aptos" panose="020B0004020202020204" pitchFamily="34" charset="0"/>
              <a:ea typeface="Aptos" panose="020B0004020202020204" pitchFamily="34" charset="0"/>
              <a:cs typeface="Times New Roman" panose="02020603050405020304" pitchFamily="18" charset="0"/>
            </a:endParaRPr>
          </a:p>
          <a:p>
            <a:pPr algn="l">
              <a:lnSpc>
                <a:spcPts val="9200"/>
              </a:lnSpc>
            </a:pPr>
            <a:endParaRPr lang="en-US" sz="9200" b="1" spc="92" dirty="0">
              <a:solidFill>
                <a:srgbClr val="0086B3"/>
              </a:solidFill>
              <a:latin typeface="Proxima Nova Bold"/>
              <a:ea typeface="Proxima Nova Bold"/>
              <a:cs typeface="Proxima Nova Bold"/>
              <a:sym typeface="Proxima Nova Bold"/>
            </a:endParaRPr>
          </a:p>
        </p:txBody>
      </p:sp>
      <p:sp>
        <p:nvSpPr>
          <p:cNvPr id="10" name="TextBox 10"/>
          <p:cNvSpPr txBox="1"/>
          <p:nvPr/>
        </p:nvSpPr>
        <p:spPr>
          <a:xfrm>
            <a:off x="928464" y="5585449"/>
            <a:ext cx="6595891" cy="520399"/>
          </a:xfrm>
          <a:prstGeom prst="rect">
            <a:avLst/>
          </a:prstGeom>
        </p:spPr>
        <p:txBody>
          <a:bodyPr lIns="0" tIns="0" rIns="0" bIns="0" rtlCol="0" anchor="t">
            <a:spAutoFit/>
          </a:bodyPr>
          <a:lstStyle/>
          <a:p>
            <a:pPr algn="l">
              <a:lnSpc>
                <a:spcPts val="4419"/>
              </a:lnSpc>
            </a:pPr>
            <a:r>
              <a:rPr lang="en-US" sz="3399" b="1" dirty="0">
                <a:solidFill>
                  <a:srgbClr val="1F294C"/>
                </a:solidFill>
                <a:latin typeface="Proxima Nova"/>
                <a:ea typeface="Proxima Nova"/>
                <a:cs typeface="Proxima Nova"/>
                <a:sym typeface="Proxima Nova"/>
              </a:rPr>
              <a:t>Field Based Team Project</a:t>
            </a:r>
          </a:p>
        </p:txBody>
      </p:sp>
      <p:sp>
        <p:nvSpPr>
          <p:cNvPr id="11" name="TextBox 11"/>
          <p:cNvSpPr txBox="1"/>
          <p:nvPr/>
        </p:nvSpPr>
        <p:spPr>
          <a:xfrm>
            <a:off x="928465" y="6522757"/>
            <a:ext cx="6595891" cy="424180"/>
          </a:xfrm>
          <a:prstGeom prst="rect">
            <a:avLst/>
          </a:prstGeom>
        </p:spPr>
        <p:txBody>
          <a:bodyPr lIns="0" tIns="0" rIns="0" bIns="0" rtlCol="0" anchor="t">
            <a:spAutoFit/>
          </a:bodyPr>
          <a:lstStyle/>
          <a:p>
            <a:pPr algn="l">
              <a:lnSpc>
                <a:spcPts val="3200"/>
              </a:lnSpc>
            </a:pPr>
            <a:r>
              <a:rPr lang="en-US" sz="3200" b="1" spc="32" dirty="0">
                <a:solidFill>
                  <a:srgbClr val="0086B3"/>
                </a:solidFill>
                <a:latin typeface="Proxima Nova"/>
                <a:ea typeface="Proxima Nova"/>
                <a:cs typeface="Proxima Nova"/>
                <a:sym typeface="Proxima Nova"/>
              </a:rPr>
              <a:t>Presentation by Learning Team 2</a:t>
            </a:r>
          </a:p>
        </p:txBody>
      </p:sp>
      <p:pic>
        <p:nvPicPr>
          <p:cNvPr id="1028" name="Picture 4" descr="See related image detail. What are the advantages of buying a used car from Cars24?">
            <a:extLst>
              <a:ext uri="{FF2B5EF4-FFF2-40B4-BE49-F238E27FC236}">
                <a16:creationId xmlns:a16="http://schemas.microsoft.com/office/drawing/2014/main" id="{55985CA8-95B0-DD7B-78DA-D5F1D0B2446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37086" y="4401570"/>
            <a:ext cx="7472226" cy="5486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a:extLst>
            <a:ext uri="{FF2B5EF4-FFF2-40B4-BE49-F238E27FC236}">
              <a16:creationId xmlns:a16="http://schemas.microsoft.com/office/drawing/2014/main" id="{012E91E8-BF23-3016-698A-F43AA5B97CAF}"/>
            </a:ext>
          </a:extLst>
        </p:cNvPr>
        <p:cNvGrpSpPr/>
        <p:nvPr/>
      </p:nvGrpSpPr>
      <p:grpSpPr>
        <a:xfrm>
          <a:off x="0" y="0"/>
          <a:ext cx="0" cy="0"/>
          <a:chOff x="0" y="0"/>
          <a:chExt cx="0" cy="0"/>
        </a:xfrm>
      </p:grpSpPr>
      <p:sp>
        <p:nvSpPr>
          <p:cNvPr id="5" name="Freeform 5">
            <a:extLst>
              <a:ext uri="{FF2B5EF4-FFF2-40B4-BE49-F238E27FC236}">
                <a16:creationId xmlns:a16="http://schemas.microsoft.com/office/drawing/2014/main" id="{1F036A44-FF31-23D4-59A8-D092941F6338}"/>
              </a:ext>
            </a:extLst>
          </p:cNvPr>
          <p:cNvSpPr/>
          <p:nvPr/>
        </p:nvSpPr>
        <p:spPr>
          <a:xfrm rot="4596961">
            <a:off x="-1406027" y="6806086"/>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a:extLst>
              <a:ext uri="{FF2B5EF4-FFF2-40B4-BE49-F238E27FC236}">
                <a16:creationId xmlns:a16="http://schemas.microsoft.com/office/drawing/2014/main" id="{DF13C8A1-7E92-A3A3-A1B5-E2C47D388B3C}"/>
              </a:ext>
            </a:extLst>
          </p:cNvPr>
          <p:cNvSpPr/>
          <p:nvPr/>
        </p:nvSpPr>
        <p:spPr>
          <a:xfrm rot="-1201367">
            <a:off x="557077" y="8324231"/>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a:extLst>
              <a:ext uri="{FF2B5EF4-FFF2-40B4-BE49-F238E27FC236}">
                <a16:creationId xmlns:a16="http://schemas.microsoft.com/office/drawing/2014/main" id="{BBAB79B6-8D07-16E4-5F60-80B897052FDA}"/>
              </a:ext>
            </a:extLst>
          </p:cNvPr>
          <p:cNvSpPr/>
          <p:nvPr/>
        </p:nvSpPr>
        <p:spPr>
          <a:xfrm rot="9956905">
            <a:off x="15474752" y="-385440"/>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a:extLst>
              <a:ext uri="{FF2B5EF4-FFF2-40B4-BE49-F238E27FC236}">
                <a16:creationId xmlns:a16="http://schemas.microsoft.com/office/drawing/2014/main" id="{58601DB8-7581-54D1-2A70-D136B2B8269D}"/>
              </a:ext>
            </a:extLst>
          </p:cNvPr>
          <p:cNvSpPr/>
          <p:nvPr/>
        </p:nvSpPr>
        <p:spPr>
          <a:xfrm rot="-1395011">
            <a:off x="13800601" y="-1123498"/>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 name="TextBox 1">
            <a:extLst>
              <a:ext uri="{FF2B5EF4-FFF2-40B4-BE49-F238E27FC236}">
                <a16:creationId xmlns:a16="http://schemas.microsoft.com/office/drawing/2014/main" id="{5889B240-A438-DDA9-A2C9-0F28E2586277}"/>
              </a:ext>
            </a:extLst>
          </p:cNvPr>
          <p:cNvSpPr txBox="1"/>
          <p:nvPr/>
        </p:nvSpPr>
        <p:spPr>
          <a:xfrm>
            <a:off x="2667000" y="3372332"/>
            <a:ext cx="11658600" cy="5509200"/>
          </a:xfrm>
          <a:prstGeom prst="rect">
            <a:avLst/>
          </a:prstGeom>
          <a:noFill/>
        </p:spPr>
        <p:txBody>
          <a:bodyPr wrap="square" rtlCol="0">
            <a:spAutoFit/>
          </a:bodyPr>
          <a:lstStyle/>
          <a:p>
            <a:r>
              <a:rPr lang="en-US" sz="3200" dirty="0"/>
              <a:t>Cars24 combines technology and employee-focused strategies to excel in recruitment and training. By leveraging tools like ATS and AI platforms, the company streamlines hiring, enhances efficiency, and delivers an exceptional candidate experience. Tailored training initiatives, including microlearning and leadership workshops, foster continuous learning, aligning employee growth with organizational goals to boost engagement and retention. Data-driven decision-making, guided by KPIs and feedback, ensures HR processes remain aligned with business objectives, creating a dynamic work environment that supports efficiency, talent development, and sustainable growth.</a:t>
            </a:r>
            <a:endParaRPr lang="en-IN" sz="3200" dirty="0"/>
          </a:p>
        </p:txBody>
      </p:sp>
      <p:sp>
        <p:nvSpPr>
          <p:cNvPr id="3" name="TextBox 2">
            <a:extLst>
              <a:ext uri="{FF2B5EF4-FFF2-40B4-BE49-F238E27FC236}">
                <a16:creationId xmlns:a16="http://schemas.microsoft.com/office/drawing/2014/main" id="{00DE001B-7590-4262-57C7-B42C49205C59}"/>
              </a:ext>
            </a:extLst>
          </p:cNvPr>
          <p:cNvSpPr txBox="1"/>
          <p:nvPr/>
        </p:nvSpPr>
        <p:spPr>
          <a:xfrm>
            <a:off x="2667000" y="1768884"/>
            <a:ext cx="8006022" cy="1015663"/>
          </a:xfrm>
          <a:prstGeom prst="rect">
            <a:avLst/>
          </a:prstGeom>
          <a:noFill/>
        </p:spPr>
        <p:txBody>
          <a:bodyPr wrap="square" rtlCol="0">
            <a:spAutoFit/>
          </a:bodyPr>
          <a:lstStyle/>
          <a:p>
            <a:r>
              <a:rPr lang="en-IN" sz="6000" b="1" dirty="0"/>
              <a:t>Conclusion</a:t>
            </a:r>
          </a:p>
        </p:txBody>
      </p:sp>
    </p:spTree>
    <p:extLst>
      <p:ext uri="{BB962C8B-B14F-4D97-AF65-F5344CB8AC3E}">
        <p14:creationId xmlns:p14="http://schemas.microsoft.com/office/powerpoint/2010/main" val="4259699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992238" y="1520130"/>
            <a:ext cx="16303526" cy="1771948"/>
          </a:xfrm>
          <a:prstGeom prst="rect">
            <a:avLst/>
          </a:prstGeom>
          <a:noFill/>
          <a:ln/>
        </p:spPr>
        <p:txBody>
          <a:bodyPr wrap="square" lIns="0" tIns="0" rIns="0" bIns="0" rtlCol="0" anchor="t"/>
          <a:lstStyle/>
          <a:p>
            <a:pPr>
              <a:lnSpc>
                <a:spcPts val="6938"/>
              </a:lnSpc>
            </a:pPr>
            <a:r>
              <a:rPr lang="en-US" sz="5563" b="1" dirty="0">
                <a:solidFill>
                  <a:srgbClr val="333F70"/>
                </a:solidFill>
                <a:latin typeface="Unbounded Bold" pitchFamily="34" charset="0"/>
                <a:ea typeface="Unbounded Bold" pitchFamily="34" charset="-122"/>
                <a:cs typeface="Unbounded Bold" pitchFamily="34" charset="-120"/>
              </a:rPr>
              <a:t>Recommendations for Continued Success</a:t>
            </a:r>
            <a:endParaRPr lang="en-US" sz="5563" dirty="0"/>
          </a:p>
        </p:txBody>
      </p:sp>
      <p:sp>
        <p:nvSpPr>
          <p:cNvPr id="3" name="Shape 1"/>
          <p:cNvSpPr/>
          <p:nvPr/>
        </p:nvSpPr>
        <p:spPr>
          <a:xfrm>
            <a:off x="992238" y="3859114"/>
            <a:ext cx="2037904" cy="1009948"/>
          </a:xfrm>
          <a:prstGeom prst="roundRect">
            <a:avLst>
              <a:gd name="adj" fmla="val 11791"/>
            </a:avLst>
          </a:prstGeom>
          <a:solidFill>
            <a:srgbClr val="D6F5EE"/>
          </a:solidFill>
          <a:ln w="7620">
            <a:solidFill>
              <a:srgbClr val="BCDBD4"/>
            </a:solidFill>
            <a:prstDash val="solid"/>
          </a:ln>
        </p:spPr>
      </p:sp>
      <p:sp>
        <p:nvSpPr>
          <p:cNvPr id="4" name="Text 2"/>
          <p:cNvSpPr/>
          <p:nvPr/>
        </p:nvSpPr>
        <p:spPr>
          <a:xfrm>
            <a:off x="1285281" y="4080571"/>
            <a:ext cx="184249" cy="566886"/>
          </a:xfrm>
          <a:prstGeom prst="rect">
            <a:avLst/>
          </a:prstGeom>
          <a:noFill/>
          <a:ln/>
        </p:spPr>
        <p:txBody>
          <a:bodyPr wrap="none" lIns="0" tIns="0" rIns="0" bIns="0" rtlCol="0" anchor="t"/>
          <a:lstStyle/>
          <a:p>
            <a:pPr algn="ctr">
              <a:lnSpc>
                <a:spcPts val="4438"/>
              </a:lnSpc>
            </a:pPr>
            <a:r>
              <a:rPr lang="en-US" sz="2750" b="1" dirty="0">
                <a:solidFill>
                  <a:srgbClr val="333F70"/>
                </a:solidFill>
                <a:latin typeface="Unbounded Bold" pitchFamily="34" charset="0"/>
                <a:ea typeface="Unbounded Bold" pitchFamily="34" charset="-122"/>
                <a:cs typeface="Unbounded Bold" pitchFamily="34" charset="-120"/>
              </a:rPr>
              <a:t>1</a:t>
            </a:r>
            <a:endParaRPr lang="en-US" sz="2750" dirty="0"/>
          </a:p>
        </p:txBody>
      </p:sp>
      <p:sp>
        <p:nvSpPr>
          <p:cNvPr id="5" name="Text 3"/>
          <p:cNvSpPr/>
          <p:nvPr/>
        </p:nvSpPr>
        <p:spPr>
          <a:xfrm>
            <a:off x="3313659" y="4142631"/>
            <a:ext cx="5975300" cy="442913"/>
          </a:xfrm>
          <a:prstGeom prst="rect">
            <a:avLst/>
          </a:prstGeom>
          <a:noFill/>
          <a:ln/>
        </p:spPr>
        <p:txBody>
          <a:bodyPr wrap="none" lIns="0" tIns="0" rIns="0" bIns="0" rtlCol="0" anchor="t"/>
          <a:lstStyle/>
          <a:p>
            <a:pPr>
              <a:lnSpc>
                <a:spcPts val="3438"/>
              </a:lnSpc>
            </a:pPr>
            <a:r>
              <a:rPr lang="en-US" sz="2750" b="1" dirty="0">
                <a:solidFill>
                  <a:srgbClr val="333F70"/>
                </a:solidFill>
                <a:latin typeface="Unbounded Bold" pitchFamily="34" charset="0"/>
                <a:ea typeface="Unbounded Bold" pitchFamily="34" charset="-122"/>
                <a:cs typeface="Unbounded Bold" pitchFamily="34" charset="-120"/>
              </a:rPr>
              <a:t>Adopting Predictive Analytics</a:t>
            </a:r>
            <a:endParaRPr lang="en-US" sz="2750" dirty="0"/>
          </a:p>
        </p:txBody>
      </p:sp>
      <p:sp>
        <p:nvSpPr>
          <p:cNvPr id="6" name="Shape 4"/>
          <p:cNvSpPr/>
          <p:nvPr/>
        </p:nvSpPr>
        <p:spPr>
          <a:xfrm>
            <a:off x="3171826" y="4850011"/>
            <a:ext cx="13982254" cy="19050"/>
          </a:xfrm>
          <a:prstGeom prst="roundRect">
            <a:avLst>
              <a:gd name="adj" fmla="val 625116"/>
            </a:avLst>
          </a:prstGeom>
          <a:solidFill>
            <a:srgbClr val="BCDBD4"/>
          </a:solidFill>
          <a:ln/>
        </p:spPr>
      </p:sp>
      <p:sp>
        <p:nvSpPr>
          <p:cNvPr id="7" name="Shape 5"/>
          <p:cNvSpPr/>
          <p:nvPr/>
        </p:nvSpPr>
        <p:spPr>
          <a:xfrm>
            <a:off x="992237" y="5010745"/>
            <a:ext cx="4075808" cy="1009948"/>
          </a:xfrm>
          <a:prstGeom prst="roundRect">
            <a:avLst>
              <a:gd name="adj" fmla="val 11791"/>
            </a:avLst>
          </a:prstGeom>
          <a:solidFill>
            <a:srgbClr val="D6F5EE"/>
          </a:solidFill>
          <a:ln w="7620">
            <a:solidFill>
              <a:srgbClr val="BCDBD4"/>
            </a:solidFill>
            <a:prstDash val="solid"/>
          </a:ln>
        </p:spPr>
      </p:sp>
      <p:sp>
        <p:nvSpPr>
          <p:cNvPr id="8" name="Text 6"/>
          <p:cNvSpPr/>
          <p:nvPr/>
        </p:nvSpPr>
        <p:spPr>
          <a:xfrm>
            <a:off x="1285280" y="5232202"/>
            <a:ext cx="295870" cy="566886"/>
          </a:xfrm>
          <a:prstGeom prst="rect">
            <a:avLst/>
          </a:prstGeom>
          <a:noFill/>
          <a:ln/>
        </p:spPr>
        <p:txBody>
          <a:bodyPr wrap="none" lIns="0" tIns="0" rIns="0" bIns="0" rtlCol="0" anchor="t"/>
          <a:lstStyle/>
          <a:p>
            <a:pPr algn="ctr">
              <a:lnSpc>
                <a:spcPts val="4438"/>
              </a:lnSpc>
            </a:pPr>
            <a:r>
              <a:rPr lang="en-US" sz="2750" b="1" dirty="0">
                <a:solidFill>
                  <a:srgbClr val="333F70"/>
                </a:solidFill>
                <a:latin typeface="Unbounded Bold" pitchFamily="34" charset="0"/>
                <a:ea typeface="Unbounded Bold" pitchFamily="34" charset="-122"/>
                <a:cs typeface="Unbounded Bold" pitchFamily="34" charset="-120"/>
              </a:rPr>
              <a:t>2</a:t>
            </a:r>
            <a:endParaRPr lang="en-US" sz="2750" dirty="0"/>
          </a:p>
        </p:txBody>
      </p:sp>
      <p:sp>
        <p:nvSpPr>
          <p:cNvPr id="9" name="Text 7"/>
          <p:cNvSpPr/>
          <p:nvPr/>
        </p:nvSpPr>
        <p:spPr>
          <a:xfrm>
            <a:off x="5351561" y="5294262"/>
            <a:ext cx="6282333" cy="442913"/>
          </a:xfrm>
          <a:prstGeom prst="rect">
            <a:avLst/>
          </a:prstGeom>
          <a:noFill/>
          <a:ln/>
        </p:spPr>
        <p:txBody>
          <a:bodyPr wrap="none" lIns="0" tIns="0" rIns="0" bIns="0" rtlCol="0" anchor="t"/>
          <a:lstStyle/>
          <a:p>
            <a:pPr>
              <a:lnSpc>
                <a:spcPts val="3438"/>
              </a:lnSpc>
            </a:pPr>
            <a:r>
              <a:rPr lang="en-US" sz="2750" b="1" dirty="0">
                <a:solidFill>
                  <a:srgbClr val="333F70"/>
                </a:solidFill>
                <a:latin typeface="Unbounded Bold" pitchFamily="34" charset="0"/>
                <a:ea typeface="Unbounded Bold" pitchFamily="34" charset="-122"/>
                <a:cs typeface="Unbounded Bold" pitchFamily="34" charset="-120"/>
              </a:rPr>
              <a:t>Enhancing Feedback Systems</a:t>
            </a:r>
            <a:endParaRPr lang="en-US" sz="2750" dirty="0"/>
          </a:p>
        </p:txBody>
      </p:sp>
      <p:sp>
        <p:nvSpPr>
          <p:cNvPr id="10" name="Shape 8"/>
          <p:cNvSpPr/>
          <p:nvPr/>
        </p:nvSpPr>
        <p:spPr>
          <a:xfrm>
            <a:off x="5209729" y="6001643"/>
            <a:ext cx="11944350" cy="19050"/>
          </a:xfrm>
          <a:prstGeom prst="roundRect">
            <a:avLst>
              <a:gd name="adj" fmla="val 625116"/>
            </a:avLst>
          </a:prstGeom>
          <a:solidFill>
            <a:srgbClr val="BCDBD4"/>
          </a:solidFill>
          <a:ln/>
        </p:spPr>
      </p:sp>
      <p:sp>
        <p:nvSpPr>
          <p:cNvPr id="11" name="Shape 9"/>
          <p:cNvSpPr/>
          <p:nvPr/>
        </p:nvSpPr>
        <p:spPr>
          <a:xfrm>
            <a:off x="992238" y="6162377"/>
            <a:ext cx="6113710" cy="1009948"/>
          </a:xfrm>
          <a:prstGeom prst="roundRect">
            <a:avLst>
              <a:gd name="adj" fmla="val 11791"/>
            </a:avLst>
          </a:prstGeom>
          <a:solidFill>
            <a:srgbClr val="D6F5EE"/>
          </a:solidFill>
          <a:ln w="7620">
            <a:solidFill>
              <a:srgbClr val="BCDBD4"/>
            </a:solidFill>
            <a:prstDash val="solid"/>
          </a:ln>
        </p:spPr>
      </p:sp>
      <p:sp>
        <p:nvSpPr>
          <p:cNvPr id="12" name="Text 10"/>
          <p:cNvSpPr/>
          <p:nvPr/>
        </p:nvSpPr>
        <p:spPr>
          <a:xfrm>
            <a:off x="1285280" y="6383835"/>
            <a:ext cx="297210" cy="566886"/>
          </a:xfrm>
          <a:prstGeom prst="rect">
            <a:avLst/>
          </a:prstGeom>
          <a:noFill/>
          <a:ln/>
        </p:spPr>
        <p:txBody>
          <a:bodyPr wrap="none" lIns="0" tIns="0" rIns="0" bIns="0" rtlCol="0" anchor="t"/>
          <a:lstStyle/>
          <a:p>
            <a:pPr algn="ctr">
              <a:lnSpc>
                <a:spcPts val="4438"/>
              </a:lnSpc>
            </a:pPr>
            <a:r>
              <a:rPr lang="en-US" sz="2750" b="1" dirty="0">
                <a:solidFill>
                  <a:srgbClr val="333F70"/>
                </a:solidFill>
                <a:latin typeface="Unbounded Bold" pitchFamily="34" charset="0"/>
                <a:ea typeface="Unbounded Bold" pitchFamily="34" charset="-122"/>
                <a:cs typeface="Unbounded Bold" pitchFamily="34" charset="-120"/>
              </a:rPr>
              <a:t>3</a:t>
            </a:r>
            <a:endParaRPr lang="en-US" sz="2750" dirty="0"/>
          </a:p>
        </p:txBody>
      </p:sp>
      <p:sp>
        <p:nvSpPr>
          <p:cNvPr id="13" name="Text 11"/>
          <p:cNvSpPr/>
          <p:nvPr/>
        </p:nvSpPr>
        <p:spPr>
          <a:xfrm>
            <a:off x="7389465" y="6445895"/>
            <a:ext cx="7525345" cy="442913"/>
          </a:xfrm>
          <a:prstGeom prst="rect">
            <a:avLst/>
          </a:prstGeom>
          <a:noFill/>
          <a:ln/>
        </p:spPr>
        <p:txBody>
          <a:bodyPr wrap="none" lIns="0" tIns="0" rIns="0" bIns="0" rtlCol="0" anchor="t"/>
          <a:lstStyle/>
          <a:p>
            <a:pPr>
              <a:lnSpc>
                <a:spcPts val="3438"/>
              </a:lnSpc>
            </a:pPr>
            <a:r>
              <a:rPr lang="en-US" sz="2750" b="1" dirty="0">
                <a:solidFill>
                  <a:srgbClr val="333F70"/>
                </a:solidFill>
                <a:latin typeface="Unbounded Bold" pitchFamily="34" charset="0"/>
                <a:ea typeface="Unbounded Bold" pitchFamily="34" charset="-122"/>
                <a:cs typeface="Unbounded Bold" pitchFamily="34" charset="-120"/>
              </a:rPr>
              <a:t>Expanding Cross-Functional Training</a:t>
            </a:r>
            <a:endParaRPr lang="en-US" sz="2750" dirty="0"/>
          </a:p>
        </p:txBody>
      </p:sp>
      <p:sp>
        <p:nvSpPr>
          <p:cNvPr id="14" name="Shape 12"/>
          <p:cNvSpPr/>
          <p:nvPr/>
        </p:nvSpPr>
        <p:spPr>
          <a:xfrm>
            <a:off x="7247633" y="7153275"/>
            <a:ext cx="9906446" cy="19050"/>
          </a:xfrm>
          <a:prstGeom prst="roundRect">
            <a:avLst>
              <a:gd name="adj" fmla="val 625116"/>
            </a:avLst>
          </a:prstGeom>
          <a:solidFill>
            <a:srgbClr val="BCDBD4"/>
          </a:solidFill>
          <a:ln/>
        </p:spPr>
      </p:sp>
      <p:sp>
        <p:nvSpPr>
          <p:cNvPr id="15" name="Shape 13"/>
          <p:cNvSpPr/>
          <p:nvPr/>
        </p:nvSpPr>
        <p:spPr>
          <a:xfrm>
            <a:off x="992237" y="7314010"/>
            <a:ext cx="8151763" cy="1452860"/>
          </a:xfrm>
          <a:prstGeom prst="roundRect">
            <a:avLst>
              <a:gd name="adj" fmla="val 8197"/>
            </a:avLst>
          </a:prstGeom>
          <a:solidFill>
            <a:srgbClr val="D6F5EE"/>
          </a:solidFill>
          <a:ln w="7620">
            <a:solidFill>
              <a:srgbClr val="BCDBD4"/>
            </a:solidFill>
            <a:prstDash val="solid"/>
          </a:ln>
        </p:spPr>
      </p:sp>
      <p:sp>
        <p:nvSpPr>
          <p:cNvPr id="16" name="Text 14"/>
          <p:cNvSpPr/>
          <p:nvPr/>
        </p:nvSpPr>
        <p:spPr>
          <a:xfrm>
            <a:off x="1285280" y="7756923"/>
            <a:ext cx="305098" cy="566886"/>
          </a:xfrm>
          <a:prstGeom prst="rect">
            <a:avLst/>
          </a:prstGeom>
          <a:noFill/>
          <a:ln/>
        </p:spPr>
        <p:txBody>
          <a:bodyPr wrap="none" lIns="0" tIns="0" rIns="0" bIns="0" rtlCol="0" anchor="t"/>
          <a:lstStyle/>
          <a:p>
            <a:pPr algn="ctr">
              <a:lnSpc>
                <a:spcPts val="4438"/>
              </a:lnSpc>
            </a:pPr>
            <a:r>
              <a:rPr lang="en-US" sz="2750" b="1" dirty="0">
                <a:solidFill>
                  <a:srgbClr val="333F70"/>
                </a:solidFill>
                <a:latin typeface="Unbounded Bold" pitchFamily="34" charset="0"/>
                <a:ea typeface="Unbounded Bold" pitchFamily="34" charset="-122"/>
                <a:cs typeface="Unbounded Bold" pitchFamily="34" charset="-120"/>
              </a:rPr>
              <a:t>4</a:t>
            </a:r>
            <a:endParaRPr lang="en-US" sz="2750" dirty="0"/>
          </a:p>
        </p:txBody>
      </p:sp>
      <p:sp>
        <p:nvSpPr>
          <p:cNvPr id="17" name="Text 15"/>
          <p:cNvSpPr/>
          <p:nvPr/>
        </p:nvSpPr>
        <p:spPr>
          <a:xfrm>
            <a:off x="9427517" y="7597528"/>
            <a:ext cx="7584728" cy="885825"/>
          </a:xfrm>
          <a:prstGeom prst="rect">
            <a:avLst/>
          </a:prstGeom>
          <a:noFill/>
          <a:ln/>
        </p:spPr>
        <p:txBody>
          <a:bodyPr wrap="square" lIns="0" tIns="0" rIns="0" bIns="0" rtlCol="0" anchor="t"/>
          <a:lstStyle/>
          <a:p>
            <a:pPr>
              <a:lnSpc>
                <a:spcPts val="3438"/>
              </a:lnSpc>
            </a:pPr>
            <a:r>
              <a:rPr lang="en-US" sz="2750" b="1" dirty="0">
                <a:solidFill>
                  <a:srgbClr val="333F70"/>
                </a:solidFill>
                <a:latin typeface="Unbounded Bold" pitchFamily="34" charset="0"/>
                <a:ea typeface="Unbounded Bold" pitchFamily="34" charset="-122"/>
                <a:cs typeface="Unbounded Bold" pitchFamily="34" charset="-120"/>
              </a:rPr>
              <a:t>Strengthening Leadership Development</a:t>
            </a:r>
            <a:endParaRPr lang="en-US" sz="2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5" name="Freeform 5"/>
          <p:cNvSpPr/>
          <p:nvPr/>
        </p:nvSpPr>
        <p:spPr>
          <a:xfrm rot="4596961">
            <a:off x="-1406027" y="6806086"/>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201367">
            <a:off x="557077" y="8324231"/>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9956905">
            <a:off x="15474752" y="-385440"/>
            <a:ext cx="3832752" cy="3962431"/>
          </a:xfrm>
          <a:custGeom>
            <a:avLst/>
            <a:gdLst/>
            <a:ahLst/>
            <a:cxnLst/>
            <a:rect l="l" t="t" r="r" b="b"/>
            <a:pathLst>
              <a:path w="3832752" h="3962431">
                <a:moveTo>
                  <a:pt x="0" y="0"/>
                </a:moveTo>
                <a:lnTo>
                  <a:pt x="3832752" y="0"/>
                </a:lnTo>
                <a:lnTo>
                  <a:pt x="3832752" y="3962431"/>
                </a:lnTo>
                <a:lnTo>
                  <a:pt x="0" y="39624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3800601" y="-1123498"/>
            <a:ext cx="2831272" cy="3761351"/>
          </a:xfrm>
          <a:custGeom>
            <a:avLst/>
            <a:gdLst/>
            <a:ahLst/>
            <a:cxnLst/>
            <a:rect l="l" t="t" r="r" b="b"/>
            <a:pathLst>
              <a:path w="2831272" h="3761351">
                <a:moveTo>
                  <a:pt x="0" y="0"/>
                </a:moveTo>
                <a:lnTo>
                  <a:pt x="2831272" y="0"/>
                </a:lnTo>
                <a:lnTo>
                  <a:pt x="2831272" y="3761351"/>
                </a:lnTo>
                <a:lnTo>
                  <a:pt x="0" y="37613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TextBox 8">
            <a:extLst>
              <a:ext uri="{FF2B5EF4-FFF2-40B4-BE49-F238E27FC236}">
                <a16:creationId xmlns:a16="http://schemas.microsoft.com/office/drawing/2014/main" id="{DB1D7F9A-7EB2-64D0-635B-8D3DE4008980}"/>
              </a:ext>
            </a:extLst>
          </p:cNvPr>
          <p:cNvSpPr txBox="1"/>
          <p:nvPr/>
        </p:nvSpPr>
        <p:spPr>
          <a:xfrm>
            <a:off x="4648200" y="3543300"/>
            <a:ext cx="8229600" cy="1862048"/>
          </a:xfrm>
          <a:prstGeom prst="rect">
            <a:avLst/>
          </a:prstGeom>
          <a:noFill/>
        </p:spPr>
        <p:txBody>
          <a:bodyPr wrap="square" rtlCol="0">
            <a:spAutoFit/>
          </a:bodyPr>
          <a:lstStyle/>
          <a:p>
            <a:r>
              <a:rPr lang="en-IN" sz="11500" b="1"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2" name="Freeform 2"/>
          <p:cNvSpPr/>
          <p:nvPr/>
        </p:nvSpPr>
        <p:spPr>
          <a:xfrm>
            <a:off x="11174916" y="374953"/>
            <a:ext cx="3241481" cy="3715120"/>
          </a:xfrm>
          <a:custGeom>
            <a:avLst/>
            <a:gdLst/>
            <a:ahLst/>
            <a:cxnLst/>
            <a:rect l="l" t="t" r="r" b="b"/>
            <a:pathLst>
              <a:path w="9320011" h="6746850">
                <a:moveTo>
                  <a:pt x="0" y="0"/>
                </a:moveTo>
                <a:lnTo>
                  <a:pt x="9320011" y="0"/>
                </a:lnTo>
                <a:lnTo>
                  <a:pt x="9320011" y="6746850"/>
                </a:lnTo>
                <a:lnTo>
                  <a:pt x="0" y="67468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3" name="Freeform 3"/>
          <p:cNvSpPr/>
          <p:nvPr/>
        </p:nvSpPr>
        <p:spPr>
          <a:xfrm rot="4201469">
            <a:off x="-1935236" y="7716528"/>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4" name="Freeform 4"/>
          <p:cNvSpPr/>
          <p:nvPr/>
        </p:nvSpPr>
        <p:spPr>
          <a:xfrm rot="-4089119">
            <a:off x="159403" y="9423373"/>
            <a:ext cx="3484112" cy="2787289"/>
          </a:xfrm>
          <a:custGeom>
            <a:avLst/>
            <a:gdLst/>
            <a:ahLst/>
            <a:cxnLst/>
            <a:rect l="l" t="t" r="r" b="b"/>
            <a:pathLst>
              <a:path w="3484112" h="2787289">
                <a:moveTo>
                  <a:pt x="0" y="0"/>
                </a:moveTo>
                <a:lnTo>
                  <a:pt x="3484112" y="0"/>
                </a:lnTo>
                <a:lnTo>
                  <a:pt x="3484112" y="2787289"/>
                </a:lnTo>
                <a:lnTo>
                  <a:pt x="0" y="278728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sp>
        <p:nvSpPr>
          <p:cNvPr id="5" name="Freeform 5"/>
          <p:cNvSpPr/>
          <p:nvPr/>
        </p:nvSpPr>
        <p:spPr>
          <a:xfrm rot="10026593">
            <a:off x="15481612" y="-521355"/>
            <a:ext cx="3555375" cy="4205283"/>
          </a:xfrm>
          <a:custGeom>
            <a:avLst/>
            <a:gdLst/>
            <a:ahLst/>
            <a:cxnLst/>
            <a:rect l="l" t="t" r="r" b="b"/>
            <a:pathLst>
              <a:path w="3555375" h="4205283">
                <a:moveTo>
                  <a:pt x="0" y="0"/>
                </a:moveTo>
                <a:lnTo>
                  <a:pt x="3555376" y="0"/>
                </a:lnTo>
                <a:lnTo>
                  <a:pt x="3555376" y="4205282"/>
                </a:lnTo>
                <a:lnTo>
                  <a:pt x="0" y="42052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851761" y="546394"/>
            <a:ext cx="6596907" cy="820738"/>
          </a:xfrm>
          <a:prstGeom prst="rect">
            <a:avLst/>
          </a:prstGeom>
        </p:spPr>
        <p:txBody>
          <a:bodyPr lIns="0" tIns="0" rIns="0" bIns="0" rtlCol="0" anchor="t">
            <a:spAutoFit/>
          </a:bodyPr>
          <a:lstStyle/>
          <a:p>
            <a:pPr algn="l">
              <a:lnSpc>
                <a:spcPts val="6399"/>
              </a:lnSpc>
            </a:pPr>
            <a:r>
              <a:rPr lang="en-US" sz="5400" b="1" spc="63" dirty="0">
                <a:solidFill>
                  <a:srgbClr val="0086B3"/>
                </a:solidFill>
                <a:latin typeface="Proxima Nova Bold"/>
                <a:ea typeface="Proxima Nova Bold"/>
                <a:cs typeface="Proxima Nova Bold"/>
                <a:sym typeface="Proxima Nova Bold"/>
              </a:rPr>
              <a:t>Industry Selected</a:t>
            </a:r>
          </a:p>
        </p:txBody>
      </p:sp>
      <p:sp>
        <p:nvSpPr>
          <p:cNvPr id="8" name="Freeform 8"/>
          <p:cNvSpPr/>
          <p:nvPr/>
        </p:nvSpPr>
        <p:spPr>
          <a:xfrm rot="-2827656" flipH="1" flipV="1">
            <a:off x="14119950" y="-1318357"/>
            <a:ext cx="3484112" cy="2787289"/>
          </a:xfrm>
          <a:custGeom>
            <a:avLst/>
            <a:gdLst/>
            <a:ahLst/>
            <a:cxnLst/>
            <a:rect l="l" t="t" r="r" b="b"/>
            <a:pathLst>
              <a:path w="3484112" h="2787289">
                <a:moveTo>
                  <a:pt x="3484112" y="2787289"/>
                </a:moveTo>
                <a:lnTo>
                  <a:pt x="0" y="2787289"/>
                </a:lnTo>
                <a:lnTo>
                  <a:pt x="0" y="0"/>
                </a:lnTo>
                <a:lnTo>
                  <a:pt x="3484112" y="0"/>
                </a:lnTo>
                <a:lnTo>
                  <a:pt x="3484112" y="2787289"/>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TextBox 6">
            <a:extLst>
              <a:ext uri="{FF2B5EF4-FFF2-40B4-BE49-F238E27FC236}">
                <a16:creationId xmlns:a16="http://schemas.microsoft.com/office/drawing/2014/main" id="{D2712DD0-2CFE-9D85-2E43-D7485A084756}"/>
              </a:ext>
            </a:extLst>
          </p:cNvPr>
          <p:cNvSpPr txBox="1"/>
          <p:nvPr/>
        </p:nvSpPr>
        <p:spPr>
          <a:xfrm>
            <a:off x="851761" y="1750703"/>
            <a:ext cx="10601824" cy="3037626"/>
          </a:xfrm>
          <a:prstGeom prst="rect">
            <a:avLst/>
          </a:prstGeom>
          <a:noFill/>
        </p:spPr>
        <p:txBody>
          <a:bodyPr wrap="square" rtlCol="0">
            <a:spAutoFit/>
          </a:bodyPr>
          <a:lstStyle/>
          <a:p>
            <a:pPr>
              <a:lnSpc>
                <a:spcPct val="115000"/>
              </a:lnSpc>
              <a:spcAft>
                <a:spcPts val="800"/>
              </a:spcAf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Automotive and E-commerce Industry</a:t>
            </a:r>
            <a:br>
              <a:rPr lang="en-IN" sz="2800" kern="100" dirty="0">
                <a:effectLst/>
                <a:highlight>
                  <a:srgbClr val="00FFFF"/>
                </a:highlight>
                <a:latin typeface="Times New Roman" panose="02020603050405020304" pitchFamily="18" charset="0"/>
                <a:ea typeface="Aptos" panose="020B0004020202020204" pitchFamily="34" charset="0"/>
                <a:cs typeface="Times New Roman" panose="02020603050405020304" pitchFamily="18" charset="0"/>
              </a:rPr>
            </a:b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The automotive industry focuses on the design, manufacturing, and distribution of vehicles, while the e-commerce sector enables online transactions. Cars24 merges these industries, transforming the pre-owned car market through its technology-driven platform, offering convenience and efficiency to buyers and sellers.</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B74A167E-024E-0E11-B71C-D91F3AF416F2}"/>
              </a:ext>
            </a:extLst>
          </p:cNvPr>
          <p:cNvSpPr txBox="1"/>
          <p:nvPr/>
        </p:nvSpPr>
        <p:spPr>
          <a:xfrm>
            <a:off x="851761" y="4932571"/>
            <a:ext cx="5993971" cy="913070"/>
          </a:xfrm>
          <a:prstGeom prst="rect">
            <a:avLst/>
          </a:prstGeom>
          <a:noFill/>
        </p:spPr>
        <p:txBody>
          <a:bodyPr wrap="square">
            <a:spAutoFit/>
          </a:bodyPr>
          <a:lstStyle/>
          <a:p>
            <a:pPr algn="l">
              <a:lnSpc>
                <a:spcPts val="6399"/>
              </a:lnSpc>
            </a:pPr>
            <a:r>
              <a:rPr lang="en-US" sz="5400" b="1" spc="63" dirty="0">
                <a:solidFill>
                  <a:srgbClr val="0086B3"/>
                </a:solidFill>
                <a:latin typeface="Proxima Nova Bold"/>
                <a:ea typeface="Proxima Nova Bold"/>
                <a:cs typeface="Proxima Nova Bold"/>
                <a:sym typeface="Proxima Nova Bold"/>
              </a:rPr>
              <a:t>Company: Cars24</a:t>
            </a:r>
          </a:p>
        </p:txBody>
      </p:sp>
      <p:sp>
        <p:nvSpPr>
          <p:cNvPr id="12" name="TextBox 11">
            <a:extLst>
              <a:ext uri="{FF2B5EF4-FFF2-40B4-BE49-F238E27FC236}">
                <a16:creationId xmlns:a16="http://schemas.microsoft.com/office/drawing/2014/main" id="{AF8323B7-04A1-EF8F-2A06-1AAD22673AC9}"/>
              </a:ext>
            </a:extLst>
          </p:cNvPr>
          <p:cNvSpPr txBox="1"/>
          <p:nvPr/>
        </p:nvSpPr>
        <p:spPr>
          <a:xfrm>
            <a:off x="609600" y="5801863"/>
            <a:ext cx="12892314" cy="3099566"/>
          </a:xfrm>
          <a:prstGeom prst="rect">
            <a:avLst/>
          </a:prstGeom>
          <a:noFill/>
        </p:spPr>
        <p:txBody>
          <a:bodyPr wrap="square">
            <a:spAutoFit/>
          </a:bodyPr>
          <a:lstStyle/>
          <a:p>
            <a:pPr marL="323851" lvl="1" algn="l">
              <a:lnSpc>
                <a:spcPts val="4800"/>
              </a:lnSpc>
            </a:pPr>
            <a:r>
              <a:rPr lang="en-IN" sz="2800" dirty="0">
                <a:effectLst/>
                <a:latin typeface="Times New Roman" panose="02020603050405020304" pitchFamily="18" charset="0"/>
                <a:ea typeface="Aptos" panose="020B0004020202020204" pitchFamily="34" charset="0"/>
              </a:rPr>
              <a:t>Cars24 is a leading platform for buying, selling, and exchanging pre-owned vehicles, known for disrupting the auto-tech industry with its innovative, customer-centric solutions. The company leverages technology to provide a seamless, transparent experience, offering services such as online car valuations and home delivery, which enhance convenience for buyers and sellers.</a:t>
            </a:r>
            <a:endParaRPr lang="en-US" sz="4000" dirty="0">
              <a:solidFill>
                <a:srgbClr val="1F294C"/>
              </a:solidFill>
              <a:latin typeface="Proxima Nova"/>
              <a:ea typeface="Proxima Nova"/>
              <a:cs typeface="Proxima Nova"/>
              <a:sym typeface="Proxima Nova"/>
            </a:endParaRPr>
          </a:p>
        </p:txBody>
      </p:sp>
      <p:pic>
        <p:nvPicPr>
          <p:cNvPr id="1028" name="Picture 4" descr="Image result for cars 24">
            <a:extLst>
              <a:ext uri="{FF2B5EF4-FFF2-40B4-BE49-F238E27FC236}">
                <a16:creationId xmlns:a16="http://schemas.microsoft.com/office/drawing/2014/main" id="{546D7262-0E0D-4455-78D9-AFA689C9942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671734" y="4932571"/>
            <a:ext cx="3467099" cy="32389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788652" y="1816796"/>
            <a:ext cx="11981769" cy="1641475"/>
          </a:xfrm>
          <a:prstGeom prst="rect">
            <a:avLst/>
          </a:prstGeom>
        </p:spPr>
        <p:txBody>
          <a:bodyPr wrap="square" lIns="0" tIns="0" rIns="0" bIns="0" rtlCol="0" anchor="t">
            <a:spAutoFit/>
          </a:bodyPr>
          <a:lstStyle/>
          <a:p>
            <a:pPr>
              <a:lnSpc>
                <a:spcPts val="6399"/>
              </a:lnSpc>
            </a:pPr>
            <a:r>
              <a:rPr lang="en-IN" sz="6399" b="1" spc="63" dirty="0">
                <a:solidFill>
                  <a:srgbClr val="0086B3"/>
                </a:solidFill>
                <a:latin typeface="Proxima Nova Bold"/>
              </a:rPr>
              <a:t>About HR manager</a:t>
            </a:r>
          </a:p>
          <a:p>
            <a:pPr algn="l">
              <a:lnSpc>
                <a:spcPts val="6399"/>
              </a:lnSpc>
            </a:pPr>
            <a:endParaRPr lang="en-US" sz="6399" b="1" spc="63" dirty="0">
              <a:solidFill>
                <a:srgbClr val="0086B3"/>
              </a:solidFill>
              <a:latin typeface="Proxima Nova Bold"/>
              <a:ea typeface="Proxima Nova Bold"/>
              <a:cs typeface="Proxima Nova Bold"/>
              <a:sym typeface="Proxima Nova Bold"/>
            </a:endParaRPr>
          </a:p>
        </p:txBody>
      </p:sp>
      <p:sp>
        <p:nvSpPr>
          <p:cNvPr id="5" name="Freeform 5"/>
          <p:cNvSpPr/>
          <p:nvPr/>
        </p:nvSpPr>
        <p:spPr>
          <a:xfrm rot="4596961">
            <a:off x="-1406027" y="6806086"/>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201367">
            <a:off x="557077" y="8324231"/>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10123381">
            <a:off x="15488782" y="-651472"/>
            <a:ext cx="3980134" cy="4114800"/>
          </a:xfrm>
          <a:custGeom>
            <a:avLst/>
            <a:gdLst/>
            <a:ahLst/>
            <a:cxnLst/>
            <a:rect l="l" t="t" r="r" b="b"/>
            <a:pathLst>
              <a:path w="3980134" h="4114800">
                <a:moveTo>
                  <a:pt x="0" y="0"/>
                </a:moveTo>
                <a:lnTo>
                  <a:pt x="3980134" y="0"/>
                </a:lnTo>
                <a:lnTo>
                  <a:pt x="398013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395011">
            <a:off x="13614410" y="-1236110"/>
            <a:ext cx="2725288" cy="3620552"/>
          </a:xfrm>
          <a:custGeom>
            <a:avLst/>
            <a:gdLst/>
            <a:ahLst/>
            <a:cxnLst/>
            <a:rect l="l" t="t" r="r" b="b"/>
            <a:pathLst>
              <a:path w="2725288" h="3620552">
                <a:moveTo>
                  <a:pt x="0" y="0"/>
                </a:moveTo>
                <a:lnTo>
                  <a:pt x="2725289" y="0"/>
                </a:lnTo>
                <a:lnTo>
                  <a:pt x="2725289" y="3620552"/>
                </a:lnTo>
                <a:lnTo>
                  <a:pt x="0" y="362055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TextBox 8">
            <a:extLst>
              <a:ext uri="{FF2B5EF4-FFF2-40B4-BE49-F238E27FC236}">
                <a16:creationId xmlns:a16="http://schemas.microsoft.com/office/drawing/2014/main" id="{CA7AF5A6-0271-4960-2E7E-5C721869E1F8}"/>
              </a:ext>
            </a:extLst>
          </p:cNvPr>
          <p:cNvSpPr txBox="1"/>
          <p:nvPr/>
        </p:nvSpPr>
        <p:spPr>
          <a:xfrm>
            <a:off x="609600" y="3577250"/>
            <a:ext cx="8759738" cy="2633541"/>
          </a:xfrm>
          <a:prstGeom prst="rect">
            <a:avLst/>
          </a:prstGeom>
          <a:noFill/>
        </p:spPr>
        <p:txBody>
          <a:bodyPr wrap="square" rtlCol="0">
            <a:spAutoFit/>
          </a:bodyPr>
          <a:lstStyle/>
          <a:p>
            <a:pPr>
              <a:lnSpc>
                <a:spcPct val="115000"/>
              </a:lnSpc>
              <a:spcAft>
                <a:spcPts val="800"/>
              </a:spcAft>
            </a:pP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Name: </a:t>
            </a:r>
            <a: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t>Shivansh Tyagi</a:t>
            </a: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Designation: </a:t>
            </a:r>
            <a: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t>Senior Manager Talent Acquisition</a:t>
            </a: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Experience:</a:t>
            </a:r>
            <a: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t> 10 years</a:t>
            </a: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IN" sz="3200" b="1" kern="100" dirty="0">
                <a:effectLst/>
                <a:latin typeface="Times New Roman" panose="02020603050405020304" pitchFamily="18" charset="0"/>
                <a:ea typeface="Aptos" panose="020B0004020202020204" pitchFamily="34" charset="0"/>
                <a:cs typeface="Times New Roman" panose="02020603050405020304" pitchFamily="18" charset="0"/>
              </a:rPr>
              <a:t>Current company in which he is working:</a:t>
            </a:r>
            <a:r>
              <a:rPr lang="en-IN" sz="3200" kern="100" dirty="0">
                <a:effectLst/>
                <a:latin typeface="Times New Roman" panose="02020603050405020304" pitchFamily="18" charset="0"/>
                <a:ea typeface="Aptos" panose="020B0004020202020204" pitchFamily="34" charset="0"/>
                <a:cs typeface="Times New Roman" panose="02020603050405020304" pitchFamily="18" charset="0"/>
              </a:rPr>
              <a:t> Cars24</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3C8134FD-9D8D-DF02-8218-A137E982834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820444" y="2518556"/>
            <a:ext cx="8247604" cy="524988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15" name="Freeform 15"/>
          <p:cNvSpPr/>
          <p:nvPr/>
        </p:nvSpPr>
        <p:spPr>
          <a:xfrm rot="4201469">
            <a:off x="-1828191" y="7703469"/>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rot="-4089119">
            <a:off x="334087" y="9477171"/>
            <a:ext cx="3484112" cy="2787289"/>
          </a:xfrm>
          <a:custGeom>
            <a:avLst/>
            <a:gdLst/>
            <a:ahLst/>
            <a:cxnLst/>
            <a:rect l="l" t="t" r="r" b="b"/>
            <a:pathLst>
              <a:path w="3484112" h="2787289">
                <a:moveTo>
                  <a:pt x="0" y="0"/>
                </a:moveTo>
                <a:lnTo>
                  <a:pt x="3484112" y="0"/>
                </a:lnTo>
                <a:lnTo>
                  <a:pt x="3484112" y="2787289"/>
                </a:lnTo>
                <a:lnTo>
                  <a:pt x="0" y="27872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17" name="Freeform 17"/>
          <p:cNvSpPr/>
          <p:nvPr/>
        </p:nvSpPr>
        <p:spPr>
          <a:xfrm rot="10026593">
            <a:off x="15481612" y="-521355"/>
            <a:ext cx="3555375" cy="4205283"/>
          </a:xfrm>
          <a:custGeom>
            <a:avLst/>
            <a:gdLst/>
            <a:ahLst/>
            <a:cxnLst/>
            <a:rect l="l" t="t" r="r" b="b"/>
            <a:pathLst>
              <a:path w="3555375" h="4205283">
                <a:moveTo>
                  <a:pt x="0" y="0"/>
                </a:moveTo>
                <a:lnTo>
                  <a:pt x="3555376" y="0"/>
                </a:lnTo>
                <a:lnTo>
                  <a:pt x="3555376" y="4205282"/>
                </a:lnTo>
                <a:lnTo>
                  <a:pt x="0" y="42052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rot="-2827656" flipH="1" flipV="1">
            <a:off x="14119950" y="-1318357"/>
            <a:ext cx="3484112" cy="2787289"/>
          </a:xfrm>
          <a:custGeom>
            <a:avLst/>
            <a:gdLst/>
            <a:ahLst/>
            <a:cxnLst/>
            <a:rect l="l" t="t" r="r" b="b"/>
            <a:pathLst>
              <a:path w="3484112" h="2787289">
                <a:moveTo>
                  <a:pt x="3484112" y="2787289"/>
                </a:moveTo>
                <a:lnTo>
                  <a:pt x="0" y="2787289"/>
                </a:lnTo>
                <a:lnTo>
                  <a:pt x="0" y="0"/>
                </a:lnTo>
                <a:lnTo>
                  <a:pt x="3484112" y="0"/>
                </a:lnTo>
                <a:lnTo>
                  <a:pt x="3484112" y="278728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9" name="TextBox 18">
            <a:extLst>
              <a:ext uri="{FF2B5EF4-FFF2-40B4-BE49-F238E27FC236}">
                <a16:creationId xmlns:a16="http://schemas.microsoft.com/office/drawing/2014/main" id="{D7F25C4E-6DD4-0053-9CA5-1A888FCF0EB6}"/>
              </a:ext>
            </a:extLst>
          </p:cNvPr>
          <p:cNvSpPr txBox="1"/>
          <p:nvPr/>
        </p:nvSpPr>
        <p:spPr>
          <a:xfrm>
            <a:off x="1137557" y="1119621"/>
            <a:ext cx="7162800" cy="923330"/>
          </a:xfrm>
          <a:prstGeom prst="rect">
            <a:avLst/>
          </a:prstGeom>
          <a:noFill/>
        </p:spPr>
        <p:txBody>
          <a:bodyPr wrap="square" rtlCol="0">
            <a:spAutoFit/>
          </a:bodyPr>
          <a:lstStyle/>
          <a:p>
            <a:r>
              <a:rPr lang="en-IN" sz="5400" b="1" spc="63" dirty="0">
                <a:solidFill>
                  <a:srgbClr val="0086B3"/>
                </a:solidFill>
                <a:latin typeface="Proxima Nova Bold"/>
              </a:rPr>
              <a:t>Questions </a:t>
            </a:r>
            <a:r>
              <a:rPr lang="en-IN" sz="3600" dirty="0"/>
              <a:t> </a:t>
            </a:r>
            <a:r>
              <a:rPr lang="en-IN" sz="5400" b="1" spc="63" dirty="0">
                <a:solidFill>
                  <a:srgbClr val="0086B3"/>
                </a:solidFill>
                <a:latin typeface="Proxima Nova Bold"/>
              </a:rPr>
              <a:t>Asked</a:t>
            </a:r>
          </a:p>
        </p:txBody>
      </p:sp>
      <p:sp>
        <p:nvSpPr>
          <p:cNvPr id="20" name="TextBox 19">
            <a:extLst>
              <a:ext uri="{FF2B5EF4-FFF2-40B4-BE49-F238E27FC236}">
                <a16:creationId xmlns:a16="http://schemas.microsoft.com/office/drawing/2014/main" id="{63489F03-A325-EC0A-DAA2-B0545441FD11}"/>
              </a:ext>
            </a:extLst>
          </p:cNvPr>
          <p:cNvSpPr txBox="1"/>
          <p:nvPr/>
        </p:nvSpPr>
        <p:spPr>
          <a:xfrm>
            <a:off x="1077685" y="2436505"/>
            <a:ext cx="16535400" cy="6271525"/>
          </a:xfrm>
          <a:prstGeom prst="rect">
            <a:avLst/>
          </a:prstGeom>
          <a:noFill/>
        </p:spPr>
        <p:txBody>
          <a:bodyPr wrap="square" rtlCol="0">
            <a:spAutoFit/>
          </a:bodyPr>
          <a:lstStyle/>
          <a:p>
            <a:pPr>
              <a:lnSpc>
                <a:spcPct val="115000"/>
              </a:lnSpc>
              <a:spcAft>
                <a:spcPts val="800"/>
              </a:spcAf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Question 1:</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What is the recruitment strategy Cars24 follows for sourcing and hiring talent?</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15000"/>
              </a:lnSpc>
              <a:spcAft>
                <a:spcPts val="800"/>
              </a:spcAft>
              <a:buFont typeface="Arial" panose="020B0604020202020204" pitchFamily="34" charset="0"/>
              <a:buChar char="•"/>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Response</a:t>
            </a:r>
          </a:p>
          <a:p>
            <a:pPr marL="342900" indent="-342900">
              <a:lnSpc>
                <a:spcPct val="115000"/>
              </a:lnSpc>
              <a:spcAft>
                <a:spcPts val="800"/>
              </a:spcAft>
              <a:buFont typeface="Arial" panose="020B0604020202020204" pitchFamily="34" charset="0"/>
              <a:buChar char="•"/>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Employee Referrals</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15000"/>
              </a:lnSpc>
              <a:spcAft>
                <a:spcPts val="800"/>
              </a:spcAft>
              <a:buFont typeface="Arial" panose="020B0604020202020204" pitchFamily="34" charset="0"/>
              <a:buChar char="•"/>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Direct Hiring</a:t>
            </a:r>
          </a:p>
          <a:p>
            <a:pPr marL="342900" indent="-342900">
              <a:lnSpc>
                <a:spcPct val="115000"/>
              </a:lnSpc>
              <a:spcAft>
                <a:spcPts val="800"/>
              </a:spcAft>
              <a:buFont typeface="Arial" panose="020B0604020202020204" pitchFamily="34" charset="0"/>
              <a:buChar char="•"/>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Consultants and Recruitment Agencies</a:t>
            </a:r>
          </a:p>
          <a:p>
            <a:pPr marL="342900" indent="-342900">
              <a:lnSpc>
                <a:spcPct val="115000"/>
              </a:lnSpc>
              <a:spcAft>
                <a:spcPts val="800"/>
              </a:spcAft>
              <a:buFont typeface="Arial" panose="020B0604020202020204" pitchFamily="34" charset="0"/>
              <a:buChar char="•"/>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AI and Data-Driven Tools</a:t>
            </a:r>
          </a:p>
          <a:p>
            <a:pPr>
              <a:lnSpc>
                <a:spcPct val="115000"/>
              </a:lnSpc>
              <a:spcAft>
                <a:spcPts val="800"/>
              </a:spcAft>
            </a:pPr>
            <a:endParaRPr lang="en-IN" sz="2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Aft>
                <a:spcPts val="800"/>
              </a:spcAf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Question 2: Which platforms or methods are most effective for sourcing candidates at Cars24?</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Response</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 The most effective platforms for sourcing candidates at Cars24 include LinkedIn, job portals like Naukri, Shine and employee referral programs, which ensure quality and cultural fit. </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6" name="Freeform 6"/>
          <p:cNvSpPr/>
          <p:nvPr/>
        </p:nvSpPr>
        <p:spPr>
          <a:xfrm rot="4596961">
            <a:off x="-1432340" y="6872827"/>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201367">
            <a:off x="714950" y="8429479"/>
            <a:ext cx="3625255" cy="4816160"/>
          </a:xfrm>
          <a:custGeom>
            <a:avLst/>
            <a:gdLst/>
            <a:ahLst/>
            <a:cxnLst/>
            <a:rect l="l" t="t" r="r" b="b"/>
            <a:pathLst>
              <a:path w="3625255" h="4816160">
                <a:moveTo>
                  <a:pt x="0" y="0"/>
                </a:moveTo>
                <a:lnTo>
                  <a:pt x="3625255" y="0"/>
                </a:lnTo>
                <a:lnTo>
                  <a:pt x="3625255" y="4816161"/>
                </a:lnTo>
                <a:lnTo>
                  <a:pt x="0" y="481616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rot="10123381">
            <a:off x="15471123" y="-450659"/>
            <a:ext cx="3980134" cy="4114800"/>
          </a:xfrm>
          <a:custGeom>
            <a:avLst/>
            <a:gdLst/>
            <a:ahLst/>
            <a:cxnLst/>
            <a:rect l="l" t="t" r="r" b="b"/>
            <a:pathLst>
              <a:path w="3980134" h="4114800">
                <a:moveTo>
                  <a:pt x="0" y="0"/>
                </a:moveTo>
                <a:lnTo>
                  <a:pt x="3980134" y="0"/>
                </a:lnTo>
                <a:lnTo>
                  <a:pt x="398013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rot="-1395011">
            <a:off x="13738445" y="-1371665"/>
            <a:ext cx="2921537" cy="3881268"/>
          </a:xfrm>
          <a:custGeom>
            <a:avLst/>
            <a:gdLst/>
            <a:ahLst/>
            <a:cxnLst/>
            <a:rect l="l" t="t" r="r" b="b"/>
            <a:pathLst>
              <a:path w="2921537" h="3881268">
                <a:moveTo>
                  <a:pt x="0" y="0"/>
                </a:moveTo>
                <a:lnTo>
                  <a:pt x="2921536" y="0"/>
                </a:lnTo>
                <a:lnTo>
                  <a:pt x="2921536" y="3881269"/>
                </a:lnTo>
                <a:lnTo>
                  <a:pt x="0" y="388126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 name="TextBox 1">
            <a:extLst>
              <a:ext uri="{FF2B5EF4-FFF2-40B4-BE49-F238E27FC236}">
                <a16:creationId xmlns:a16="http://schemas.microsoft.com/office/drawing/2014/main" id="{4A804735-CB0E-B6F2-9F8E-BCB00BD1CED9}"/>
              </a:ext>
            </a:extLst>
          </p:cNvPr>
          <p:cNvSpPr txBox="1"/>
          <p:nvPr/>
        </p:nvSpPr>
        <p:spPr>
          <a:xfrm>
            <a:off x="533400" y="1329233"/>
            <a:ext cx="16154400" cy="7349897"/>
          </a:xfrm>
          <a:prstGeom prst="rect">
            <a:avLst/>
          </a:prstGeom>
          <a:noFill/>
        </p:spPr>
        <p:txBody>
          <a:bodyPr wrap="square" rtlCol="0">
            <a:spAutoFit/>
          </a:bodyPr>
          <a:lstStyle/>
          <a:p>
            <a:pPr>
              <a:lnSpc>
                <a:spcPct val="115000"/>
              </a:lnSpc>
              <a:spcAft>
                <a:spcPts val="800"/>
              </a:spcAf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Question 3:</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What key performance indicators (KPIs) are used to measure the success of recruitment efforts?</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Response</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 Key performance indicators (KPIs) used to measure recruitment success at Cars24 include the </a:t>
            </a: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selection percentage</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 indicating the ratio of candidates selected to those interviewed, and </a:t>
            </a: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the sourcing-to-offer ratio</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 assessing the effectiveness of sourcing channels. </a:t>
            </a: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Time-to-hire</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 measures the duration taken to fill a position, while quality of hire evaluates new hires' performance and cultural fit</a:t>
            </a: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 Cost-per-hire</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 tracks the total expenses incurred during the recruitment process, ensuring cost efficiency.</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Question 4: Does Cars24 use any technology (e.g., AI, recruitment platforms) to streamline hiring?</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Response: </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Yes, Cars24 leverages AI-driven tools like </a:t>
            </a: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Toggle</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 for skill matching and </a:t>
            </a: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Firefly</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 for automating interview scheduling. It uses </a:t>
            </a:r>
            <a:r>
              <a:rPr lang="en-IN" sz="2800" b="1" kern="100" dirty="0">
                <a:effectLst/>
                <a:latin typeface="Times New Roman" panose="02020603050405020304" pitchFamily="18" charset="0"/>
                <a:ea typeface="Aptos" panose="020B0004020202020204" pitchFamily="34" charset="0"/>
                <a:cs typeface="Times New Roman" panose="02020603050405020304" pitchFamily="18" charset="0"/>
              </a:rPr>
              <a:t>ATS</a:t>
            </a: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 to track applications and AI for candidate matching, while chatbots provide real-time application support. These technologies streamline hiring, enhance efficiency, and improve the candidate experience.</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 name="TextBox 3"/>
          <p:cNvSpPr txBox="1"/>
          <p:nvPr/>
        </p:nvSpPr>
        <p:spPr>
          <a:xfrm>
            <a:off x="1159329" y="574166"/>
            <a:ext cx="10818184" cy="2462213"/>
          </a:xfrm>
          <a:prstGeom prst="rect">
            <a:avLst/>
          </a:prstGeom>
        </p:spPr>
        <p:txBody>
          <a:bodyPr wrap="square" lIns="0" tIns="0" rIns="0" bIns="0" rtlCol="0" anchor="t">
            <a:spAutoFit/>
          </a:bodyPr>
          <a:lstStyle/>
          <a:p>
            <a:pPr>
              <a:lnSpc>
                <a:spcPts val="6399"/>
              </a:lnSpc>
            </a:pPr>
            <a:r>
              <a:rPr lang="en-US" sz="6399" b="1" spc="63" dirty="0">
                <a:solidFill>
                  <a:srgbClr val="0086B3"/>
                </a:solidFill>
                <a:latin typeface="Proxima Nova Bold"/>
              </a:rPr>
              <a:t>Process Followed in the Function</a:t>
            </a:r>
          </a:p>
          <a:p>
            <a:pPr algn="l">
              <a:lnSpc>
                <a:spcPts val="6399"/>
              </a:lnSpc>
            </a:pPr>
            <a:endParaRPr lang="en-US" sz="6399" b="1" spc="63" dirty="0">
              <a:solidFill>
                <a:srgbClr val="0086B3"/>
              </a:solidFill>
              <a:latin typeface="Proxima Nova Bold"/>
              <a:ea typeface="Proxima Nova Bold"/>
              <a:cs typeface="Proxima Nova Bold"/>
              <a:sym typeface="Proxima Nova Bold"/>
            </a:endParaRPr>
          </a:p>
        </p:txBody>
      </p:sp>
      <p:sp>
        <p:nvSpPr>
          <p:cNvPr id="11" name="Freeform 11"/>
          <p:cNvSpPr/>
          <p:nvPr/>
        </p:nvSpPr>
        <p:spPr>
          <a:xfrm rot="4596961">
            <a:off x="-1406027" y="6806086"/>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rot="-1201367">
            <a:off x="557077" y="8324231"/>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rot="10123381">
            <a:off x="15488782" y="-651472"/>
            <a:ext cx="3980134" cy="4114800"/>
          </a:xfrm>
          <a:custGeom>
            <a:avLst/>
            <a:gdLst/>
            <a:ahLst/>
            <a:cxnLst/>
            <a:rect l="l" t="t" r="r" b="b"/>
            <a:pathLst>
              <a:path w="3980134" h="4114800">
                <a:moveTo>
                  <a:pt x="0" y="0"/>
                </a:moveTo>
                <a:lnTo>
                  <a:pt x="3980134" y="0"/>
                </a:lnTo>
                <a:lnTo>
                  <a:pt x="398013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rot="-1395011">
            <a:off x="13614410" y="-1236110"/>
            <a:ext cx="2725288" cy="3620552"/>
          </a:xfrm>
          <a:custGeom>
            <a:avLst/>
            <a:gdLst/>
            <a:ahLst/>
            <a:cxnLst/>
            <a:rect l="l" t="t" r="r" b="b"/>
            <a:pathLst>
              <a:path w="2725288" h="3620552">
                <a:moveTo>
                  <a:pt x="0" y="0"/>
                </a:moveTo>
                <a:lnTo>
                  <a:pt x="2725289" y="0"/>
                </a:lnTo>
                <a:lnTo>
                  <a:pt x="2725289" y="3620552"/>
                </a:lnTo>
                <a:lnTo>
                  <a:pt x="0" y="362055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TextBox 15">
            <a:extLst>
              <a:ext uri="{FF2B5EF4-FFF2-40B4-BE49-F238E27FC236}">
                <a16:creationId xmlns:a16="http://schemas.microsoft.com/office/drawing/2014/main" id="{C945B430-0BB2-1092-EC0D-6986B7A63A0C}"/>
              </a:ext>
            </a:extLst>
          </p:cNvPr>
          <p:cNvSpPr txBox="1"/>
          <p:nvPr/>
        </p:nvSpPr>
        <p:spPr>
          <a:xfrm>
            <a:off x="1137659" y="2851702"/>
            <a:ext cx="15011400" cy="6124754"/>
          </a:xfrm>
          <a:prstGeom prst="rect">
            <a:avLst/>
          </a:prstGeom>
          <a:noFill/>
        </p:spPr>
        <p:txBody>
          <a:bodyPr wrap="square" rtlCol="0">
            <a:spAutoFit/>
          </a:bodyPr>
          <a:lstStyle/>
          <a:p>
            <a:r>
              <a:rPr lang="en-US" sz="2800" b="1" dirty="0"/>
              <a:t>A. Recruitment Process</a:t>
            </a:r>
          </a:p>
          <a:p>
            <a:pPr marL="457200" indent="-457200">
              <a:buFont typeface="Arial" panose="020B0604020202020204" pitchFamily="34" charset="0"/>
              <a:buChar char="•"/>
            </a:pPr>
            <a:r>
              <a:rPr lang="en-US" sz="2800" b="1" dirty="0"/>
              <a:t>Job Requirement Analysis</a:t>
            </a:r>
            <a:r>
              <a:rPr lang="en-US" sz="2800" dirty="0"/>
              <a:t>: HR and department heads define role-specific requirements to ensure clarity in needed skills and competencies.</a:t>
            </a:r>
          </a:p>
          <a:p>
            <a:pPr marL="457200" indent="-457200">
              <a:buFont typeface="Arial" panose="020B0604020202020204" pitchFamily="34" charset="0"/>
              <a:buChar char="•"/>
            </a:pPr>
            <a:r>
              <a:rPr lang="en-US" sz="2800" b="1" dirty="0"/>
              <a:t>Talent Sourcing</a:t>
            </a:r>
            <a:r>
              <a:rPr lang="en-US" sz="2800" dirty="0"/>
              <a:t>: Uses online platforms, employee referrals, and recruitment agencies to attract diverse talent.</a:t>
            </a:r>
          </a:p>
          <a:p>
            <a:pPr marL="457200" indent="-457200">
              <a:buFont typeface="Arial" panose="020B0604020202020204" pitchFamily="34" charset="0"/>
              <a:buChar char="•"/>
            </a:pPr>
            <a:r>
              <a:rPr lang="en-US" sz="2800" b="1" dirty="0"/>
              <a:t>Candidate Assessment</a:t>
            </a:r>
            <a:r>
              <a:rPr lang="en-US" sz="2800" dirty="0"/>
              <a:t>: Combines technical tests and panel interviews to evaluate skills and cultural fit.</a:t>
            </a:r>
          </a:p>
          <a:p>
            <a:r>
              <a:rPr lang="en-US" sz="2800" b="1" dirty="0"/>
              <a:t>B. Training &amp; Development Process</a:t>
            </a:r>
          </a:p>
          <a:p>
            <a:pPr marL="457200" indent="-457200">
              <a:buFont typeface="Arial" panose="020B0604020202020204" pitchFamily="34" charset="0"/>
              <a:buChar char="•"/>
            </a:pPr>
            <a:r>
              <a:rPr lang="en-US" sz="2800" b="1" dirty="0"/>
              <a:t>Training Needs Assessment</a:t>
            </a:r>
            <a:r>
              <a:rPr lang="en-US" sz="2800" dirty="0"/>
              <a:t>: Identified via performance reviews, KPI analysis, and employee feedback.</a:t>
            </a:r>
          </a:p>
          <a:p>
            <a:pPr marL="457200" indent="-457200">
              <a:buFont typeface="Arial" panose="020B0604020202020204" pitchFamily="34" charset="0"/>
              <a:buChar char="•"/>
            </a:pPr>
            <a:r>
              <a:rPr lang="en-US" sz="2800" b="1" dirty="0"/>
              <a:t>Training Module Development</a:t>
            </a:r>
            <a:r>
              <a:rPr lang="en-US" sz="2800" dirty="0"/>
              <a:t>: Focuses on technical skills, leadership workshops, and soft skills training.</a:t>
            </a:r>
          </a:p>
          <a:p>
            <a:pPr marL="457200" indent="-457200">
              <a:buFont typeface="Arial" panose="020B0604020202020204" pitchFamily="34" charset="0"/>
              <a:buChar char="•"/>
            </a:pPr>
            <a:r>
              <a:rPr lang="en-US" sz="2800" b="1" dirty="0"/>
              <a:t>On-the-Job Training</a:t>
            </a:r>
            <a:r>
              <a:rPr lang="en-US" sz="2800" dirty="0"/>
              <a:t>: Provides hands-on experience through real-life scenarios and practical exercises.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11" name="Freeform 11"/>
          <p:cNvSpPr/>
          <p:nvPr/>
        </p:nvSpPr>
        <p:spPr>
          <a:xfrm rot="4201469">
            <a:off x="-1165980" y="7429873"/>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rot="-4089119">
            <a:off x="991678" y="9138498"/>
            <a:ext cx="3484112" cy="2787289"/>
          </a:xfrm>
          <a:custGeom>
            <a:avLst/>
            <a:gdLst/>
            <a:ahLst/>
            <a:cxnLst/>
            <a:rect l="l" t="t" r="r" b="b"/>
            <a:pathLst>
              <a:path w="3484112" h="2787289">
                <a:moveTo>
                  <a:pt x="0" y="0"/>
                </a:moveTo>
                <a:lnTo>
                  <a:pt x="3484112" y="0"/>
                </a:lnTo>
                <a:lnTo>
                  <a:pt x="3484112" y="2787289"/>
                </a:lnTo>
                <a:lnTo>
                  <a:pt x="0" y="27872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rot="10026593">
            <a:off x="15481612" y="-521355"/>
            <a:ext cx="3555375" cy="4205283"/>
          </a:xfrm>
          <a:custGeom>
            <a:avLst/>
            <a:gdLst/>
            <a:ahLst/>
            <a:cxnLst/>
            <a:rect l="l" t="t" r="r" b="b"/>
            <a:pathLst>
              <a:path w="3555375" h="4205283">
                <a:moveTo>
                  <a:pt x="0" y="0"/>
                </a:moveTo>
                <a:lnTo>
                  <a:pt x="3555376" y="0"/>
                </a:lnTo>
                <a:lnTo>
                  <a:pt x="3555376" y="4205282"/>
                </a:lnTo>
                <a:lnTo>
                  <a:pt x="0" y="42052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rot="-2827656" flipH="1" flipV="1">
            <a:off x="14119950" y="-1318357"/>
            <a:ext cx="3484112" cy="2787289"/>
          </a:xfrm>
          <a:custGeom>
            <a:avLst/>
            <a:gdLst/>
            <a:ahLst/>
            <a:cxnLst/>
            <a:rect l="l" t="t" r="r" b="b"/>
            <a:pathLst>
              <a:path w="3484112" h="2787289">
                <a:moveTo>
                  <a:pt x="3484112" y="2787289"/>
                </a:moveTo>
                <a:lnTo>
                  <a:pt x="0" y="2787289"/>
                </a:lnTo>
                <a:lnTo>
                  <a:pt x="0" y="0"/>
                </a:lnTo>
                <a:lnTo>
                  <a:pt x="3484112" y="0"/>
                </a:lnTo>
                <a:lnTo>
                  <a:pt x="3484112" y="278728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Shape 1">
            <a:extLst>
              <a:ext uri="{FF2B5EF4-FFF2-40B4-BE49-F238E27FC236}">
                <a16:creationId xmlns:a16="http://schemas.microsoft.com/office/drawing/2014/main" id="{AF00E196-021E-E30E-03D3-D4ADF3FB12E0}"/>
              </a:ext>
            </a:extLst>
          </p:cNvPr>
          <p:cNvSpPr/>
          <p:nvPr/>
        </p:nvSpPr>
        <p:spPr>
          <a:xfrm>
            <a:off x="1464129" y="1944039"/>
            <a:ext cx="6172200" cy="3072102"/>
          </a:xfrm>
          <a:prstGeom prst="roundRect">
            <a:avLst>
              <a:gd name="adj" fmla="val 3043"/>
            </a:avLst>
          </a:prstGeom>
          <a:solidFill>
            <a:srgbClr val="D6F5EE"/>
          </a:solidFill>
          <a:ln w="7620">
            <a:solidFill>
              <a:srgbClr val="BCDBD4"/>
            </a:solidFill>
            <a:prstDash val="solid"/>
          </a:ln>
        </p:spPr>
      </p:sp>
      <p:sp>
        <p:nvSpPr>
          <p:cNvPr id="19" name="Shape 1">
            <a:extLst>
              <a:ext uri="{FF2B5EF4-FFF2-40B4-BE49-F238E27FC236}">
                <a16:creationId xmlns:a16="http://schemas.microsoft.com/office/drawing/2014/main" id="{E2B4065A-708C-3864-A31F-84BD39A36ED0}"/>
              </a:ext>
            </a:extLst>
          </p:cNvPr>
          <p:cNvSpPr/>
          <p:nvPr/>
        </p:nvSpPr>
        <p:spPr>
          <a:xfrm>
            <a:off x="8001000" y="5622471"/>
            <a:ext cx="6172200" cy="3072102"/>
          </a:xfrm>
          <a:prstGeom prst="roundRect">
            <a:avLst>
              <a:gd name="adj" fmla="val 3043"/>
            </a:avLst>
          </a:prstGeom>
          <a:solidFill>
            <a:srgbClr val="D6F5EE"/>
          </a:solidFill>
          <a:ln w="7620">
            <a:solidFill>
              <a:srgbClr val="BCDBD4"/>
            </a:solidFill>
            <a:prstDash val="solid"/>
          </a:ln>
        </p:spPr>
      </p:sp>
      <p:sp>
        <p:nvSpPr>
          <p:cNvPr id="20" name="Shape 1">
            <a:extLst>
              <a:ext uri="{FF2B5EF4-FFF2-40B4-BE49-F238E27FC236}">
                <a16:creationId xmlns:a16="http://schemas.microsoft.com/office/drawing/2014/main" id="{53E38A82-BF97-824F-3ED2-75FAB2599B51}"/>
              </a:ext>
            </a:extLst>
          </p:cNvPr>
          <p:cNvSpPr/>
          <p:nvPr/>
        </p:nvSpPr>
        <p:spPr>
          <a:xfrm>
            <a:off x="1561570" y="5622471"/>
            <a:ext cx="6172200" cy="3072102"/>
          </a:xfrm>
          <a:prstGeom prst="roundRect">
            <a:avLst>
              <a:gd name="adj" fmla="val 3043"/>
            </a:avLst>
          </a:prstGeom>
          <a:solidFill>
            <a:srgbClr val="D6F5EE"/>
          </a:solidFill>
          <a:ln w="7620">
            <a:solidFill>
              <a:srgbClr val="BCDBD4"/>
            </a:solidFill>
            <a:prstDash val="solid"/>
          </a:ln>
        </p:spPr>
        <p:txBody>
          <a:bodyPr/>
          <a:lstStyle/>
          <a:p>
            <a:endParaRPr lang="en-IN" dirty="0"/>
          </a:p>
        </p:txBody>
      </p:sp>
      <p:sp>
        <p:nvSpPr>
          <p:cNvPr id="21" name="Shape 1">
            <a:extLst>
              <a:ext uri="{FF2B5EF4-FFF2-40B4-BE49-F238E27FC236}">
                <a16:creationId xmlns:a16="http://schemas.microsoft.com/office/drawing/2014/main" id="{A4AFF44B-70DD-CB6D-1DAE-A9FD45263716}"/>
              </a:ext>
            </a:extLst>
          </p:cNvPr>
          <p:cNvSpPr/>
          <p:nvPr/>
        </p:nvSpPr>
        <p:spPr>
          <a:xfrm>
            <a:off x="7895444" y="2071398"/>
            <a:ext cx="6172200" cy="3072102"/>
          </a:xfrm>
          <a:prstGeom prst="roundRect">
            <a:avLst>
              <a:gd name="adj" fmla="val 3043"/>
            </a:avLst>
          </a:prstGeom>
          <a:solidFill>
            <a:srgbClr val="D6F5EE"/>
          </a:solidFill>
          <a:ln w="7620">
            <a:solidFill>
              <a:srgbClr val="BCDBD4"/>
            </a:solidFill>
            <a:prstDash val="solid"/>
          </a:ln>
        </p:spPr>
      </p:sp>
      <p:sp>
        <p:nvSpPr>
          <p:cNvPr id="22" name="TextBox 21">
            <a:extLst>
              <a:ext uri="{FF2B5EF4-FFF2-40B4-BE49-F238E27FC236}">
                <a16:creationId xmlns:a16="http://schemas.microsoft.com/office/drawing/2014/main" id="{7CB90939-F0DD-3085-FC59-1BD4C69F9059}"/>
              </a:ext>
            </a:extLst>
          </p:cNvPr>
          <p:cNvSpPr txBox="1"/>
          <p:nvPr/>
        </p:nvSpPr>
        <p:spPr>
          <a:xfrm>
            <a:off x="1725061" y="3113727"/>
            <a:ext cx="6066644" cy="1574214"/>
          </a:xfrm>
          <a:prstGeom prst="rect">
            <a:avLst/>
          </a:prstGeom>
          <a:noFill/>
        </p:spPr>
        <p:txBody>
          <a:bodyPr wrap="square" rtlCol="0">
            <a:spAutoFit/>
          </a:bodyPr>
          <a:lstStyle/>
          <a:p>
            <a:pPr marL="0" indent="0">
              <a:lnSpc>
                <a:spcPts val="2300"/>
              </a:lnSpc>
              <a:buNone/>
            </a:pPr>
            <a:r>
              <a:rPr lang="en-US" sz="2400" dirty="0">
                <a:solidFill>
                  <a:srgbClr val="333F70"/>
                </a:solidFill>
                <a:latin typeface="Open Sans" pitchFamily="34" charset="0"/>
                <a:ea typeface="Open Sans" pitchFamily="34" charset="-122"/>
                <a:cs typeface="Open Sans" pitchFamily="34" charset="-120"/>
              </a:rPr>
              <a:t>Cars24 leverages advanced technological tools to enhance the efficiency and accuracy of its recruitment process, including ATS, AI integration and chatbots.</a:t>
            </a:r>
            <a:endParaRPr lang="en-US" sz="2400" dirty="0"/>
          </a:p>
        </p:txBody>
      </p:sp>
      <p:sp>
        <p:nvSpPr>
          <p:cNvPr id="23" name="TextBox 22">
            <a:extLst>
              <a:ext uri="{FF2B5EF4-FFF2-40B4-BE49-F238E27FC236}">
                <a16:creationId xmlns:a16="http://schemas.microsoft.com/office/drawing/2014/main" id="{56E34A44-E292-C1BB-B69E-AF0CD9712DD1}"/>
              </a:ext>
            </a:extLst>
          </p:cNvPr>
          <p:cNvSpPr txBox="1"/>
          <p:nvPr/>
        </p:nvSpPr>
        <p:spPr>
          <a:xfrm>
            <a:off x="8218714" y="3430554"/>
            <a:ext cx="5954486" cy="1277850"/>
          </a:xfrm>
          <a:prstGeom prst="rect">
            <a:avLst/>
          </a:prstGeom>
          <a:noFill/>
        </p:spPr>
        <p:txBody>
          <a:bodyPr wrap="square" rtlCol="0">
            <a:spAutoFit/>
          </a:bodyPr>
          <a:lstStyle/>
          <a:p>
            <a:pPr marL="0" indent="0">
              <a:lnSpc>
                <a:spcPts val="2300"/>
              </a:lnSpc>
              <a:buNone/>
            </a:pPr>
            <a:r>
              <a:rPr lang="en-US" sz="2400" dirty="0">
                <a:solidFill>
                  <a:srgbClr val="333F70"/>
                </a:solidFill>
                <a:latin typeface="Open Sans" pitchFamily="34" charset="0"/>
                <a:ea typeface="Open Sans" pitchFamily="34" charset="-122"/>
                <a:cs typeface="Open Sans" pitchFamily="34" charset="-120"/>
              </a:rPr>
              <a:t>Performance metrics and training ROI are meticulously tracked to evaluate and optimize recruitment and training efforts</a:t>
            </a:r>
            <a:r>
              <a:rPr lang="en-US" sz="1800" dirty="0">
                <a:solidFill>
                  <a:srgbClr val="333F70"/>
                </a:solidFill>
                <a:latin typeface="Open Sans" pitchFamily="34" charset="0"/>
                <a:ea typeface="Open Sans" pitchFamily="34" charset="-122"/>
                <a:cs typeface="Open Sans" pitchFamily="34" charset="-120"/>
              </a:rPr>
              <a:t>.</a:t>
            </a:r>
            <a:endParaRPr lang="en-US" sz="1800" dirty="0"/>
          </a:p>
        </p:txBody>
      </p:sp>
      <p:sp>
        <p:nvSpPr>
          <p:cNvPr id="24" name="TextBox 23">
            <a:extLst>
              <a:ext uri="{FF2B5EF4-FFF2-40B4-BE49-F238E27FC236}">
                <a16:creationId xmlns:a16="http://schemas.microsoft.com/office/drawing/2014/main" id="{089AE946-7A54-7EEB-AEB5-0AFBD867DBFE}"/>
              </a:ext>
            </a:extLst>
          </p:cNvPr>
          <p:cNvSpPr txBox="1"/>
          <p:nvPr/>
        </p:nvSpPr>
        <p:spPr>
          <a:xfrm>
            <a:off x="1723244" y="2185116"/>
            <a:ext cx="5327400" cy="1077218"/>
          </a:xfrm>
          <a:prstGeom prst="rect">
            <a:avLst/>
          </a:prstGeom>
          <a:noFill/>
        </p:spPr>
        <p:txBody>
          <a:bodyPr wrap="square" rtlCol="0">
            <a:spAutoFit/>
          </a:bodyPr>
          <a:lstStyle/>
          <a:p>
            <a:r>
              <a:rPr lang="en-US" sz="2800" b="1" dirty="0">
                <a:solidFill>
                  <a:srgbClr val="333F70"/>
                </a:solidFill>
                <a:latin typeface="Unbounded Bold" pitchFamily="34" charset="0"/>
                <a:ea typeface="Unbounded Bold" pitchFamily="34" charset="-122"/>
                <a:cs typeface="Unbounded Bold" pitchFamily="34" charset="-120"/>
              </a:rPr>
              <a:t>Technology-Driven Recruitment</a:t>
            </a:r>
            <a:endParaRPr lang="en-US" sz="2800" dirty="0"/>
          </a:p>
          <a:p>
            <a:endParaRPr lang="en-IN" sz="3600" dirty="0"/>
          </a:p>
        </p:txBody>
      </p:sp>
      <p:sp>
        <p:nvSpPr>
          <p:cNvPr id="25" name="TextBox 24">
            <a:extLst>
              <a:ext uri="{FF2B5EF4-FFF2-40B4-BE49-F238E27FC236}">
                <a16:creationId xmlns:a16="http://schemas.microsoft.com/office/drawing/2014/main" id="{A3C3CDDB-44F3-12DF-9D19-AF07406A6279}"/>
              </a:ext>
            </a:extLst>
          </p:cNvPr>
          <p:cNvSpPr txBox="1"/>
          <p:nvPr/>
        </p:nvSpPr>
        <p:spPr>
          <a:xfrm>
            <a:off x="8265819" y="2519567"/>
            <a:ext cx="4738323" cy="408317"/>
          </a:xfrm>
          <a:prstGeom prst="rect">
            <a:avLst/>
          </a:prstGeom>
          <a:noFill/>
        </p:spPr>
        <p:txBody>
          <a:bodyPr wrap="square" rtlCol="0">
            <a:spAutoFit/>
          </a:bodyPr>
          <a:lstStyle/>
          <a:p>
            <a:pPr marL="0" indent="0">
              <a:lnSpc>
                <a:spcPts val="2250"/>
              </a:lnSpc>
              <a:buNone/>
            </a:pPr>
            <a:r>
              <a:rPr lang="en-US" sz="2800" b="1" dirty="0">
                <a:solidFill>
                  <a:srgbClr val="333F70"/>
                </a:solidFill>
                <a:latin typeface="Unbounded Bold" pitchFamily="34" charset="0"/>
                <a:ea typeface="Unbounded Bold" pitchFamily="34" charset="-122"/>
                <a:cs typeface="Unbounded Bold" pitchFamily="34" charset="-120"/>
              </a:rPr>
              <a:t>Data-Driven Decision Making</a:t>
            </a:r>
            <a:endParaRPr lang="en-US" sz="2800" dirty="0"/>
          </a:p>
        </p:txBody>
      </p:sp>
      <p:sp>
        <p:nvSpPr>
          <p:cNvPr id="26" name="TextBox 25">
            <a:extLst>
              <a:ext uri="{FF2B5EF4-FFF2-40B4-BE49-F238E27FC236}">
                <a16:creationId xmlns:a16="http://schemas.microsoft.com/office/drawing/2014/main" id="{8E818FB7-0C60-2626-4726-AEB5E6E3A842}"/>
              </a:ext>
            </a:extLst>
          </p:cNvPr>
          <p:cNvSpPr txBox="1"/>
          <p:nvPr/>
        </p:nvSpPr>
        <p:spPr>
          <a:xfrm>
            <a:off x="1909332" y="6658720"/>
            <a:ext cx="5686628" cy="1938992"/>
          </a:xfrm>
          <a:prstGeom prst="rect">
            <a:avLst/>
          </a:prstGeom>
          <a:noFill/>
        </p:spPr>
        <p:txBody>
          <a:bodyPr wrap="square" rtlCol="0">
            <a:spAutoFit/>
          </a:bodyPr>
          <a:lstStyle/>
          <a:p>
            <a:r>
              <a:rPr lang="en-US" sz="2400" dirty="0">
                <a:solidFill>
                  <a:srgbClr val="333F70"/>
                </a:solidFill>
                <a:latin typeface="Open Sans" pitchFamily="34" charset="0"/>
                <a:ea typeface="Open Sans" pitchFamily="34" charset="-122"/>
                <a:cs typeface="Open Sans" pitchFamily="34" charset="-120"/>
              </a:rPr>
              <a:t>New hires undergo a comprehensive onboarding program designed to foster engagement and cultural alignment, including mentorship programs and cultural integration</a:t>
            </a:r>
            <a:endParaRPr lang="en-IN" sz="2400" dirty="0"/>
          </a:p>
        </p:txBody>
      </p:sp>
      <p:sp>
        <p:nvSpPr>
          <p:cNvPr id="27" name="TextBox 26">
            <a:extLst>
              <a:ext uri="{FF2B5EF4-FFF2-40B4-BE49-F238E27FC236}">
                <a16:creationId xmlns:a16="http://schemas.microsoft.com/office/drawing/2014/main" id="{2EFF23E2-F817-47D6-2CEF-47BA443B6DAF}"/>
              </a:ext>
            </a:extLst>
          </p:cNvPr>
          <p:cNvSpPr txBox="1"/>
          <p:nvPr/>
        </p:nvSpPr>
        <p:spPr>
          <a:xfrm>
            <a:off x="1774535" y="5905754"/>
            <a:ext cx="4922322" cy="954107"/>
          </a:xfrm>
          <a:prstGeom prst="rect">
            <a:avLst/>
          </a:prstGeom>
          <a:noFill/>
        </p:spPr>
        <p:txBody>
          <a:bodyPr wrap="square" rtlCol="0">
            <a:spAutoFit/>
          </a:bodyPr>
          <a:lstStyle/>
          <a:p>
            <a:r>
              <a:rPr lang="en-US" sz="2800" b="1" dirty="0">
                <a:solidFill>
                  <a:srgbClr val="333F70"/>
                </a:solidFill>
                <a:latin typeface="Unbounded Bold" pitchFamily="34" charset="0"/>
                <a:ea typeface="Unbounded Bold" pitchFamily="34" charset="-122"/>
                <a:cs typeface="Unbounded Bold" pitchFamily="34" charset="-120"/>
              </a:rPr>
              <a:t>Structured Onboarding Process</a:t>
            </a:r>
            <a:endParaRPr lang="en-US" sz="2800" dirty="0"/>
          </a:p>
          <a:p>
            <a:endParaRPr lang="en-IN" sz="2800" dirty="0"/>
          </a:p>
        </p:txBody>
      </p:sp>
      <p:sp>
        <p:nvSpPr>
          <p:cNvPr id="28" name="TextBox 27">
            <a:extLst>
              <a:ext uri="{FF2B5EF4-FFF2-40B4-BE49-F238E27FC236}">
                <a16:creationId xmlns:a16="http://schemas.microsoft.com/office/drawing/2014/main" id="{1A38CF66-DA96-C42E-84F2-E4FEC0F6C509}"/>
              </a:ext>
            </a:extLst>
          </p:cNvPr>
          <p:cNvSpPr txBox="1"/>
          <p:nvPr/>
        </p:nvSpPr>
        <p:spPr>
          <a:xfrm>
            <a:off x="8001000" y="6521185"/>
            <a:ext cx="5954485" cy="2308324"/>
          </a:xfrm>
          <a:prstGeom prst="rect">
            <a:avLst/>
          </a:prstGeom>
          <a:noFill/>
        </p:spPr>
        <p:txBody>
          <a:bodyPr wrap="square" rtlCol="0">
            <a:spAutoFit/>
          </a:bodyPr>
          <a:lstStyle/>
          <a:p>
            <a:r>
              <a:rPr lang="en-US" sz="2400" dirty="0">
                <a:solidFill>
                  <a:srgbClr val="333F70"/>
                </a:solidFill>
                <a:latin typeface="Open Sans" pitchFamily="34" charset="0"/>
                <a:ea typeface="Open Sans" pitchFamily="34" charset="-122"/>
                <a:cs typeface="Open Sans" pitchFamily="34" charset="-120"/>
              </a:rPr>
              <a:t>Programs are tailored to enhance both technical skills and soft skills, ensuring relevance to employees’ roles and career paths, including needs-based assessments and role-specific content.</a:t>
            </a:r>
            <a:endParaRPr lang="en-US" sz="2400" dirty="0"/>
          </a:p>
          <a:p>
            <a:endParaRPr lang="en-IN" sz="2400" dirty="0"/>
          </a:p>
        </p:txBody>
      </p:sp>
      <p:sp>
        <p:nvSpPr>
          <p:cNvPr id="29" name="TextBox 28">
            <a:extLst>
              <a:ext uri="{FF2B5EF4-FFF2-40B4-BE49-F238E27FC236}">
                <a16:creationId xmlns:a16="http://schemas.microsoft.com/office/drawing/2014/main" id="{AA3C301F-C4B2-D3BC-D102-435A4EBF6996}"/>
              </a:ext>
            </a:extLst>
          </p:cNvPr>
          <p:cNvSpPr txBox="1"/>
          <p:nvPr/>
        </p:nvSpPr>
        <p:spPr>
          <a:xfrm>
            <a:off x="8010368" y="5727756"/>
            <a:ext cx="4993774" cy="954107"/>
          </a:xfrm>
          <a:prstGeom prst="rect">
            <a:avLst/>
          </a:prstGeom>
          <a:noFill/>
        </p:spPr>
        <p:txBody>
          <a:bodyPr wrap="square" rtlCol="0">
            <a:spAutoFit/>
          </a:bodyPr>
          <a:lstStyle/>
          <a:p>
            <a:r>
              <a:rPr lang="en-US" sz="2800" b="1" dirty="0">
                <a:solidFill>
                  <a:srgbClr val="333F70"/>
                </a:solidFill>
                <a:latin typeface="Unbounded Bold" pitchFamily="34" charset="0"/>
                <a:ea typeface="Unbounded Bold" pitchFamily="34" charset="-122"/>
                <a:cs typeface="Unbounded Bold" pitchFamily="34" charset="-120"/>
              </a:rPr>
              <a:t>Customized Training Programs</a:t>
            </a:r>
            <a:endParaRPr lang="en-US" sz="2800" dirty="0"/>
          </a:p>
          <a:p>
            <a:endParaRPr lang="en-IN" sz="2800" dirty="0"/>
          </a:p>
        </p:txBody>
      </p:sp>
      <p:sp>
        <p:nvSpPr>
          <p:cNvPr id="30" name="TextBox 29">
            <a:extLst>
              <a:ext uri="{FF2B5EF4-FFF2-40B4-BE49-F238E27FC236}">
                <a16:creationId xmlns:a16="http://schemas.microsoft.com/office/drawing/2014/main" id="{8BC0997E-70FF-DB2A-5020-31E36B9FC951}"/>
              </a:ext>
            </a:extLst>
          </p:cNvPr>
          <p:cNvSpPr txBox="1"/>
          <p:nvPr/>
        </p:nvSpPr>
        <p:spPr>
          <a:xfrm>
            <a:off x="3871688" y="603699"/>
            <a:ext cx="7696200" cy="717569"/>
          </a:xfrm>
          <a:prstGeom prst="rect">
            <a:avLst/>
          </a:prstGeom>
          <a:noFill/>
        </p:spPr>
        <p:txBody>
          <a:bodyPr wrap="square" rtlCol="0">
            <a:spAutoFit/>
          </a:bodyPr>
          <a:lstStyle/>
          <a:p>
            <a:pPr marL="0" indent="0">
              <a:lnSpc>
                <a:spcPts val="4550"/>
              </a:lnSpc>
              <a:buNone/>
            </a:pPr>
            <a:r>
              <a:rPr lang="en-US" sz="5400" b="1">
                <a:solidFill>
                  <a:srgbClr val="333F70"/>
                </a:solidFill>
                <a:latin typeface="Unbounded Bold" pitchFamily="34" charset="0"/>
                <a:ea typeface="Unbounded Bold" pitchFamily="34" charset="-122"/>
                <a:cs typeface="Unbounded Bold" pitchFamily="34" charset="-120"/>
              </a:rPr>
              <a:t>Best Practices at Cars24</a:t>
            </a:r>
            <a:endParaRPr lang="en-US" sz="5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11" name="Freeform 11"/>
          <p:cNvSpPr/>
          <p:nvPr/>
        </p:nvSpPr>
        <p:spPr>
          <a:xfrm rot="4596961">
            <a:off x="-1406027" y="6806086"/>
            <a:ext cx="4389359" cy="4373398"/>
          </a:xfrm>
          <a:custGeom>
            <a:avLst/>
            <a:gdLst/>
            <a:ahLst/>
            <a:cxnLst/>
            <a:rect l="l" t="t" r="r" b="b"/>
            <a:pathLst>
              <a:path w="4389359" h="4373398">
                <a:moveTo>
                  <a:pt x="0" y="0"/>
                </a:moveTo>
                <a:lnTo>
                  <a:pt x="4389359" y="0"/>
                </a:lnTo>
                <a:lnTo>
                  <a:pt x="4389359"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rot="-1201367">
            <a:off x="557077" y="8324231"/>
            <a:ext cx="3625255" cy="4816160"/>
          </a:xfrm>
          <a:custGeom>
            <a:avLst/>
            <a:gdLst/>
            <a:ahLst/>
            <a:cxnLst/>
            <a:rect l="l" t="t" r="r" b="b"/>
            <a:pathLst>
              <a:path w="3625255" h="4816160">
                <a:moveTo>
                  <a:pt x="0" y="0"/>
                </a:moveTo>
                <a:lnTo>
                  <a:pt x="3625255" y="0"/>
                </a:lnTo>
                <a:lnTo>
                  <a:pt x="3625255" y="4816160"/>
                </a:lnTo>
                <a:lnTo>
                  <a:pt x="0" y="4816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rot="10123381">
            <a:off x="15779745" y="-298260"/>
            <a:ext cx="3980134" cy="4114800"/>
          </a:xfrm>
          <a:custGeom>
            <a:avLst/>
            <a:gdLst/>
            <a:ahLst/>
            <a:cxnLst/>
            <a:rect l="l" t="t" r="r" b="b"/>
            <a:pathLst>
              <a:path w="3980134" h="4114800">
                <a:moveTo>
                  <a:pt x="0" y="0"/>
                </a:moveTo>
                <a:lnTo>
                  <a:pt x="3980134" y="0"/>
                </a:lnTo>
                <a:lnTo>
                  <a:pt x="398013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rot="-1395011">
            <a:off x="13614410" y="-1236110"/>
            <a:ext cx="2725288" cy="3620552"/>
          </a:xfrm>
          <a:custGeom>
            <a:avLst/>
            <a:gdLst/>
            <a:ahLst/>
            <a:cxnLst/>
            <a:rect l="l" t="t" r="r" b="b"/>
            <a:pathLst>
              <a:path w="2725288" h="3620552">
                <a:moveTo>
                  <a:pt x="0" y="0"/>
                </a:moveTo>
                <a:lnTo>
                  <a:pt x="2725289" y="0"/>
                </a:lnTo>
                <a:lnTo>
                  <a:pt x="2725289" y="3620552"/>
                </a:lnTo>
                <a:lnTo>
                  <a:pt x="0" y="362055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20" name="Picture 19">
            <a:extLst>
              <a:ext uri="{FF2B5EF4-FFF2-40B4-BE49-F238E27FC236}">
                <a16:creationId xmlns:a16="http://schemas.microsoft.com/office/drawing/2014/main" id="{F9CE17BE-2930-3563-C9B9-8D732785991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4800" y="114300"/>
            <a:ext cx="19148612" cy="101727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BF0F7"/>
        </a:solidFill>
        <a:effectLst/>
      </p:bgPr>
    </p:bg>
    <p:spTree>
      <p:nvGrpSpPr>
        <p:cNvPr id="1" name=""/>
        <p:cNvGrpSpPr/>
        <p:nvPr/>
      </p:nvGrpSpPr>
      <p:grpSpPr>
        <a:xfrm>
          <a:off x="0" y="0"/>
          <a:ext cx="0" cy="0"/>
          <a:chOff x="0" y="0"/>
          <a:chExt cx="0" cy="0"/>
        </a:xfrm>
      </p:grpSpPr>
      <p:sp>
        <p:nvSpPr>
          <p:cNvPr id="37" name="Freeform 37"/>
          <p:cNvSpPr/>
          <p:nvPr/>
        </p:nvSpPr>
        <p:spPr>
          <a:xfrm rot="4201469">
            <a:off x="-1636149" y="7799103"/>
            <a:ext cx="4389359" cy="4373398"/>
          </a:xfrm>
          <a:custGeom>
            <a:avLst/>
            <a:gdLst/>
            <a:ahLst/>
            <a:cxnLst/>
            <a:rect l="l" t="t" r="r" b="b"/>
            <a:pathLst>
              <a:path w="4389359" h="4373398">
                <a:moveTo>
                  <a:pt x="0" y="0"/>
                </a:moveTo>
                <a:lnTo>
                  <a:pt x="4389360" y="0"/>
                </a:lnTo>
                <a:lnTo>
                  <a:pt x="4389360" y="4373398"/>
                </a:lnTo>
                <a:lnTo>
                  <a:pt x="0" y="4373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38" name="Freeform 38"/>
          <p:cNvSpPr/>
          <p:nvPr/>
        </p:nvSpPr>
        <p:spPr>
          <a:xfrm rot="-4089119">
            <a:off x="885587" y="9266248"/>
            <a:ext cx="3484112" cy="2787289"/>
          </a:xfrm>
          <a:custGeom>
            <a:avLst/>
            <a:gdLst/>
            <a:ahLst/>
            <a:cxnLst/>
            <a:rect l="l" t="t" r="r" b="b"/>
            <a:pathLst>
              <a:path w="3484112" h="2787289">
                <a:moveTo>
                  <a:pt x="0" y="0"/>
                </a:moveTo>
                <a:lnTo>
                  <a:pt x="3484112" y="0"/>
                </a:lnTo>
                <a:lnTo>
                  <a:pt x="3484112" y="2787289"/>
                </a:lnTo>
                <a:lnTo>
                  <a:pt x="0" y="27872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9" name="Freeform 39"/>
          <p:cNvSpPr/>
          <p:nvPr/>
        </p:nvSpPr>
        <p:spPr>
          <a:xfrm rot="9964417">
            <a:off x="16068115" y="-385311"/>
            <a:ext cx="3982176" cy="4710100"/>
          </a:xfrm>
          <a:custGeom>
            <a:avLst/>
            <a:gdLst/>
            <a:ahLst/>
            <a:cxnLst/>
            <a:rect l="l" t="t" r="r" b="b"/>
            <a:pathLst>
              <a:path w="3982176" h="4710100">
                <a:moveTo>
                  <a:pt x="0" y="0"/>
                </a:moveTo>
                <a:lnTo>
                  <a:pt x="3982176" y="0"/>
                </a:lnTo>
                <a:lnTo>
                  <a:pt x="3982176" y="4710100"/>
                </a:lnTo>
                <a:lnTo>
                  <a:pt x="0" y="47101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40" name="Freeform 40"/>
          <p:cNvSpPr/>
          <p:nvPr/>
        </p:nvSpPr>
        <p:spPr>
          <a:xfrm rot="-2348536" flipH="1" flipV="1">
            <a:off x="14669629" y="-1604460"/>
            <a:ext cx="3484112" cy="2787289"/>
          </a:xfrm>
          <a:custGeom>
            <a:avLst/>
            <a:gdLst/>
            <a:ahLst/>
            <a:cxnLst/>
            <a:rect l="l" t="t" r="r" b="b"/>
            <a:pathLst>
              <a:path w="3484112" h="2787289">
                <a:moveTo>
                  <a:pt x="3484112" y="2787290"/>
                </a:moveTo>
                <a:lnTo>
                  <a:pt x="0" y="2787290"/>
                </a:lnTo>
                <a:lnTo>
                  <a:pt x="0" y="0"/>
                </a:lnTo>
                <a:lnTo>
                  <a:pt x="3484112" y="0"/>
                </a:lnTo>
                <a:lnTo>
                  <a:pt x="3484112" y="278729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41" name="Text 3">
            <a:extLst>
              <a:ext uri="{FF2B5EF4-FFF2-40B4-BE49-F238E27FC236}">
                <a16:creationId xmlns:a16="http://schemas.microsoft.com/office/drawing/2014/main" id="{F12AE72F-87C6-310C-4D6F-09983527DB69}"/>
              </a:ext>
            </a:extLst>
          </p:cNvPr>
          <p:cNvSpPr/>
          <p:nvPr/>
        </p:nvSpPr>
        <p:spPr>
          <a:xfrm>
            <a:off x="1258610" y="2700695"/>
            <a:ext cx="4294921" cy="811896"/>
          </a:xfrm>
          <a:prstGeom prst="rect">
            <a:avLst/>
          </a:prstGeom>
          <a:noFill/>
          <a:ln/>
        </p:spPr>
        <p:txBody>
          <a:bodyPr wrap="square" lIns="0" tIns="0" rIns="0" bIns="0" rtlCol="0" anchor="t"/>
          <a:lstStyle/>
          <a:p>
            <a:pPr marL="0" indent="0">
              <a:lnSpc>
                <a:spcPts val="2250"/>
              </a:lnSpc>
              <a:buNone/>
            </a:pPr>
            <a:r>
              <a:rPr lang="en-US" sz="2800" b="1" dirty="0">
                <a:solidFill>
                  <a:srgbClr val="333F70"/>
                </a:solidFill>
                <a:latin typeface="Unbounded Bold" pitchFamily="34" charset="0"/>
                <a:ea typeface="Unbounded Bold" pitchFamily="34" charset="-122"/>
                <a:cs typeface="Unbounded Bold" pitchFamily="34" charset="-120"/>
              </a:rPr>
              <a:t>1.Integration of Technology</a:t>
            </a:r>
            <a:endParaRPr lang="en-US" sz="2800" dirty="0"/>
          </a:p>
        </p:txBody>
      </p:sp>
      <p:sp>
        <p:nvSpPr>
          <p:cNvPr id="42" name="Text 4">
            <a:extLst>
              <a:ext uri="{FF2B5EF4-FFF2-40B4-BE49-F238E27FC236}">
                <a16:creationId xmlns:a16="http://schemas.microsoft.com/office/drawing/2014/main" id="{A77F6927-9B1F-6D2B-6249-CB9F76E73E6C}"/>
              </a:ext>
            </a:extLst>
          </p:cNvPr>
          <p:cNvSpPr/>
          <p:nvPr/>
        </p:nvSpPr>
        <p:spPr>
          <a:xfrm>
            <a:off x="1258610" y="3554856"/>
            <a:ext cx="4800598" cy="1789509"/>
          </a:xfrm>
          <a:prstGeom prst="rect">
            <a:avLst/>
          </a:prstGeom>
          <a:noFill/>
          <a:ln/>
        </p:spPr>
        <p:txBody>
          <a:bodyPr wrap="square" lIns="0" tIns="0" rIns="0" bIns="0" rtlCol="0" anchor="t"/>
          <a:lstStyle/>
          <a:p>
            <a:pPr marL="0" indent="0">
              <a:lnSpc>
                <a:spcPts val="2300"/>
              </a:lnSpc>
              <a:buNone/>
            </a:pPr>
            <a:r>
              <a:rPr lang="en-US" sz="2400" dirty="0">
                <a:solidFill>
                  <a:srgbClr val="333F70"/>
                </a:solidFill>
                <a:latin typeface="Open Sans" pitchFamily="34" charset="0"/>
                <a:ea typeface="Open Sans" pitchFamily="34" charset="-122"/>
                <a:cs typeface="Open Sans" pitchFamily="34" charset="-120"/>
              </a:rPr>
              <a:t>Cars24 leverages advanced technology in both recruitment and training processes, including ATS, AI and e-learning platforms.</a:t>
            </a:r>
            <a:endParaRPr lang="en-US" sz="2400" dirty="0"/>
          </a:p>
        </p:txBody>
      </p:sp>
      <p:sp>
        <p:nvSpPr>
          <p:cNvPr id="44" name="Text 8">
            <a:extLst>
              <a:ext uri="{FF2B5EF4-FFF2-40B4-BE49-F238E27FC236}">
                <a16:creationId xmlns:a16="http://schemas.microsoft.com/office/drawing/2014/main" id="{84522D7D-8171-60C8-3DC2-5854123A2961}"/>
              </a:ext>
            </a:extLst>
          </p:cNvPr>
          <p:cNvSpPr/>
          <p:nvPr/>
        </p:nvSpPr>
        <p:spPr>
          <a:xfrm>
            <a:off x="7007279" y="3554856"/>
            <a:ext cx="5930146" cy="1789509"/>
          </a:xfrm>
          <a:prstGeom prst="rect">
            <a:avLst/>
          </a:prstGeom>
          <a:noFill/>
          <a:ln/>
        </p:spPr>
        <p:txBody>
          <a:bodyPr wrap="square" lIns="0" tIns="0" rIns="0" bIns="0" rtlCol="0" anchor="t"/>
          <a:lstStyle/>
          <a:p>
            <a:pPr marL="0" indent="0">
              <a:lnSpc>
                <a:spcPts val="2300"/>
              </a:lnSpc>
              <a:buNone/>
            </a:pPr>
            <a:r>
              <a:rPr lang="en-US" sz="2400" dirty="0">
                <a:solidFill>
                  <a:srgbClr val="333F70"/>
                </a:solidFill>
                <a:latin typeface="Open Sans" pitchFamily="34" charset="0"/>
                <a:ea typeface="Open Sans" pitchFamily="34" charset="-122"/>
                <a:cs typeface="Open Sans" pitchFamily="34" charset="-120"/>
              </a:rPr>
              <a:t>Cars24 emphasizes on creating a positive employee experience throughout the recruitment and onboarding journey, including a transparent recruitment process and structured onboarding.</a:t>
            </a:r>
            <a:endParaRPr lang="en-US" sz="2400" dirty="0"/>
          </a:p>
        </p:txBody>
      </p:sp>
      <p:sp>
        <p:nvSpPr>
          <p:cNvPr id="45" name="Text 7">
            <a:extLst>
              <a:ext uri="{FF2B5EF4-FFF2-40B4-BE49-F238E27FC236}">
                <a16:creationId xmlns:a16="http://schemas.microsoft.com/office/drawing/2014/main" id="{FC949984-3388-E652-FC5B-6595F504F5F2}"/>
              </a:ext>
            </a:extLst>
          </p:cNvPr>
          <p:cNvSpPr/>
          <p:nvPr/>
        </p:nvSpPr>
        <p:spPr>
          <a:xfrm>
            <a:off x="7088149" y="2700695"/>
            <a:ext cx="4558546" cy="582692"/>
          </a:xfrm>
          <a:prstGeom prst="rect">
            <a:avLst/>
          </a:prstGeom>
          <a:noFill/>
          <a:ln/>
        </p:spPr>
        <p:txBody>
          <a:bodyPr wrap="square" lIns="0" tIns="0" rIns="0" bIns="0" rtlCol="0" anchor="t"/>
          <a:lstStyle/>
          <a:p>
            <a:pPr marL="0" indent="0">
              <a:lnSpc>
                <a:spcPts val="2250"/>
              </a:lnSpc>
              <a:buNone/>
            </a:pPr>
            <a:r>
              <a:rPr lang="en-US" sz="2800" b="1" dirty="0">
                <a:solidFill>
                  <a:srgbClr val="333F70"/>
                </a:solidFill>
                <a:latin typeface="Unbounded Bold" pitchFamily="34" charset="0"/>
                <a:ea typeface="Unbounded Bold" pitchFamily="34" charset="-122"/>
                <a:cs typeface="Unbounded Bold" pitchFamily="34" charset="-120"/>
              </a:rPr>
              <a:t>2.Focus on Employee Experience</a:t>
            </a:r>
            <a:endParaRPr lang="en-US" sz="2800" dirty="0"/>
          </a:p>
        </p:txBody>
      </p:sp>
      <p:sp>
        <p:nvSpPr>
          <p:cNvPr id="46" name="Text 12">
            <a:extLst>
              <a:ext uri="{FF2B5EF4-FFF2-40B4-BE49-F238E27FC236}">
                <a16:creationId xmlns:a16="http://schemas.microsoft.com/office/drawing/2014/main" id="{EF34BC84-78C6-DAE5-8FD9-11C9D8275E26}"/>
              </a:ext>
            </a:extLst>
          </p:cNvPr>
          <p:cNvSpPr/>
          <p:nvPr/>
        </p:nvSpPr>
        <p:spPr>
          <a:xfrm>
            <a:off x="1305163" y="6879688"/>
            <a:ext cx="4800599" cy="2055019"/>
          </a:xfrm>
          <a:prstGeom prst="rect">
            <a:avLst/>
          </a:prstGeom>
          <a:noFill/>
          <a:ln/>
        </p:spPr>
        <p:txBody>
          <a:bodyPr wrap="square" lIns="0" tIns="0" rIns="0" bIns="0" rtlCol="0" anchor="t"/>
          <a:lstStyle/>
          <a:p>
            <a:pPr marL="0" indent="0">
              <a:lnSpc>
                <a:spcPts val="2300"/>
              </a:lnSpc>
              <a:buNone/>
            </a:pPr>
            <a:r>
              <a:rPr lang="en-US" sz="2400" dirty="0">
                <a:solidFill>
                  <a:srgbClr val="333F70"/>
                </a:solidFill>
                <a:latin typeface="Open Sans" pitchFamily="34" charset="0"/>
                <a:ea typeface="Open Sans" pitchFamily="34" charset="-122"/>
                <a:cs typeface="Open Sans" pitchFamily="34" charset="-120"/>
              </a:rPr>
              <a:t>Cars24 offers customized training programs tailored to individual needs, including skill gap analysis, role-specific training, and career growth alignment.</a:t>
            </a:r>
            <a:endParaRPr lang="en-US" sz="2400" dirty="0"/>
          </a:p>
        </p:txBody>
      </p:sp>
      <p:sp>
        <p:nvSpPr>
          <p:cNvPr id="47" name="Text 16">
            <a:extLst>
              <a:ext uri="{FF2B5EF4-FFF2-40B4-BE49-F238E27FC236}">
                <a16:creationId xmlns:a16="http://schemas.microsoft.com/office/drawing/2014/main" id="{F9D2459B-7E5A-9898-1D68-93585BC7C379}"/>
              </a:ext>
            </a:extLst>
          </p:cNvPr>
          <p:cNvSpPr/>
          <p:nvPr/>
        </p:nvSpPr>
        <p:spPr>
          <a:xfrm>
            <a:off x="7108990" y="6879688"/>
            <a:ext cx="4800598" cy="1491258"/>
          </a:xfrm>
          <a:prstGeom prst="rect">
            <a:avLst/>
          </a:prstGeom>
          <a:noFill/>
          <a:ln/>
        </p:spPr>
        <p:txBody>
          <a:bodyPr wrap="square" lIns="0" tIns="0" rIns="0" bIns="0" rtlCol="0" anchor="t"/>
          <a:lstStyle/>
          <a:p>
            <a:pPr marL="0" indent="0">
              <a:lnSpc>
                <a:spcPts val="2300"/>
              </a:lnSpc>
              <a:buNone/>
            </a:pPr>
            <a:r>
              <a:rPr lang="en-US" sz="2400" dirty="0">
                <a:solidFill>
                  <a:srgbClr val="333F70"/>
                </a:solidFill>
                <a:latin typeface="Open Sans" pitchFamily="34" charset="0"/>
                <a:ea typeface="Open Sans" pitchFamily="34" charset="-122"/>
                <a:cs typeface="Open Sans" pitchFamily="34" charset="-120"/>
              </a:rPr>
              <a:t>Data analytics underpin Cars24’s HR strategies, ensuring informed decision-making, including performance metrics and employee feedback.</a:t>
            </a:r>
            <a:endParaRPr lang="en-US" sz="2400" dirty="0"/>
          </a:p>
        </p:txBody>
      </p:sp>
      <p:sp>
        <p:nvSpPr>
          <p:cNvPr id="48" name="Text 15">
            <a:extLst>
              <a:ext uri="{FF2B5EF4-FFF2-40B4-BE49-F238E27FC236}">
                <a16:creationId xmlns:a16="http://schemas.microsoft.com/office/drawing/2014/main" id="{139AA13F-96A7-38F4-6376-EA1F9DA9BA0C}"/>
              </a:ext>
            </a:extLst>
          </p:cNvPr>
          <p:cNvSpPr/>
          <p:nvPr/>
        </p:nvSpPr>
        <p:spPr>
          <a:xfrm>
            <a:off x="7250963" y="5930995"/>
            <a:ext cx="3220164" cy="582692"/>
          </a:xfrm>
          <a:prstGeom prst="rect">
            <a:avLst/>
          </a:prstGeom>
          <a:noFill/>
          <a:ln/>
        </p:spPr>
        <p:txBody>
          <a:bodyPr wrap="square" lIns="0" tIns="0" rIns="0" bIns="0" rtlCol="0" anchor="t"/>
          <a:lstStyle/>
          <a:p>
            <a:pPr marL="0" indent="0">
              <a:lnSpc>
                <a:spcPts val="2250"/>
              </a:lnSpc>
              <a:buNone/>
            </a:pPr>
            <a:r>
              <a:rPr lang="en-US" sz="2400" b="1" dirty="0">
                <a:solidFill>
                  <a:srgbClr val="333F70"/>
                </a:solidFill>
                <a:latin typeface="Unbounded Bold" pitchFamily="34" charset="0"/>
                <a:ea typeface="Unbounded Bold" pitchFamily="34" charset="-122"/>
                <a:cs typeface="Unbounded Bold" pitchFamily="34" charset="-120"/>
              </a:rPr>
              <a:t>4.Data-Driven HR Practices</a:t>
            </a:r>
            <a:endParaRPr lang="en-US" sz="2400" dirty="0"/>
          </a:p>
        </p:txBody>
      </p:sp>
      <p:sp>
        <p:nvSpPr>
          <p:cNvPr id="49" name="Text 11">
            <a:extLst>
              <a:ext uri="{FF2B5EF4-FFF2-40B4-BE49-F238E27FC236}">
                <a16:creationId xmlns:a16="http://schemas.microsoft.com/office/drawing/2014/main" id="{21A8DA58-CD67-C0C3-1677-8F6C0BF55DCA}"/>
              </a:ext>
            </a:extLst>
          </p:cNvPr>
          <p:cNvSpPr/>
          <p:nvPr/>
        </p:nvSpPr>
        <p:spPr>
          <a:xfrm>
            <a:off x="1415946" y="5930995"/>
            <a:ext cx="3613254" cy="582692"/>
          </a:xfrm>
          <a:prstGeom prst="rect">
            <a:avLst/>
          </a:prstGeom>
          <a:noFill/>
          <a:ln/>
        </p:spPr>
        <p:txBody>
          <a:bodyPr wrap="square" lIns="0" tIns="0" rIns="0" bIns="0" rtlCol="0" anchor="t"/>
          <a:lstStyle/>
          <a:p>
            <a:pPr marL="0" indent="0">
              <a:lnSpc>
                <a:spcPts val="2250"/>
              </a:lnSpc>
              <a:buNone/>
            </a:pPr>
            <a:r>
              <a:rPr lang="en-US" sz="2400" b="1" dirty="0">
                <a:solidFill>
                  <a:srgbClr val="333F70"/>
                </a:solidFill>
                <a:latin typeface="Unbounded Bold" pitchFamily="34" charset="0"/>
                <a:ea typeface="Unbounded Bold" pitchFamily="34" charset="-122"/>
                <a:cs typeface="Unbounded Bold" pitchFamily="34" charset="-120"/>
              </a:rPr>
              <a:t>3.Personalized Training and Development</a:t>
            </a:r>
            <a:endParaRPr lang="en-US" sz="2400" dirty="0"/>
          </a:p>
        </p:txBody>
      </p:sp>
      <p:sp>
        <p:nvSpPr>
          <p:cNvPr id="50" name="Text 0">
            <a:extLst>
              <a:ext uri="{FF2B5EF4-FFF2-40B4-BE49-F238E27FC236}">
                <a16:creationId xmlns:a16="http://schemas.microsoft.com/office/drawing/2014/main" id="{C014631C-E2C0-54C0-B567-7618C4B500EC}"/>
              </a:ext>
            </a:extLst>
          </p:cNvPr>
          <p:cNvSpPr/>
          <p:nvPr/>
        </p:nvSpPr>
        <p:spPr>
          <a:xfrm>
            <a:off x="1305163" y="853911"/>
            <a:ext cx="7838837" cy="1165622"/>
          </a:xfrm>
          <a:prstGeom prst="rect">
            <a:avLst/>
          </a:prstGeom>
          <a:noFill/>
          <a:ln/>
        </p:spPr>
        <p:txBody>
          <a:bodyPr wrap="square" lIns="0" tIns="0" rIns="0" bIns="0" rtlCol="0" anchor="t"/>
          <a:lstStyle/>
          <a:p>
            <a:pPr marL="0" indent="0">
              <a:lnSpc>
                <a:spcPts val="4550"/>
              </a:lnSpc>
              <a:buNone/>
            </a:pPr>
            <a:r>
              <a:rPr lang="en-US" sz="5400" b="1" dirty="0">
                <a:solidFill>
                  <a:srgbClr val="333F70"/>
                </a:solidFill>
                <a:latin typeface="Unbounded Bold" pitchFamily="34" charset="0"/>
                <a:ea typeface="Unbounded Bold" pitchFamily="34" charset="-122"/>
                <a:cs typeface="Unbounded Bold" pitchFamily="34" charset="-120"/>
              </a:rPr>
              <a:t>Key Insights: A Data-Driven Approach</a:t>
            </a:r>
            <a:endParaRPr lang="en-US" sz="5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869</Words>
  <Application>Microsoft Office PowerPoint</Application>
  <PresentationFormat>Custom</PresentationFormat>
  <Paragraphs>68</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Open Sans</vt:lpstr>
      <vt:lpstr>Proxima Nova Bold</vt:lpstr>
      <vt:lpstr>Arial</vt:lpstr>
      <vt:lpstr>Times New Roman</vt:lpstr>
      <vt:lpstr>Calibri</vt:lpstr>
      <vt:lpstr>Aptos</vt:lpstr>
      <vt:lpstr>Unbounded Bold</vt:lpstr>
      <vt:lpstr>Proxima Nova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amish</dc:creator>
  <cp:lastModifiedBy>UTKARSH ANAND</cp:lastModifiedBy>
  <cp:revision>7</cp:revision>
  <dcterms:created xsi:type="dcterms:W3CDTF">2006-08-16T00:00:00Z</dcterms:created>
  <dcterms:modified xsi:type="dcterms:W3CDTF">2025-05-27T19:19:58Z</dcterms:modified>
  <dc:identifier>DAGYjM3J9wg</dc:identifier>
</cp:coreProperties>
</file>