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Arimo" panose="020B0604020202020204" charset="0"/>
      <p:regular r:id="rId13"/>
    </p:embeddedFont>
    <p:embeddedFont>
      <p:font typeface="Arimo Bold" panose="020B0604020202020204" charset="0"/>
      <p:regular r:id="rId14"/>
    </p:embeddedFont>
    <p:embeddedFont>
      <p:font typeface="Inter Bold" panose="020B0604020202020204" charset="0"/>
      <p:regular r:id="rId15"/>
    </p:embeddedFont>
    <p:embeddedFont>
      <p:font typeface="Inter Medium" panose="020B0604020202020204" charset="0"/>
      <p:regular r:id="rId16"/>
    </p:embeddedFont>
    <p:embeddedFont>
      <p:font typeface="Inter Ultra-Bold" panose="020B0604020202020204" charset="0"/>
      <p:regular r:id="rId17"/>
    </p:embeddedFont>
    <p:embeddedFont>
      <p:font typeface="Open Sans" panose="020B0606030504020204" pitchFamily="34" charset="0"/>
      <p:regular r:id="rId18"/>
    </p:embeddedFont>
    <p:embeddedFont>
      <p:font typeface="Open Sans Bold" panose="020B0604020202020204" charset="0"/>
      <p:regular r:id="rId19"/>
    </p:embeddedFont>
    <p:embeddedFont>
      <p:font typeface="Open Sans Semi-Bold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880" y="-7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02759" y="6802807"/>
            <a:ext cx="5402508" cy="540250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74658" y="9854167"/>
            <a:ext cx="16138684" cy="0"/>
          </a:xfrm>
          <a:prstGeom prst="line">
            <a:avLst/>
          </a:prstGeom>
          <a:ln w="38100" cap="flat">
            <a:solidFill>
              <a:srgbClr val="17726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0785978" y="1231643"/>
            <a:ext cx="4758515" cy="4758515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74658" y="674045"/>
            <a:ext cx="447675" cy="447675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5972039" y="656036"/>
            <a:ext cx="1241303" cy="575606"/>
            <a:chOff x="0" y="0"/>
            <a:chExt cx="326928" cy="1516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26928" cy="151600"/>
            </a:xfrm>
            <a:custGeom>
              <a:avLst/>
              <a:gdLst/>
              <a:ahLst/>
              <a:cxnLst/>
              <a:rect l="l" t="t" r="r" b="b"/>
              <a:pathLst>
                <a:path w="326928" h="151600">
                  <a:moveTo>
                    <a:pt x="75800" y="0"/>
                  </a:moveTo>
                  <a:lnTo>
                    <a:pt x="251128" y="0"/>
                  </a:lnTo>
                  <a:cubicBezTo>
                    <a:pt x="292991" y="0"/>
                    <a:pt x="326928" y="33937"/>
                    <a:pt x="326928" y="75800"/>
                  </a:cubicBezTo>
                  <a:lnTo>
                    <a:pt x="326928" y="75800"/>
                  </a:lnTo>
                  <a:cubicBezTo>
                    <a:pt x="326928" y="117663"/>
                    <a:pt x="292991" y="151600"/>
                    <a:pt x="251128" y="151600"/>
                  </a:cubicBezTo>
                  <a:lnTo>
                    <a:pt x="75800" y="151600"/>
                  </a:lnTo>
                  <a:cubicBezTo>
                    <a:pt x="33937" y="151600"/>
                    <a:pt x="0" y="117663"/>
                    <a:pt x="0" y="75800"/>
                  </a:cubicBezTo>
                  <a:lnTo>
                    <a:pt x="0" y="75800"/>
                  </a:lnTo>
                  <a:cubicBezTo>
                    <a:pt x="0" y="33937"/>
                    <a:pt x="33937" y="0"/>
                    <a:pt x="75800" y="0"/>
                  </a:cubicBez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326928" cy="199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16275918" y="793769"/>
            <a:ext cx="633545" cy="300142"/>
          </a:xfrm>
          <a:custGeom>
            <a:avLst/>
            <a:gdLst/>
            <a:ahLst/>
            <a:cxnLst/>
            <a:rect l="l" t="t" r="r" b="b"/>
            <a:pathLst>
              <a:path w="633545" h="300142">
                <a:moveTo>
                  <a:pt x="0" y="0"/>
                </a:moveTo>
                <a:lnTo>
                  <a:pt x="633545" y="0"/>
                </a:lnTo>
                <a:lnTo>
                  <a:pt x="633545" y="300141"/>
                </a:lnTo>
                <a:lnTo>
                  <a:pt x="0" y="300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833413" y="2044995"/>
            <a:ext cx="14166687" cy="34798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99"/>
              </a:lnSpc>
            </a:pPr>
            <a:r>
              <a:rPr lang="en-US" sz="9999" b="1">
                <a:solidFill>
                  <a:srgbClr val="17726D"/>
                </a:solidFill>
                <a:latin typeface="Inter Bold"/>
                <a:ea typeface="Inter Bold"/>
                <a:cs typeface="Inter Bold"/>
                <a:sym typeface="Inter Bold"/>
              </a:rPr>
              <a:t>RECRUITMENT CAMPAIGN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857293" y="662932"/>
            <a:ext cx="3191396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1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Nexora Solutions</a:t>
            </a:r>
          </a:p>
        </p:txBody>
      </p:sp>
      <p:sp>
        <p:nvSpPr>
          <p:cNvPr id="20" name="Freeform 20"/>
          <p:cNvSpPr/>
          <p:nvPr/>
        </p:nvSpPr>
        <p:spPr>
          <a:xfrm>
            <a:off x="12138826" y="2235495"/>
            <a:ext cx="2052818" cy="2664060"/>
          </a:xfrm>
          <a:custGeom>
            <a:avLst/>
            <a:gdLst/>
            <a:ahLst/>
            <a:cxnLst/>
            <a:rect l="l" t="t" r="r" b="b"/>
            <a:pathLst>
              <a:path w="2052818" h="2664060">
                <a:moveTo>
                  <a:pt x="0" y="0"/>
                </a:moveTo>
                <a:lnTo>
                  <a:pt x="2052818" y="0"/>
                </a:lnTo>
                <a:lnTo>
                  <a:pt x="2052818" y="2664060"/>
                </a:lnTo>
                <a:lnTo>
                  <a:pt x="0" y="26640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84061" t="-20323" r="-786039" b="-938113"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5033177"/>
            <a:ext cx="18288000" cy="5253823"/>
            <a:chOff x="0" y="0"/>
            <a:chExt cx="4816593" cy="138372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383723"/>
            </a:xfrm>
            <a:custGeom>
              <a:avLst/>
              <a:gdLst/>
              <a:ahLst/>
              <a:cxnLst/>
              <a:rect l="l" t="t" r="r" b="b"/>
              <a:pathLst>
                <a:path w="4816592" h="1383723">
                  <a:moveTo>
                    <a:pt x="0" y="0"/>
                  </a:moveTo>
                  <a:lnTo>
                    <a:pt x="4816592" y="0"/>
                  </a:lnTo>
                  <a:lnTo>
                    <a:pt x="4816592" y="1383723"/>
                  </a:lnTo>
                  <a:lnTo>
                    <a:pt x="0" y="138372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16593" cy="14313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0"/>
            <a:ext cx="5925122" cy="9258300"/>
            <a:chOff x="0" y="0"/>
            <a:chExt cx="7900163" cy="12344400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/>
            <a:srcRect l="1971" r="1971"/>
            <a:stretch>
              <a:fillRect/>
            </a:stretch>
          </p:blipFill>
          <p:spPr>
            <a:xfrm>
              <a:off x="0" y="0"/>
              <a:ext cx="7900163" cy="1234440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7830382" y="1121052"/>
            <a:ext cx="8022666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1" spc="139">
                <a:solidFill>
                  <a:srgbClr val="17726D"/>
                </a:solidFill>
                <a:latin typeface="Inter Ultra-Bold"/>
                <a:ea typeface="Inter Ultra-Bold"/>
                <a:cs typeface="Inter Ultra-Bold"/>
                <a:sym typeface="Inter Ultra-Bold"/>
              </a:rPr>
              <a:t>TALENT ACQUISITION ASSOCIATE (TA)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830382" y="5766308"/>
            <a:ext cx="9005103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1" spc="139">
                <a:solidFill>
                  <a:srgbClr val="FFFFFF"/>
                </a:solidFill>
                <a:latin typeface="Inter Ultra-Bold"/>
                <a:ea typeface="Inter Ultra-Bold"/>
                <a:cs typeface="Inter Ultra-Bold"/>
                <a:sym typeface="Inter Ultra-Bold"/>
              </a:rPr>
              <a:t>BUSINESS DEVELOPMENT EXECUTIVE (BDE)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830382" y="1901825"/>
            <a:ext cx="9924261" cy="2717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just">
              <a:lnSpc>
                <a:spcPts val="4399"/>
              </a:lnSpc>
              <a:buFont typeface="Arial"/>
              <a:buChar char="•"/>
            </a:pPr>
            <a:r>
              <a:rPr lang="en-US" sz="2499" spc="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 out of 5 candidates are relevant, with 2 having prior work experience.</a:t>
            </a:r>
          </a:p>
          <a:p>
            <a:pPr marL="539749" lvl="1" indent="-269875" algn="just">
              <a:lnSpc>
                <a:spcPts val="4399"/>
              </a:lnSpc>
              <a:buFont typeface="Arial"/>
              <a:buChar char="•"/>
            </a:pPr>
            <a:r>
              <a:rPr lang="en-US" sz="2499" spc="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Very high relevance with a good portion having work experience in recruitment.</a:t>
            </a:r>
          </a:p>
          <a:p>
            <a:pPr marL="0" lvl="0" indent="0" algn="just">
              <a:lnSpc>
                <a:spcPts val="4399"/>
              </a:lnSpc>
            </a:pPr>
            <a:endParaRPr lang="en-US" sz="2499" spc="99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830382" y="6764753"/>
            <a:ext cx="9349862" cy="2702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just">
              <a:lnSpc>
                <a:spcPts val="4399"/>
              </a:lnSpc>
              <a:buFont typeface="Arial"/>
              <a:buChar char="•"/>
            </a:pPr>
            <a:r>
              <a:rPr lang="en-US" sz="2499" spc="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13 out of 16 candidates are relevant, and 4 have prior work experience.</a:t>
            </a:r>
          </a:p>
          <a:p>
            <a:pPr marL="539749" lvl="1" indent="-269875" algn="just">
              <a:lnSpc>
                <a:spcPts val="4399"/>
              </a:lnSpc>
              <a:buFont typeface="Arial"/>
              <a:buChar char="•"/>
            </a:pPr>
            <a:r>
              <a:rPr lang="en-US" sz="2499" spc="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Strong pool with high relevance, and several candidates bring valuable work experience.</a:t>
            </a:r>
          </a:p>
          <a:p>
            <a:pPr marL="0" lvl="0" indent="0" algn="just">
              <a:lnSpc>
                <a:spcPts val="4224"/>
              </a:lnSpc>
            </a:pPr>
            <a:endParaRPr lang="en-US" sz="2499" spc="99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0" y="9258300"/>
            <a:ext cx="1028700" cy="1028700"/>
            <a:chOff x="0" y="0"/>
            <a:chExt cx="270933" cy="27093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270933" cy="3185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36396" y="7124039"/>
            <a:ext cx="5402508" cy="540250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74658" y="8563446"/>
            <a:ext cx="16138684" cy="0"/>
          </a:xfrm>
          <a:prstGeom prst="line">
            <a:avLst/>
          </a:prstGeom>
          <a:ln w="38100" cap="flat">
            <a:solidFill>
              <a:srgbClr val="17726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0785978" y="1231643"/>
            <a:ext cx="4758515" cy="4758515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981075" y="2884046"/>
            <a:ext cx="14166687" cy="266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73"/>
              </a:lnSpc>
            </a:pPr>
            <a:r>
              <a:rPr lang="en-US" sz="15624" b="1">
                <a:solidFill>
                  <a:srgbClr val="17726D"/>
                </a:solidFill>
                <a:latin typeface="Inter Bold"/>
                <a:ea typeface="Inter Bold"/>
                <a:cs typeface="Inter Bold"/>
                <a:sym typeface="Inter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37101" y="4421381"/>
            <a:ext cx="5402508" cy="540250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979517" y="0"/>
            <a:ext cx="6308483" cy="10287000"/>
            <a:chOff x="0" y="0"/>
            <a:chExt cx="1661493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61494" cy="2709333"/>
            </a:xfrm>
            <a:custGeom>
              <a:avLst/>
              <a:gdLst/>
              <a:ahLst/>
              <a:cxnLst/>
              <a:rect l="l" t="t" r="r" b="b"/>
              <a:pathLst>
                <a:path w="1661494" h="2709333">
                  <a:moveTo>
                    <a:pt x="0" y="0"/>
                  </a:moveTo>
                  <a:lnTo>
                    <a:pt x="1661494" y="0"/>
                  </a:lnTo>
                  <a:lnTo>
                    <a:pt x="166149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66149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598501" y="4663928"/>
            <a:ext cx="2660799" cy="2660799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8002593" y="721973"/>
            <a:ext cx="9256707" cy="2965198"/>
            <a:chOff x="0" y="0"/>
            <a:chExt cx="12342277" cy="3953597"/>
          </a:xfrm>
        </p:grpSpPr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2"/>
            <a:srcRect t="56237" r="14633" b="2718"/>
            <a:stretch>
              <a:fillRect/>
            </a:stretch>
          </p:blipFill>
          <p:spPr>
            <a:xfrm>
              <a:off x="0" y="0"/>
              <a:ext cx="12342277" cy="395359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863539" y="5696948"/>
            <a:ext cx="969409" cy="986123"/>
            <a:chOff x="0" y="0"/>
            <a:chExt cx="812800" cy="826814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26814"/>
            </a:xfrm>
            <a:custGeom>
              <a:avLst/>
              <a:gdLst/>
              <a:ahLst/>
              <a:cxnLst/>
              <a:rect l="l" t="t" r="r" b="b"/>
              <a:pathLst>
                <a:path w="812800" h="826814">
                  <a:moveTo>
                    <a:pt x="406400" y="0"/>
                  </a:moveTo>
                  <a:cubicBezTo>
                    <a:pt x="181951" y="0"/>
                    <a:pt x="0" y="185089"/>
                    <a:pt x="0" y="413407"/>
                  </a:cubicBezTo>
                  <a:cubicBezTo>
                    <a:pt x="0" y="641726"/>
                    <a:pt x="181951" y="826814"/>
                    <a:pt x="406400" y="826814"/>
                  </a:cubicBezTo>
                  <a:cubicBezTo>
                    <a:pt x="630849" y="826814"/>
                    <a:pt x="812800" y="641726"/>
                    <a:pt x="812800" y="413407"/>
                  </a:cubicBezTo>
                  <a:cubicBezTo>
                    <a:pt x="812800" y="185089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10839"/>
              <a:ext cx="660400" cy="738462"/>
            </a:xfrm>
            <a:prstGeom prst="rect">
              <a:avLst/>
            </a:prstGeom>
          </p:spPr>
          <p:txBody>
            <a:bodyPr lIns="44470" tIns="44470" rIns="44470" bIns="4447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 b="1">
                  <a:solidFill>
                    <a:srgbClr val="17726D"/>
                  </a:solidFill>
                  <a:latin typeface="Inter Bold"/>
                  <a:ea typeface="Inter Bold"/>
                  <a:cs typeface="Inter Bold"/>
                  <a:sym typeface="Inter Bold"/>
                </a:rPr>
                <a:t>01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6185626" y="5696948"/>
            <a:ext cx="969409" cy="986123"/>
            <a:chOff x="0" y="0"/>
            <a:chExt cx="812800" cy="826814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26814"/>
            </a:xfrm>
            <a:custGeom>
              <a:avLst/>
              <a:gdLst/>
              <a:ahLst/>
              <a:cxnLst/>
              <a:rect l="l" t="t" r="r" b="b"/>
              <a:pathLst>
                <a:path w="812800" h="826814">
                  <a:moveTo>
                    <a:pt x="406400" y="0"/>
                  </a:moveTo>
                  <a:cubicBezTo>
                    <a:pt x="181951" y="0"/>
                    <a:pt x="0" y="185089"/>
                    <a:pt x="0" y="413407"/>
                  </a:cubicBezTo>
                  <a:cubicBezTo>
                    <a:pt x="0" y="641726"/>
                    <a:pt x="181951" y="826814"/>
                    <a:pt x="406400" y="826814"/>
                  </a:cubicBezTo>
                  <a:cubicBezTo>
                    <a:pt x="630849" y="826814"/>
                    <a:pt x="812800" y="641726"/>
                    <a:pt x="812800" y="413407"/>
                  </a:cubicBezTo>
                  <a:cubicBezTo>
                    <a:pt x="812800" y="185089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10839"/>
              <a:ext cx="660400" cy="738462"/>
            </a:xfrm>
            <a:prstGeom prst="rect">
              <a:avLst/>
            </a:prstGeom>
          </p:spPr>
          <p:txBody>
            <a:bodyPr lIns="44470" tIns="44470" rIns="44470" bIns="4447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 b="1">
                  <a:solidFill>
                    <a:srgbClr val="17726D"/>
                  </a:solidFill>
                  <a:latin typeface="Inter Bold"/>
                  <a:ea typeface="Inter Bold"/>
                  <a:cs typeface="Inter Bold"/>
                  <a:sym typeface="Inter Bold"/>
                </a:rPr>
                <a:t>04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863539" y="7122635"/>
            <a:ext cx="969409" cy="986123"/>
            <a:chOff x="0" y="0"/>
            <a:chExt cx="812800" cy="826814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26814"/>
            </a:xfrm>
            <a:custGeom>
              <a:avLst/>
              <a:gdLst/>
              <a:ahLst/>
              <a:cxnLst/>
              <a:rect l="l" t="t" r="r" b="b"/>
              <a:pathLst>
                <a:path w="812800" h="826814">
                  <a:moveTo>
                    <a:pt x="406400" y="0"/>
                  </a:moveTo>
                  <a:cubicBezTo>
                    <a:pt x="181951" y="0"/>
                    <a:pt x="0" y="185089"/>
                    <a:pt x="0" y="413407"/>
                  </a:cubicBezTo>
                  <a:cubicBezTo>
                    <a:pt x="0" y="641726"/>
                    <a:pt x="181951" y="826814"/>
                    <a:pt x="406400" y="826814"/>
                  </a:cubicBezTo>
                  <a:cubicBezTo>
                    <a:pt x="630849" y="826814"/>
                    <a:pt x="812800" y="641726"/>
                    <a:pt x="812800" y="413407"/>
                  </a:cubicBezTo>
                  <a:cubicBezTo>
                    <a:pt x="812800" y="185089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76200" y="10839"/>
              <a:ext cx="660400" cy="738462"/>
            </a:xfrm>
            <a:prstGeom prst="rect">
              <a:avLst/>
            </a:prstGeom>
          </p:spPr>
          <p:txBody>
            <a:bodyPr lIns="44470" tIns="44470" rIns="44470" bIns="4447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 b="1">
                  <a:solidFill>
                    <a:srgbClr val="17726D"/>
                  </a:solidFill>
                  <a:latin typeface="Inter Bold"/>
                  <a:ea typeface="Inter Bold"/>
                  <a:cs typeface="Inter Bold"/>
                  <a:sym typeface="Inter Bold"/>
                </a:rPr>
                <a:t>02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6185626" y="7122635"/>
            <a:ext cx="969409" cy="986123"/>
            <a:chOff x="0" y="0"/>
            <a:chExt cx="812800" cy="826814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26814"/>
            </a:xfrm>
            <a:custGeom>
              <a:avLst/>
              <a:gdLst/>
              <a:ahLst/>
              <a:cxnLst/>
              <a:rect l="l" t="t" r="r" b="b"/>
              <a:pathLst>
                <a:path w="812800" h="826814">
                  <a:moveTo>
                    <a:pt x="406400" y="0"/>
                  </a:moveTo>
                  <a:cubicBezTo>
                    <a:pt x="181951" y="0"/>
                    <a:pt x="0" y="185089"/>
                    <a:pt x="0" y="413407"/>
                  </a:cubicBezTo>
                  <a:cubicBezTo>
                    <a:pt x="0" y="641726"/>
                    <a:pt x="181951" y="826814"/>
                    <a:pt x="406400" y="826814"/>
                  </a:cubicBezTo>
                  <a:cubicBezTo>
                    <a:pt x="630849" y="826814"/>
                    <a:pt x="812800" y="641726"/>
                    <a:pt x="812800" y="413407"/>
                  </a:cubicBezTo>
                  <a:cubicBezTo>
                    <a:pt x="812800" y="185089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76200" y="10839"/>
              <a:ext cx="660400" cy="738462"/>
            </a:xfrm>
            <a:prstGeom prst="rect">
              <a:avLst/>
            </a:prstGeom>
          </p:spPr>
          <p:txBody>
            <a:bodyPr lIns="44470" tIns="44470" rIns="44470" bIns="4447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 b="1">
                  <a:solidFill>
                    <a:srgbClr val="17726D"/>
                  </a:solidFill>
                  <a:latin typeface="Inter Bold"/>
                  <a:ea typeface="Inter Bold"/>
                  <a:cs typeface="Inter Bold"/>
                  <a:sym typeface="Inter Bold"/>
                </a:rPr>
                <a:t>05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863539" y="8548322"/>
            <a:ext cx="969409" cy="986123"/>
            <a:chOff x="0" y="0"/>
            <a:chExt cx="812800" cy="826814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26814"/>
            </a:xfrm>
            <a:custGeom>
              <a:avLst/>
              <a:gdLst/>
              <a:ahLst/>
              <a:cxnLst/>
              <a:rect l="l" t="t" r="r" b="b"/>
              <a:pathLst>
                <a:path w="812800" h="826814">
                  <a:moveTo>
                    <a:pt x="406400" y="0"/>
                  </a:moveTo>
                  <a:cubicBezTo>
                    <a:pt x="181951" y="0"/>
                    <a:pt x="0" y="185089"/>
                    <a:pt x="0" y="413407"/>
                  </a:cubicBezTo>
                  <a:cubicBezTo>
                    <a:pt x="0" y="641726"/>
                    <a:pt x="181951" y="826814"/>
                    <a:pt x="406400" y="826814"/>
                  </a:cubicBezTo>
                  <a:cubicBezTo>
                    <a:pt x="630849" y="826814"/>
                    <a:pt x="812800" y="641726"/>
                    <a:pt x="812800" y="413407"/>
                  </a:cubicBezTo>
                  <a:cubicBezTo>
                    <a:pt x="812800" y="185089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76200" y="10839"/>
              <a:ext cx="660400" cy="738462"/>
            </a:xfrm>
            <a:prstGeom prst="rect">
              <a:avLst/>
            </a:prstGeom>
          </p:spPr>
          <p:txBody>
            <a:bodyPr lIns="44470" tIns="44470" rIns="44470" bIns="4447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 b="1">
                  <a:solidFill>
                    <a:srgbClr val="17726D"/>
                  </a:solidFill>
                  <a:latin typeface="Inter Bold"/>
                  <a:ea typeface="Inter Bold"/>
                  <a:cs typeface="Inter Bold"/>
                  <a:sym typeface="Inter Bold"/>
                </a:rPr>
                <a:t>03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6185626" y="8548322"/>
            <a:ext cx="969409" cy="986123"/>
            <a:chOff x="0" y="0"/>
            <a:chExt cx="812800" cy="826814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826814"/>
            </a:xfrm>
            <a:custGeom>
              <a:avLst/>
              <a:gdLst/>
              <a:ahLst/>
              <a:cxnLst/>
              <a:rect l="l" t="t" r="r" b="b"/>
              <a:pathLst>
                <a:path w="812800" h="826814">
                  <a:moveTo>
                    <a:pt x="406400" y="0"/>
                  </a:moveTo>
                  <a:cubicBezTo>
                    <a:pt x="181951" y="0"/>
                    <a:pt x="0" y="185089"/>
                    <a:pt x="0" y="413407"/>
                  </a:cubicBezTo>
                  <a:cubicBezTo>
                    <a:pt x="0" y="641726"/>
                    <a:pt x="181951" y="826814"/>
                    <a:pt x="406400" y="826814"/>
                  </a:cubicBezTo>
                  <a:cubicBezTo>
                    <a:pt x="630849" y="826814"/>
                    <a:pt x="812800" y="641726"/>
                    <a:pt x="812800" y="413407"/>
                  </a:cubicBezTo>
                  <a:cubicBezTo>
                    <a:pt x="812800" y="185089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76200" y="10839"/>
              <a:ext cx="660400" cy="738462"/>
            </a:xfrm>
            <a:prstGeom prst="rect">
              <a:avLst/>
            </a:prstGeom>
          </p:spPr>
          <p:txBody>
            <a:bodyPr lIns="44470" tIns="44470" rIns="44470" bIns="4447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 b="1">
                  <a:solidFill>
                    <a:srgbClr val="17726D"/>
                  </a:solidFill>
                  <a:latin typeface="Inter Bold"/>
                  <a:ea typeface="Inter Bold"/>
                  <a:cs typeface="Inter Bold"/>
                  <a:sym typeface="Inter Bold"/>
                </a:rPr>
                <a:t>06</a:t>
              </a:r>
            </a:p>
          </p:txBody>
        </p:sp>
      </p:grpSp>
      <p:sp>
        <p:nvSpPr>
          <p:cNvPr id="31" name="AutoShape 31"/>
          <p:cNvSpPr/>
          <p:nvPr/>
        </p:nvSpPr>
        <p:spPr>
          <a:xfrm>
            <a:off x="844489" y="2984652"/>
            <a:ext cx="6008511" cy="0"/>
          </a:xfrm>
          <a:prstGeom prst="line">
            <a:avLst/>
          </a:prstGeom>
          <a:ln w="76200" cap="flat">
            <a:solidFill>
              <a:srgbClr val="EAE4D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TextBox 32"/>
          <p:cNvSpPr txBox="1"/>
          <p:nvPr/>
        </p:nvSpPr>
        <p:spPr>
          <a:xfrm>
            <a:off x="844489" y="826748"/>
            <a:ext cx="7158103" cy="1937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7200" b="1">
                <a:solidFill>
                  <a:srgbClr val="17726D"/>
                </a:solidFill>
                <a:latin typeface="Inter Bold"/>
                <a:ea typeface="Inter Bold"/>
                <a:cs typeface="Inter Bold"/>
                <a:sym typeface="Inter Bold"/>
              </a:rPr>
              <a:t>TABLE OF CONTENT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2091095" y="5956227"/>
            <a:ext cx="3614553" cy="412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endParaRPr/>
          </a:p>
        </p:txBody>
      </p:sp>
      <p:sp>
        <p:nvSpPr>
          <p:cNvPr id="34" name="TextBox 34"/>
          <p:cNvSpPr txBox="1"/>
          <p:nvPr/>
        </p:nvSpPr>
        <p:spPr>
          <a:xfrm>
            <a:off x="7413181" y="5956227"/>
            <a:ext cx="3614553" cy="412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1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Hiring Process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2091095" y="7381914"/>
            <a:ext cx="3614553" cy="412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1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Circulated Data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7413181" y="7381914"/>
            <a:ext cx="3614553" cy="412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1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Statistics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2091095" y="8807601"/>
            <a:ext cx="3614553" cy="412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1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Roles Offered Profile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7413181" y="8807601"/>
            <a:ext cx="4254424" cy="412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1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Analysis of the application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2091095" y="5956227"/>
            <a:ext cx="3614553" cy="412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1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About Us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270195" y="0"/>
            <a:ext cx="5017805" cy="10287000"/>
            <a:chOff x="0" y="0"/>
            <a:chExt cx="1321562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21562" cy="2709333"/>
            </a:xfrm>
            <a:custGeom>
              <a:avLst/>
              <a:gdLst/>
              <a:ahLst/>
              <a:cxnLst/>
              <a:rect l="l" t="t" r="r" b="b"/>
              <a:pathLst>
                <a:path w="1321562" h="2709333">
                  <a:moveTo>
                    <a:pt x="0" y="0"/>
                  </a:moveTo>
                  <a:lnTo>
                    <a:pt x="1321562" y="0"/>
                  </a:lnTo>
                  <a:lnTo>
                    <a:pt x="132156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321562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59300" y="9151339"/>
            <a:ext cx="1028700" cy="1135661"/>
            <a:chOff x="0" y="0"/>
            <a:chExt cx="270933" cy="29910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0933" cy="299104"/>
            </a:xfrm>
            <a:custGeom>
              <a:avLst/>
              <a:gdLst/>
              <a:ahLst/>
              <a:cxnLst/>
              <a:rect l="l" t="t" r="r" b="b"/>
              <a:pathLst>
                <a:path w="270933" h="299104">
                  <a:moveTo>
                    <a:pt x="0" y="0"/>
                  </a:moveTo>
                  <a:lnTo>
                    <a:pt x="270933" y="0"/>
                  </a:lnTo>
                  <a:lnTo>
                    <a:pt x="270933" y="299104"/>
                  </a:lnTo>
                  <a:lnTo>
                    <a:pt x="0" y="299104"/>
                  </a:ln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270933" cy="3467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866642" y="0"/>
            <a:ext cx="1028700" cy="1135661"/>
            <a:chOff x="0" y="0"/>
            <a:chExt cx="270933" cy="29910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70933" cy="299104"/>
            </a:xfrm>
            <a:custGeom>
              <a:avLst/>
              <a:gdLst/>
              <a:ahLst/>
              <a:cxnLst/>
              <a:rect l="l" t="t" r="r" b="b"/>
              <a:pathLst>
                <a:path w="270933" h="299104">
                  <a:moveTo>
                    <a:pt x="0" y="0"/>
                  </a:moveTo>
                  <a:lnTo>
                    <a:pt x="270933" y="0"/>
                  </a:lnTo>
                  <a:lnTo>
                    <a:pt x="270933" y="299104"/>
                  </a:lnTo>
                  <a:lnTo>
                    <a:pt x="0" y="299104"/>
                  </a:ln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270933" cy="3467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3268930" y="-1565593"/>
            <a:ext cx="5402508" cy="5402508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028700" y="1133475"/>
            <a:ext cx="7158103" cy="984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7200" b="1">
                <a:solidFill>
                  <a:srgbClr val="17726D"/>
                </a:solidFill>
                <a:latin typeface="Inter Bold"/>
                <a:ea typeface="Inter Bold"/>
                <a:cs typeface="Inter Bold"/>
                <a:sym typeface="Inter Bold"/>
              </a:rPr>
              <a:t>ABOUT US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00" y="2080260"/>
            <a:ext cx="6818840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9"/>
              </a:lnSpc>
            </a:pPr>
            <a:r>
              <a:rPr lang="en-US" sz="2400" b="1" spc="177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GET TO KNOW US BETTER</a:t>
            </a:r>
          </a:p>
        </p:txBody>
      </p:sp>
      <p:sp>
        <p:nvSpPr>
          <p:cNvPr id="16" name="AutoShape 16"/>
          <p:cNvSpPr/>
          <p:nvPr/>
        </p:nvSpPr>
        <p:spPr>
          <a:xfrm>
            <a:off x="667473" y="2953985"/>
            <a:ext cx="0" cy="1442010"/>
          </a:xfrm>
          <a:prstGeom prst="line">
            <a:avLst/>
          </a:prstGeom>
          <a:ln w="76200" cap="flat">
            <a:solidFill>
              <a:srgbClr val="EAE4D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TextBox 17"/>
          <p:cNvSpPr txBox="1"/>
          <p:nvPr/>
        </p:nvSpPr>
        <p:spPr>
          <a:xfrm>
            <a:off x="1028700" y="3551165"/>
            <a:ext cx="11481903" cy="63539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24"/>
              </a:lnSpc>
            </a:pPr>
            <a:r>
              <a:rPr lang="en-US" sz="2400" spc="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Nexora Solutions is a global company established in 2012, specializing in technology-driven business solutions. Headquartered in Gurugram, India, Nexora operates across 20+ countries, helping businesses improve efficiency and achieve their goals.</a:t>
            </a:r>
          </a:p>
          <a:p>
            <a:pPr algn="just">
              <a:lnSpc>
                <a:spcPts val="4224"/>
              </a:lnSpc>
            </a:pPr>
            <a:endParaRPr lang="en-US" sz="2400" spc="96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just">
              <a:lnSpc>
                <a:spcPts val="4224"/>
              </a:lnSpc>
            </a:pPr>
            <a:r>
              <a:rPr lang="en-US" sz="2400" b="1" spc="9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What We Do:</a:t>
            </a:r>
          </a:p>
          <a:p>
            <a:pPr marL="518160" lvl="1" indent="-259080" algn="just">
              <a:lnSpc>
                <a:spcPts val="4224"/>
              </a:lnSpc>
              <a:buAutoNum type="arabicPeriod"/>
            </a:pPr>
            <a:r>
              <a:rPr lang="en-US" sz="2400" b="1" spc="9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Technology Services:</a:t>
            </a:r>
            <a:r>
              <a:rPr lang="en-US" sz="2400" spc="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Building software and tools to simplify business operations.</a:t>
            </a:r>
          </a:p>
          <a:p>
            <a:pPr marL="518160" lvl="1" indent="-259080" algn="just">
              <a:lnSpc>
                <a:spcPts val="4224"/>
              </a:lnSpc>
              <a:buAutoNum type="arabicPeriod"/>
            </a:pPr>
            <a:r>
              <a:rPr lang="en-US" sz="2400" b="1" spc="9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Talent Solutions:</a:t>
            </a:r>
            <a:r>
              <a:rPr lang="en-US" sz="2400" spc="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Helping companies hire and manage the best talent.</a:t>
            </a:r>
          </a:p>
          <a:p>
            <a:pPr marL="518160" lvl="1" indent="-259080" algn="just">
              <a:lnSpc>
                <a:spcPts val="4224"/>
              </a:lnSpc>
              <a:buAutoNum type="arabicPeriod"/>
            </a:pPr>
            <a:r>
              <a:rPr lang="en-US" sz="2400" b="1" spc="9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Business Growth Support:</a:t>
            </a:r>
            <a:r>
              <a:rPr lang="en-US" sz="2400" spc="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Guiding businesses in expanding and reaching new markets.</a:t>
            </a:r>
          </a:p>
          <a:p>
            <a:pPr marL="0" lvl="0" indent="0" algn="just">
              <a:lnSpc>
                <a:spcPts val="4224"/>
              </a:lnSpc>
            </a:pPr>
            <a:endParaRPr lang="en-US" sz="2400" spc="96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8" name="Group 18"/>
          <p:cNvGrpSpPr/>
          <p:nvPr/>
        </p:nvGrpSpPr>
        <p:grpSpPr>
          <a:xfrm>
            <a:off x="10196488" y="1215940"/>
            <a:ext cx="715180" cy="715180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17726D"/>
              </a:solidFill>
              <a:prstDash val="solid"/>
              <a:miter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1" name="Freeform 21"/>
          <p:cNvSpPr/>
          <p:nvPr/>
        </p:nvSpPr>
        <p:spPr>
          <a:xfrm>
            <a:off x="11555578" y="0"/>
            <a:ext cx="6732422" cy="2583187"/>
          </a:xfrm>
          <a:custGeom>
            <a:avLst/>
            <a:gdLst/>
            <a:ahLst/>
            <a:cxnLst/>
            <a:rect l="l" t="t" r="r" b="b"/>
            <a:pathLst>
              <a:path w="6732422" h="2583187">
                <a:moveTo>
                  <a:pt x="0" y="0"/>
                </a:moveTo>
                <a:lnTo>
                  <a:pt x="6732422" y="0"/>
                </a:lnTo>
                <a:lnTo>
                  <a:pt x="6732422" y="2583187"/>
                </a:lnTo>
                <a:lnTo>
                  <a:pt x="0" y="25831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38373" b="-779659"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6308483" cy="10287000"/>
            <a:chOff x="0" y="0"/>
            <a:chExt cx="1661493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61494" cy="2709333"/>
            </a:xfrm>
            <a:custGeom>
              <a:avLst/>
              <a:gdLst/>
              <a:ahLst/>
              <a:cxnLst/>
              <a:rect l="l" t="t" r="r" b="b"/>
              <a:pathLst>
                <a:path w="1661494" h="2709333">
                  <a:moveTo>
                    <a:pt x="0" y="0"/>
                  </a:moveTo>
                  <a:lnTo>
                    <a:pt x="1661494" y="0"/>
                  </a:lnTo>
                  <a:lnTo>
                    <a:pt x="166149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66149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9091167" y="3525732"/>
            <a:ext cx="4351856" cy="0"/>
          </a:xfrm>
          <a:prstGeom prst="line">
            <a:avLst/>
          </a:prstGeom>
          <a:ln w="76200" cap="flat">
            <a:solidFill>
              <a:srgbClr val="EAE4D2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028700" y="8881660"/>
            <a:ext cx="715180" cy="715180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EAE4D2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9091101" y="1664098"/>
            <a:ext cx="9004953" cy="984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7200" b="1">
                <a:solidFill>
                  <a:srgbClr val="17726D"/>
                </a:solidFill>
                <a:latin typeface="Inter Bold"/>
                <a:ea typeface="Inter Bold"/>
                <a:cs typeface="Inter Bold"/>
                <a:sym typeface="Inter Bold"/>
              </a:rPr>
              <a:t>CIRCULATED DATA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4871011" y="6031106"/>
            <a:ext cx="5402508" cy="5402508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9091101" y="4230582"/>
            <a:ext cx="8115300" cy="28013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31"/>
              </a:lnSpc>
            </a:pPr>
            <a:r>
              <a:rPr lang="en-US" sz="3199" b="1" spc="127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Link of application form:  https://forms.gle/hvpXLgksPrWS2tCM9</a:t>
            </a:r>
          </a:p>
          <a:p>
            <a:pPr marL="0" lvl="0" indent="0" algn="just">
              <a:lnSpc>
                <a:spcPts val="5631"/>
              </a:lnSpc>
            </a:pPr>
            <a:endParaRPr lang="en-US" sz="3199" b="1" spc="127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14" name="Freeform 14"/>
          <p:cNvSpPr/>
          <p:nvPr/>
        </p:nvSpPr>
        <p:spPr>
          <a:xfrm>
            <a:off x="0" y="-38100"/>
            <a:ext cx="7292102" cy="10325100"/>
          </a:xfrm>
          <a:custGeom>
            <a:avLst/>
            <a:gdLst/>
            <a:ahLst/>
            <a:cxnLst/>
            <a:rect l="l" t="t" r="r" b="b"/>
            <a:pathLst>
              <a:path w="7292102" h="10325100">
                <a:moveTo>
                  <a:pt x="0" y="0"/>
                </a:moveTo>
                <a:lnTo>
                  <a:pt x="7292102" y="0"/>
                </a:lnTo>
                <a:lnTo>
                  <a:pt x="7292102" y="10325100"/>
                </a:lnTo>
                <a:lnTo>
                  <a:pt x="0" y="103251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634610" y="0"/>
            <a:ext cx="5653390" cy="10287000"/>
            <a:chOff x="0" y="0"/>
            <a:chExt cx="1488959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88959" cy="2709333"/>
            </a:xfrm>
            <a:custGeom>
              <a:avLst/>
              <a:gdLst/>
              <a:ahLst/>
              <a:cxnLst/>
              <a:rect l="l" t="t" r="r" b="b"/>
              <a:pathLst>
                <a:path w="1488959" h="2709333">
                  <a:moveTo>
                    <a:pt x="0" y="0"/>
                  </a:moveTo>
                  <a:lnTo>
                    <a:pt x="1488959" y="0"/>
                  </a:lnTo>
                  <a:lnTo>
                    <a:pt x="148895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1488959" cy="2785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4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400866" y="0"/>
            <a:ext cx="863406" cy="1914819"/>
            <a:chOff x="0" y="0"/>
            <a:chExt cx="227399" cy="5043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27399" cy="504314"/>
            </a:xfrm>
            <a:custGeom>
              <a:avLst/>
              <a:gdLst/>
              <a:ahLst/>
              <a:cxnLst/>
              <a:rect l="l" t="t" r="r" b="b"/>
              <a:pathLst>
                <a:path w="227399" h="504314">
                  <a:moveTo>
                    <a:pt x="0" y="0"/>
                  </a:moveTo>
                  <a:lnTo>
                    <a:pt x="227399" y="0"/>
                  </a:lnTo>
                  <a:lnTo>
                    <a:pt x="227399" y="504314"/>
                  </a:lnTo>
                  <a:lnTo>
                    <a:pt x="0" y="504314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227399" cy="5519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0" y="10094695"/>
            <a:ext cx="18264272" cy="192305"/>
            <a:chOff x="0" y="0"/>
            <a:chExt cx="4810343" cy="5064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810343" cy="50648"/>
            </a:xfrm>
            <a:custGeom>
              <a:avLst/>
              <a:gdLst/>
              <a:ahLst/>
              <a:cxnLst/>
              <a:rect l="l" t="t" r="r" b="b"/>
              <a:pathLst>
                <a:path w="4810343" h="50648">
                  <a:moveTo>
                    <a:pt x="0" y="0"/>
                  </a:moveTo>
                  <a:lnTo>
                    <a:pt x="4810343" y="0"/>
                  </a:lnTo>
                  <a:lnTo>
                    <a:pt x="4810343" y="50648"/>
                  </a:lnTo>
                  <a:lnTo>
                    <a:pt x="0" y="50648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4810343" cy="982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3982715" y="957409"/>
            <a:ext cx="715180" cy="715180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17726D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aphicFrame>
        <p:nvGraphicFramePr>
          <p:cNvPr id="14" name="Table 14"/>
          <p:cNvGraphicFramePr>
            <a:graphicFrameLocks noGrp="1"/>
          </p:cNvGraphicFramePr>
          <p:nvPr/>
        </p:nvGraphicFramePr>
        <p:xfrm>
          <a:off x="0" y="2398495"/>
          <a:ext cx="18264272" cy="7353301"/>
        </p:xfrm>
        <a:graphic>
          <a:graphicData uri="http://schemas.openxmlformats.org/drawingml/2006/table">
            <a:tbl>
              <a:tblPr/>
              <a:tblGrid>
                <a:gridCol w="2652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8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17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50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28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34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57461">
                <a:tc>
                  <a:txBody>
                    <a:bodyPr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 b="1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Department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726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 b="1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Position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726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 b="1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Vacancy	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726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 b="1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Location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726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 b="1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	Required Skills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726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 b="1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Status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72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8960">
                <a:tc>
                  <a:txBody>
                    <a:bodyPr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Risk Management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Junior Risk Consultant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Gurugram, India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Analytical skills, Problem-solving, Attention to detail, Basic understanding of risk management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Screening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8960">
                <a:tc>
                  <a:txBody>
                    <a:bodyPr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Marketing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Brand Strategist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Remote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Creativity, Market research, Communication, Digital marketing basics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Screening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98960">
                <a:tc>
                  <a:txBody>
                    <a:bodyPr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Human Resources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Talent Acquisition Associate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Gurugram, India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Communication, Organization, Networking, Understanding of recruitment processes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Screening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8960">
                <a:tc>
                  <a:txBody>
                    <a:bodyPr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Sales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Business Development Executive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Remote / Gurugram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Sales skills, Communication, Negotiation, Customer relationship management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Screening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TextBox 15"/>
          <p:cNvSpPr txBox="1"/>
          <p:nvPr/>
        </p:nvSpPr>
        <p:spPr>
          <a:xfrm>
            <a:off x="839945" y="562269"/>
            <a:ext cx="12139210" cy="984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7200" b="1">
                <a:solidFill>
                  <a:srgbClr val="17726D"/>
                </a:solidFill>
                <a:latin typeface="Inter Bold"/>
                <a:ea typeface="Inter Bold"/>
                <a:cs typeface="Inter Bold"/>
                <a:sym typeface="Inter Bold"/>
              </a:rPr>
              <a:t>ROLES OFFERED PROFILE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634610" y="0"/>
            <a:ext cx="5653390" cy="10287000"/>
            <a:chOff x="0" y="0"/>
            <a:chExt cx="1488959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88959" cy="2709333"/>
            </a:xfrm>
            <a:custGeom>
              <a:avLst/>
              <a:gdLst/>
              <a:ahLst/>
              <a:cxnLst/>
              <a:rect l="l" t="t" r="r" b="b"/>
              <a:pathLst>
                <a:path w="1488959" h="2709333">
                  <a:moveTo>
                    <a:pt x="0" y="0"/>
                  </a:moveTo>
                  <a:lnTo>
                    <a:pt x="1488959" y="0"/>
                  </a:lnTo>
                  <a:lnTo>
                    <a:pt x="148895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1488959" cy="2785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4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400866" y="0"/>
            <a:ext cx="863406" cy="1914819"/>
            <a:chOff x="0" y="0"/>
            <a:chExt cx="227399" cy="5043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27399" cy="504314"/>
            </a:xfrm>
            <a:custGeom>
              <a:avLst/>
              <a:gdLst/>
              <a:ahLst/>
              <a:cxnLst/>
              <a:rect l="l" t="t" r="r" b="b"/>
              <a:pathLst>
                <a:path w="227399" h="504314">
                  <a:moveTo>
                    <a:pt x="0" y="0"/>
                  </a:moveTo>
                  <a:lnTo>
                    <a:pt x="227399" y="0"/>
                  </a:lnTo>
                  <a:lnTo>
                    <a:pt x="227399" y="504314"/>
                  </a:lnTo>
                  <a:lnTo>
                    <a:pt x="0" y="504314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227399" cy="5519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0" y="10094695"/>
            <a:ext cx="18264272" cy="192305"/>
            <a:chOff x="0" y="0"/>
            <a:chExt cx="4810343" cy="5064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810343" cy="50648"/>
            </a:xfrm>
            <a:custGeom>
              <a:avLst/>
              <a:gdLst/>
              <a:ahLst/>
              <a:cxnLst/>
              <a:rect l="l" t="t" r="r" b="b"/>
              <a:pathLst>
                <a:path w="4810343" h="50648">
                  <a:moveTo>
                    <a:pt x="0" y="0"/>
                  </a:moveTo>
                  <a:lnTo>
                    <a:pt x="4810343" y="0"/>
                  </a:lnTo>
                  <a:lnTo>
                    <a:pt x="4810343" y="50648"/>
                  </a:lnTo>
                  <a:lnTo>
                    <a:pt x="0" y="50648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4810343" cy="982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232905" y="671110"/>
            <a:ext cx="715180" cy="715180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17726D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aphicFrame>
        <p:nvGraphicFramePr>
          <p:cNvPr id="14" name="Table 14"/>
          <p:cNvGraphicFramePr>
            <a:graphicFrameLocks noGrp="1"/>
          </p:cNvGraphicFramePr>
          <p:nvPr/>
        </p:nvGraphicFramePr>
        <p:xfrm>
          <a:off x="272984" y="1547154"/>
          <a:ext cx="17742032" cy="8420099"/>
        </p:xfrm>
        <a:graphic>
          <a:graphicData uri="http://schemas.openxmlformats.org/drawingml/2006/table">
            <a:tbl>
              <a:tblPr/>
              <a:tblGrid>
                <a:gridCol w="3825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16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5103">
                <a:tc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 b="1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Step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726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779"/>
                        </a:lnSpc>
                        <a:defRPr/>
                      </a:pPr>
                      <a:r>
                        <a:rPr lang="en-US" sz="2699" b="1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Description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72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0283">
                <a:tc>
                  <a:txBody>
                    <a:bodyPr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1. Application Submission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Candidates submit their applications and resumes.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0283">
                <a:tc>
                  <a:txBody>
                    <a:bodyPr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2. Initial Screening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HR team reviews resumes to shortlist candidates based on qualifications, skills, and experience.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583">
                <a:tc>
                  <a:txBody>
                    <a:bodyPr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3. Online Assessment (if applicable)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Some roles may require online tests to assess basic skills like analytical thinking, communication, or technical knowledge.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583">
                <a:tc>
                  <a:txBody>
                    <a:bodyPr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4. Interview Round 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Shortlisted candidates are invited for a first round of interviews, typically conducted by HR. Focus on cultural fit, communication, and motivation.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583">
                <a:tc>
                  <a:txBody>
                    <a:bodyPr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5. Interview Round 2	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Final round with the hiring manager or department head. Focuses on specific role-related skills and problem-solving abilities.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66398">
                <a:tc>
                  <a:txBody>
                    <a:bodyPr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6. Offer &amp; Negotiation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Selected candidates receive a job offer. Salary and benefits are discussed and finalized.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80283">
                <a:tc>
                  <a:txBody>
                    <a:bodyPr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7. Onboarding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Once candidates accept the offer, they go through the onboarding process, including orientation and training.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TextBox 15"/>
          <p:cNvSpPr txBox="1"/>
          <p:nvPr/>
        </p:nvSpPr>
        <p:spPr>
          <a:xfrm>
            <a:off x="436653" y="231055"/>
            <a:ext cx="12539409" cy="984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7200" b="1">
                <a:solidFill>
                  <a:srgbClr val="17726D"/>
                </a:solidFill>
                <a:latin typeface="Inter Bold"/>
                <a:ea typeface="Inter Bold"/>
                <a:cs typeface="Inter Bold"/>
                <a:sym typeface="Inter Bold"/>
              </a:rPr>
              <a:t>HIRING PROCESS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510867" y="457494"/>
            <a:ext cx="9777133" cy="1495425"/>
            <a:chOff x="0" y="0"/>
            <a:chExt cx="2575047" cy="3938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75047" cy="393857"/>
            </a:xfrm>
            <a:custGeom>
              <a:avLst/>
              <a:gdLst/>
              <a:ahLst/>
              <a:cxnLst/>
              <a:rect l="l" t="t" r="r" b="b"/>
              <a:pathLst>
                <a:path w="2575047" h="393857">
                  <a:moveTo>
                    <a:pt x="0" y="0"/>
                  </a:moveTo>
                  <a:lnTo>
                    <a:pt x="2575047" y="0"/>
                  </a:lnTo>
                  <a:lnTo>
                    <a:pt x="2575047" y="393857"/>
                  </a:lnTo>
                  <a:lnTo>
                    <a:pt x="0" y="393857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575047" cy="4414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516967" y="7065996"/>
            <a:ext cx="4384608" cy="4384608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aphicFrame>
        <p:nvGraphicFramePr>
          <p:cNvPr id="8" name="Table 8"/>
          <p:cNvGraphicFramePr>
            <a:graphicFrameLocks noGrp="1"/>
          </p:cNvGraphicFramePr>
          <p:nvPr/>
        </p:nvGraphicFramePr>
        <p:xfrm>
          <a:off x="8510867" y="5627208"/>
          <a:ext cx="8748433" cy="3771900"/>
        </p:xfrm>
        <a:graphic>
          <a:graphicData uri="http://schemas.openxmlformats.org/drawingml/2006/table">
            <a:tbl>
              <a:tblPr/>
              <a:tblGrid>
                <a:gridCol w="2469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8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85950">
                <a:tc>
                  <a:txBody>
                    <a:bodyPr/>
                    <a:lstStyle/>
                    <a:p>
                      <a:pPr algn="ctr">
                        <a:lnSpc>
                          <a:spcPts val="7000"/>
                        </a:lnSpc>
                        <a:defRPr/>
                      </a:pPr>
                      <a:r>
                        <a:rPr lang="en-US" sz="5000" b="1">
                          <a:solidFill>
                            <a:srgbClr val="FFFFFF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37.2%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726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People Preferred the role of Business Development Executive.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5950">
                <a:tc>
                  <a:txBody>
                    <a:bodyPr/>
                    <a:lstStyle/>
                    <a:p>
                      <a:pPr algn="ctr">
                        <a:lnSpc>
                          <a:spcPts val="7000"/>
                        </a:lnSpc>
                        <a:defRPr/>
                      </a:pPr>
                      <a:r>
                        <a:rPr lang="en-US" sz="5000" b="1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30.2%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4D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 b="1">
                          <a:solidFill>
                            <a:srgbClr val="000000"/>
                          </a:solidFill>
                          <a:latin typeface="Open Sans Semi-Bold"/>
                          <a:ea typeface="Open Sans Semi-Bold"/>
                          <a:cs typeface="Open Sans Semi-Bold"/>
                          <a:sym typeface="Open Sans Semi-Bold"/>
                        </a:rPr>
                        <a:t>People Preferred the role of Brand Strategist.</a:t>
                      </a:r>
                      <a:endParaRPr lang="en-US" sz="1100"/>
                    </a:p>
                    <a:p>
                      <a:pPr algn="l">
                        <a:lnSpc>
                          <a:spcPts val="3359"/>
                        </a:lnSpc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Freeform 9"/>
          <p:cNvSpPr/>
          <p:nvPr/>
        </p:nvSpPr>
        <p:spPr>
          <a:xfrm>
            <a:off x="172273" y="2176086"/>
            <a:ext cx="6235674" cy="6780084"/>
          </a:xfrm>
          <a:custGeom>
            <a:avLst/>
            <a:gdLst/>
            <a:ahLst/>
            <a:cxnLst/>
            <a:rect l="l" t="t" r="r" b="b"/>
            <a:pathLst>
              <a:path w="6235674" h="6780084">
                <a:moveTo>
                  <a:pt x="0" y="0"/>
                </a:moveTo>
                <a:lnTo>
                  <a:pt x="6235674" y="0"/>
                </a:lnTo>
                <a:lnTo>
                  <a:pt x="6235674" y="6780084"/>
                </a:lnTo>
                <a:lnTo>
                  <a:pt x="0" y="67800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0066" t="-26257" r="-171935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7406426" y="2791733"/>
            <a:ext cx="6294094" cy="2351767"/>
          </a:xfrm>
          <a:custGeom>
            <a:avLst/>
            <a:gdLst/>
            <a:ahLst/>
            <a:cxnLst/>
            <a:rect l="l" t="t" r="r" b="b"/>
            <a:pathLst>
              <a:path w="6294094" h="2351767">
                <a:moveTo>
                  <a:pt x="0" y="0"/>
                </a:moveTo>
                <a:lnTo>
                  <a:pt x="6294095" y="0"/>
                </a:lnTo>
                <a:lnTo>
                  <a:pt x="6294095" y="2351767"/>
                </a:lnTo>
                <a:lnTo>
                  <a:pt x="0" y="23517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5120" t="-64896" b="-111827"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839945" y="562269"/>
            <a:ext cx="7670922" cy="984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7200" b="1">
                <a:solidFill>
                  <a:srgbClr val="17726D"/>
                </a:solidFill>
                <a:latin typeface="Inter Bold"/>
                <a:ea typeface="Inter Bold"/>
                <a:cs typeface="Inter Bold"/>
                <a:sym typeface="Inter Bold"/>
              </a:rPr>
              <a:t>STATISTIC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49470" y="1537629"/>
            <a:ext cx="7661397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</a:pPr>
            <a:r>
              <a:rPr lang="en-US" sz="2799" b="1" spc="207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ROLES PREFERRED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510867" y="457494"/>
            <a:ext cx="9777133" cy="1495425"/>
            <a:chOff x="0" y="0"/>
            <a:chExt cx="2575047" cy="3938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75047" cy="393857"/>
            </a:xfrm>
            <a:custGeom>
              <a:avLst/>
              <a:gdLst/>
              <a:ahLst/>
              <a:cxnLst/>
              <a:rect l="l" t="t" r="r" b="b"/>
              <a:pathLst>
                <a:path w="2575047" h="393857">
                  <a:moveTo>
                    <a:pt x="0" y="0"/>
                  </a:moveTo>
                  <a:lnTo>
                    <a:pt x="2575047" y="0"/>
                  </a:lnTo>
                  <a:lnTo>
                    <a:pt x="2575047" y="393857"/>
                  </a:lnTo>
                  <a:lnTo>
                    <a:pt x="0" y="393857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575047" cy="4414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516967" y="7065996"/>
            <a:ext cx="4384608" cy="4384608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aphicFrame>
        <p:nvGraphicFramePr>
          <p:cNvPr id="8" name="Table 8"/>
          <p:cNvGraphicFramePr>
            <a:graphicFrameLocks noGrp="1"/>
          </p:cNvGraphicFramePr>
          <p:nvPr/>
        </p:nvGraphicFramePr>
        <p:xfrm>
          <a:off x="8510867" y="5627208"/>
          <a:ext cx="8748433" cy="3771900"/>
        </p:xfrm>
        <a:graphic>
          <a:graphicData uri="http://schemas.openxmlformats.org/drawingml/2006/table">
            <a:tbl>
              <a:tblPr/>
              <a:tblGrid>
                <a:gridCol w="2469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8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85950">
                <a:tc>
                  <a:txBody>
                    <a:bodyPr/>
                    <a:lstStyle/>
                    <a:p>
                      <a:pPr algn="ctr">
                        <a:lnSpc>
                          <a:spcPts val="7000"/>
                        </a:lnSpc>
                        <a:defRPr/>
                      </a:pPr>
                      <a:r>
                        <a:rPr lang="en-US" sz="5000" b="1">
                          <a:solidFill>
                            <a:srgbClr val="FFFFFF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62.8%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726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 b="1">
                          <a:solidFill>
                            <a:srgbClr val="000000"/>
                          </a:solidFill>
                          <a:latin typeface="Open Sans Semi-Bold"/>
                          <a:ea typeface="Open Sans Semi-Bold"/>
                          <a:cs typeface="Open Sans Semi-Bold"/>
                          <a:sym typeface="Open Sans Semi-Bold"/>
                        </a:rPr>
                        <a:t>Most of the people don’t have prior work experience in the applied field.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5950">
                <a:tc>
                  <a:txBody>
                    <a:bodyPr/>
                    <a:lstStyle/>
                    <a:p>
                      <a:pPr algn="ctr">
                        <a:lnSpc>
                          <a:spcPts val="7000"/>
                        </a:lnSpc>
                        <a:defRPr/>
                      </a:pPr>
                      <a:r>
                        <a:rPr lang="en-US" sz="5000" b="1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37.2%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4D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 b="1">
                          <a:solidFill>
                            <a:srgbClr val="000000"/>
                          </a:solidFill>
                          <a:latin typeface="Open Sans Semi-Bold"/>
                          <a:ea typeface="Open Sans Semi-Bold"/>
                          <a:cs typeface="Open Sans Semi-Bold"/>
                          <a:sym typeface="Open Sans Semi-Bold"/>
                        </a:rPr>
                        <a:t>People have prior working experience but not necessary in same field.</a:t>
                      </a:r>
                      <a:endParaRPr lang="en-US" sz="1100"/>
                    </a:p>
                    <a:p>
                      <a:pPr algn="l">
                        <a:lnSpc>
                          <a:spcPts val="3359"/>
                        </a:lnSpc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Freeform 9"/>
          <p:cNvSpPr/>
          <p:nvPr/>
        </p:nvSpPr>
        <p:spPr>
          <a:xfrm>
            <a:off x="242257" y="2791733"/>
            <a:ext cx="6662276" cy="6760846"/>
          </a:xfrm>
          <a:custGeom>
            <a:avLst/>
            <a:gdLst/>
            <a:ahLst/>
            <a:cxnLst/>
            <a:rect l="l" t="t" r="r" b="b"/>
            <a:pathLst>
              <a:path w="6662276" h="6760846">
                <a:moveTo>
                  <a:pt x="0" y="0"/>
                </a:moveTo>
                <a:lnTo>
                  <a:pt x="6662276" y="0"/>
                </a:lnTo>
                <a:lnTo>
                  <a:pt x="6662276" y="6760846"/>
                </a:lnTo>
                <a:lnTo>
                  <a:pt x="0" y="67608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4641" t="-32666" r="-81768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8012221" y="2221709"/>
            <a:ext cx="4374216" cy="3136709"/>
          </a:xfrm>
          <a:custGeom>
            <a:avLst/>
            <a:gdLst/>
            <a:ahLst/>
            <a:cxnLst/>
            <a:rect l="l" t="t" r="r" b="b"/>
            <a:pathLst>
              <a:path w="4374216" h="3136709">
                <a:moveTo>
                  <a:pt x="0" y="0"/>
                </a:moveTo>
                <a:lnTo>
                  <a:pt x="4374217" y="0"/>
                </a:lnTo>
                <a:lnTo>
                  <a:pt x="4374217" y="3136709"/>
                </a:lnTo>
                <a:lnTo>
                  <a:pt x="0" y="31367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27087" t="-85699" b="-215896"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839945" y="562269"/>
            <a:ext cx="7670922" cy="984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7200" b="1">
                <a:solidFill>
                  <a:srgbClr val="17726D"/>
                </a:solidFill>
                <a:latin typeface="Inter Bold"/>
                <a:ea typeface="Inter Bold"/>
                <a:cs typeface="Inter Bold"/>
                <a:sym typeface="Inter Bold"/>
              </a:rPr>
              <a:t>STATISTIC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49470" y="1537629"/>
            <a:ext cx="7661397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</a:pPr>
            <a:r>
              <a:rPr lang="en-US" sz="2799" b="1" spc="207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PRIOR WORK EXPERIENCE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5757868"/>
            <a:ext cx="18288000" cy="4529132"/>
            <a:chOff x="0" y="0"/>
            <a:chExt cx="4816593" cy="11928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192858"/>
            </a:xfrm>
            <a:custGeom>
              <a:avLst/>
              <a:gdLst/>
              <a:ahLst/>
              <a:cxnLst/>
              <a:rect l="l" t="t" r="r" b="b"/>
              <a:pathLst>
                <a:path w="4816592" h="1192858">
                  <a:moveTo>
                    <a:pt x="0" y="0"/>
                  </a:moveTo>
                  <a:lnTo>
                    <a:pt x="4816592" y="0"/>
                  </a:lnTo>
                  <a:lnTo>
                    <a:pt x="4816592" y="1192858"/>
                  </a:lnTo>
                  <a:lnTo>
                    <a:pt x="0" y="1192858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16593" cy="1240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0"/>
            <a:ext cx="5925122" cy="9258300"/>
            <a:chOff x="0" y="0"/>
            <a:chExt cx="7900163" cy="12344400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/>
            <a:srcRect l="1971" r="1971"/>
            <a:stretch>
              <a:fillRect/>
            </a:stretch>
          </p:blipFill>
          <p:spPr>
            <a:xfrm>
              <a:off x="0" y="0"/>
              <a:ext cx="7900163" cy="12344400"/>
            </a:xfrm>
            <a:prstGeom prst="rect">
              <a:avLst/>
            </a:prstGeom>
          </p:spPr>
        </p:pic>
      </p:grpSp>
      <p:grpSp>
        <p:nvGrpSpPr>
          <p:cNvPr id="7" name="Group 7"/>
          <p:cNvGrpSpPr/>
          <p:nvPr/>
        </p:nvGrpSpPr>
        <p:grpSpPr>
          <a:xfrm>
            <a:off x="15853048" y="-912528"/>
            <a:ext cx="3803190" cy="3803190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7830382" y="245887"/>
            <a:ext cx="9552743" cy="1937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7200" b="1">
                <a:solidFill>
                  <a:srgbClr val="17726D"/>
                </a:solidFill>
                <a:latin typeface="Inter Bold"/>
                <a:ea typeface="Inter Bold"/>
                <a:cs typeface="Inter Bold"/>
                <a:sym typeface="Inter Bold"/>
              </a:rPr>
              <a:t>ANALYSIS OF THE APPLICATIONS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830382" y="2621422"/>
            <a:ext cx="6568672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1" spc="139">
                <a:solidFill>
                  <a:srgbClr val="17726D"/>
                </a:solidFill>
                <a:latin typeface="Inter Ultra-Bold"/>
                <a:ea typeface="Inter Ultra-Bold"/>
                <a:cs typeface="Inter Ultra-Bold"/>
                <a:sym typeface="Inter Ultra-Bold"/>
              </a:rPr>
              <a:t>JUNIOR RISK CONSULTANT (RC)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830382" y="6109208"/>
            <a:ext cx="5805749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1" spc="139">
                <a:solidFill>
                  <a:srgbClr val="FFFFFF"/>
                </a:solidFill>
                <a:latin typeface="Inter Ultra-Bold"/>
                <a:ea typeface="Inter Ultra-Bold"/>
                <a:cs typeface="Inter Ultra-Bold"/>
                <a:sym typeface="Inter Ultra-Bold"/>
              </a:rPr>
              <a:t>BRAND STRATEGIST (BS)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543182" y="3331596"/>
            <a:ext cx="9924261" cy="2717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just">
              <a:lnSpc>
                <a:spcPts val="4399"/>
              </a:lnSpc>
              <a:buFont typeface="Arial"/>
              <a:buChar char="•"/>
            </a:pPr>
            <a:r>
              <a:rPr lang="en-US" sz="2499" spc="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Out of 9 relevant candidates, 3 have prior work experience.</a:t>
            </a:r>
          </a:p>
          <a:p>
            <a:pPr marL="539749" lvl="1" indent="-269875" algn="just">
              <a:lnSpc>
                <a:spcPts val="4399"/>
              </a:lnSpc>
              <a:buFont typeface="Arial"/>
              <a:buChar char="•"/>
            </a:pPr>
            <a:r>
              <a:rPr lang="en-US" sz="2499" spc="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Strong pool of qualified candidates with a significant portion having relevant experience.</a:t>
            </a:r>
          </a:p>
          <a:p>
            <a:pPr marL="0" lvl="0" indent="0" algn="just">
              <a:lnSpc>
                <a:spcPts val="4399"/>
              </a:lnSpc>
            </a:pPr>
            <a:endParaRPr lang="en-US" sz="2499" spc="99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7830382" y="6885813"/>
            <a:ext cx="9349862" cy="2717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just">
              <a:lnSpc>
                <a:spcPts val="4399"/>
              </a:lnSpc>
              <a:buFont typeface="Arial"/>
              <a:buChar char="•"/>
            </a:pPr>
            <a:r>
              <a:rPr lang="en-US" sz="2499" spc="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10 out of 13 candidates are relevant for the role, with 2 candidates having prior work experience.</a:t>
            </a:r>
          </a:p>
          <a:p>
            <a:pPr marL="539749" lvl="1" indent="-269875" algn="just">
              <a:lnSpc>
                <a:spcPts val="4399"/>
              </a:lnSpc>
              <a:buFont typeface="Arial"/>
              <a:buChar char="•"/>
            </a:pPr>
            <a:r>
              <a:rPr lang="en-US" sz="2499" spc="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Good match of qualifications, though some candidates lack experience.</a:t>
            </a:r>
          </a:p>
          <a:p>
            <a:pPr marL="0" lvl="0" indent="0" algn="just">
              <a:lnSpc>
                <a:spcPts val="4399"/>
              </a:lnSpc>
            </a:pPr>
            <a:endParaRPr lang="en-US" sz="2499" spc="99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5" name="Group 15"/>
          <p:cNvGrpSpPr/>
          <p:nvPr/>
        </p:nvGrpSpPr>
        <p:grpSpPr>
          <a:xfrm>
            <a:off x="0" y="9258300"/>
            <a:ext cx="1028700" cy="1028700"/>
            <a:chOff x="0" y="0"/>
            <a:chExt cx="270933" cy="27093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270933" cy="3185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577</Words>
  <Application>Microsoft Office PowerPoint</Application>
  <PresentationFormat>Custom</PresentationFormat>
  <Paragraphs>99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Inter Bold</vt:lpstr>
      <vt:lpstr>Inter Medium</vt:lpstr>
      <vt:lpstr>Open Sans Semi-Bold</vt:lpstr>
      <vt:lpstr>Inter Ultra-Bold</vt:lpstr>
      <vt:lpstr>Open Sans Bold</vt:lpstr>
      <vt:lpstr>Arial</vt:lpstr>
      <vt:lpstr>Open Sans</vt:lpstr>
      <vt:lpstr>Arimo</vt:lpstr>
      <vt:lpstr>Arimo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Nexora Solutions, established in 2012, is a global leader in technology-driven business solutions, operating across 20+ countries. With its corporate office based in Gurugram, India, Nexora delivers cutting-edge services in technology, consulting, and</dc:title>
  <cp:lastModifiedBy>UTKARSH ANAND</cp:lastModifiedBy>
  <cp:revision>2</cp:revision>
  <dcterms:created xsi:type="dcterms:W3CDTF">2006-08-16T00:00:00Z</dcterms:created>
  <dcterms:modified xsi:type="dcterms:W3CDTF">2025-05-27T19:30:13Z</dcterms:modified>
  <dc:identifier>DAGXq1XXfck</dc:identifier>
</cp:coreProperties>
</file>