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7" r:id="rId3"/>
    <p:sldId id="258" r:id="rId4"/>
    <p:sldId id="266" r:id="rId5"/>
    <p:sldId id="260" r:id="rId6"/>
    <p:sldId id="261" r:id="rId7"/>
    <p:sldId id="262" r:id="rId8"/>
    <p:sldId id="263" r:id="rId9"/>
    <p:sldId id="267"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8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KARSH ANAND" userId="4392b5c1689b0ecc" providerId="LiveId" clId="{D8674310-DA54-4315-A363-ABE2C6F99513}"/>
    <pc:docChg chg="modSld">
      <pc:chgData name="UTKARSH ANAND" userId="4392b5c1689b0ecc" providerId="LiveId" clId="{D8674310-DA54-4315-A363-ABE2C6F99513}" dt="2024-09-10T10:13:29.312" v="4" actId="20577"/>
      <pc:docMkLst>
        <pc:docMk/>
      </pc:docMkLst>
      <pc:sldChg chg="modSp mod">
        <pc:chgData name="UTKARSH ANAND" userId="4392b5c1689b0ecc" providerId="LiveId" clId="{D8674310-DA54-4315-A363-ABE2C6F99513}" dt="2024-09-10T10:13:29.312" v="4" actId="20577"/>
        <pc:sldMkLst>
          <pc:docMk/>
          <pc:sldMk cId="0" sldId="261"/>
        </pc:sldMkLst>
        <pc:spChg chg="mod">
          <ac:chgData name="UTKARSH ANAND" userId="4392b5c1689b0ecc" providerId="LiveId" clId="{D8674310-DA54-4315-A363-ABE2C6F99513}" dt="2024-09-10T10:13:29.312" v="4" actId="20577"/>
          <ac:spMkLst>
            <pc:docMk/>
            <pc:sldMk cId="0"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726443" y="1122363"/>
            <a:ext cx="5691116" cy="2621154"/>
          </a:xfrm>
        </p:spPr>
        <p:txBody>
          <a:bodyPr anchor="b">
            <a:normAutofit/>
          </a:bodyPr>
          <a:lstStyle>
            <a:lvl1pPr algn="ctr">
              <a:defRPr sz="5333"/>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726443" y="3843709"/>
            <a:ext cx="5691116" cy="1414091"/>
          </a:xfrm>
        </p:spPr>
        <p:txBody>
          <a:bodyPr>
            <a:normAutofit/>
          </a:bodyPr>
          <a:lstStyle>
            <a:lvl1pPr marL="0" indent="0" algn="ctr">
              <a:buNone/>
              <a:defRPr sz="2400"/>
            </a:lvl1pPr>
            <a:lvl2pPr marL="609585" indent="0" algn="ctr">
              <a:buNone/>
              <a:defRPr sz="240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5/28/2025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225790775"/>
      </p:ext>
    </p:extLst>
  </p:cSld>
  <p:clrMapOvr>
    <a:masterClrMapping/>
  </p:clrMapOvr>
  <p:extLst>
    <p:ext uri="{DCECCB84-F9BA-43D5-87BE-67443E8EF086}">
      <p15:sldGuideLst xmlns:p15="http://schemas.microsoft.com/office/powerpoint/2012/main">
        <p15:guide id="5" orient="horz" pos="2160" userDrawn="1">
          <p15:clr>
            <a:srgbClr val="FBAE40"/>
          </p15:clr>
        </p15:guide>
        <p15:guide id="6"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459486" y="548640"/>
            <a:ext cx="78867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459486" y="1680899"/>
            <a:ext cx="78867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5/28/2025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075312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7226166" y="578497"/>
            <a:ext cx="1535278"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628650" y="578498"/>
            <a:ext cx="6597516"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5/28/2025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89638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5/28/2025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601034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452536" y="553617"/>
            <a:ext cx="6204855" cy="4008859"/>
          </a:xfrm>
        </p:spPr>
        <p:txBody>
          <a:bodyPr anchor="t">
            <a:normAutofit/>
          </a:bodyPr>
          <a:lstStyle>
            <a:lvl1pPr>
              <a:defRPr sz="72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452535" y="4589464"/>
            <a:ext cx="6204855" cy="1384617"/>
          </a:xfrm>
        </p:spPr>
        <p:txBody>
          <a:bodyPr anchor="b">
            <a:normAutofit/>
          </a:bodyPr>
          <a:lstStyle>
            <a:lvl1pPr marL="0" indent="0">
              <a:buNone/>
              <a:defRPr sz="2667">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5/28/2025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13111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9486" y="548640"/>
            <a:ext cx="8055864"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459486"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5/28/2025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308833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457200" y="547396"/>
            <a:ext cx="8059341"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457201" y="1685735"/>
            <a:ext cx="3868340" cy="559834"/>
          </a:xfrm>
        </p:spPr>
        <p:txBody>
          <a:bodyPr anchor="b">
            <a:normAutofit/>
          </a:bodyPr>
          <a:lstStyle>
            <a:lvl1pPr marL="0" indent="0">
              <a:lnSpc>
                <a:spcPct val="90000"/>
              </a:lnSpc>
              <a:buNone/>
              <a:defRPr sz="2667" b="1" cap="all"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457201" y="2386895"/>
            <a:ext cx="3868340"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4629150" y="1685735"/>
            <a:ext cx="3887391" cy="559834"/>
          </a:xfrm>
        </p:spPr>
        <p:txBody>
          <a:bodyPr anchor="b">
            <a:normAutofit/>
          </a:bodyPr>
          <a:lstStyle>
            <a:lvl1pPr marL="0" indent="0">
              <a:lnSpc>
                <a:spcPct val="90000"/>
              </a:lnSpc>
              <a:buNone/>
              <a:defRPr sz="2667" b="1" cap="all"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4629150" y="2386895"/>
            <a:ext cx="3887392"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5/28/2025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532343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5/28/2025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87698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5/28/2025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76315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447870" y="553617"/>
            <a:ext cx="2696726" cy="1757505"/>
          </a:xfrm>
        </p:spPr>
        <p:txBody>
          <a:bodyPr anchor="t">
            <a:normAutofit/>
          </a:bodyPr>
          <a:lstStyle>
            <a:lvl1pPr>
              <a:defRPr sz="3733"/>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3851031" y="553616"/>
            <a:ext cx="4709806" cy="5486400"/>
          </a:xfrm>
        </p:spPr>
        <p:txBody>
          <a:bodyPr>
            <a:normAutofit/>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447870" y="2311122"/>
            <a:ext cx="2696726" cy="3728895"/>
          </a:xfrm>
        </p:spPr>
        <p:txBody>
          <a:bodyPr anchor="t">
            <a:normAutofit/>
          </a:bodyPr>
          <a:lstStyle>
            <a:lvl1pPr marL="0" indent="0">
              <a:buNone/>
              <a:defRPr sz="2400"/>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5/28/2025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022448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445770" y="557785"/>
            <a:ext cx="2696726" cy="2212313"/>
          </a:xfrm>
        </p:spPr>
        <p:txBody>
          <a:bodyPr anchor="t">
            <a:normAutofit/>
          </a:bodyPr>
          <a:lstStyle>
            <a:lvl1pPr>
              <a:defRPr sz="3733"/>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3797490" y="657103"/>
            <a:ext cx="4862765" cy="5555904"/>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457201" y="2826137"/>
            <a:ext cx="2689190" cy="3434638"/>
          </a:xfrm>
        </p:spPr>
        <p:txBody>
          <a:bodyPr anchor="b"/>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5/28/2025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7258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459486" y="548640"/>
            <a:ext cx="7990184"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459486" y="1715532"/>
            <a:ext cx="7990184"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02870" y="6453003"/>
            <a:ext cx="2620736" cy="365125"/>
          </a:xfrm>
          <a:prstGeom prst="rect">
            <a:avLst/>
          </a:prstGeom>
        </p:spPr>
        <p:txBody>
          <a:bodyPr vert="horz" lIns="91440" tIns="45720" rIns="91440" bIns="45720" rtlCol="0" anchor="ctr"/>
          <a:lstStyle>
            <a:lvl1pPr algn="l">
              <a:defRPr sz="1200">
                <a:solidFill>
                  <a:schemeClr val="tx1"/>
                </a:solidFill>
              </a:defRPr>
            </a:lvl1pPr>
          </a:lstStyle>
          <a:p>
            <a:fld id="{3A332BE1-279E-4118-9FE3-7952B079A510}" type="datetimeFigureOut">
              <a:rPr lang="en-US" dirty="0"/>
              <a:t>5/28/2025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6657391" y="6453003"/>
            <a:ext cx="2104054" cy="365125"/>
          </a:xfrm>
          <a:prstGeom prst="rect">
            <a:avLst/>
          </a:prstGeom>
        </p:spPr>
        <p:txBody>
          <a:bodyPr vert="horz" lIns="91440" tIns="45720" rIns="91440" bIns="45720" rtlCol="0" anchor="ctr"/>
          <a:lstStyle>
            <a:lvl1pPr algn="r">
              <a:defRPr sz="120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8724122" y="6453003"/>
            <a:ext cx="321905" cy="365125"/>
          </a:xfrm>
          <a:prstGeom prst="rect">
            <a:avLst/>
          </a:prstGeom>
        </p:spPr>
        <p:txBody>
          <a:bodyPr vert="horz" lIns="91440" tIns="45720" rIns="91440" bIns="45720" rtlCol="0" anchor="ctr"/>
          <a:lstStyle>
            <a:lvl1pPr algn="r">
              <a:defRPr sz="1200">
                <a:solidFill>
                  <a:schemeClr val="tx1"/>
                </a:solidFill>
              </a:defRPr>
            </a:lvl1pPr>
          </a:lstStyle>
          <a:p>
            <a:fld id="{CC057153-B650-4DEB-B370-79DDCFDCE934}" type="slidenum">
              <a:rPr lang="en-US" dirty="0"/>
              <a:t>‹#›</a:t>
            </a:fld>
            <a:endParaRPr lang="en-US"/>
          </a:p>
        </p:txBody>
      </p:sp>
    </p:spTree>
    <p:extLst>
      <p:ext uri="{BB962C8B-B14F-4D97-AF65-F5344CB8AC3E}">
        <p14:creationId xmlns:p14="http://schemas.microsoft.com/office/powerpoint/2010/main" val="28260731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797" y="586855"/>
            <a:ext cx="3172575" cy="3387497"/>
          </a:xfrm>
        </p:spPr>
        <p:txBody>
          <a:bodyPr vert="horz" lIns="91440" tIns="45720" rIns="91440" bIns="45720" rtlCol="0" anchor="b">
            <a:normAutofit/>
          </a:bodyPr>
          <a:lstStyle/>
          <a:p>
            <a:pPr algn="r" defTabSz="914400"/>
            <a:r>
              <a:rPr lang="en-US" sz="3200" kern="1200" dirty="0">
                <a:solidFill>
                  <a:srgbClr val="FFFFFF"/>
                </a:solidFill>
                <a:latin typeface="+mj-lt"/>
                <a:ea typeface="+mj-ea"/>
                <a:cs typeface="+mj-cs"/>
              </a:rPr>
              <a:t>Mastering Virtual Teamwork: Insights from Oracle’s Product Manager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Skills of a Super Manager: What It Takes to Lead Effectively</a:t>
            </a:r>
          </a:p>
        </p:txBody>
      </p:sp>
      <p:sp>
        <p:nvSpPr>
          <p:cNvPr id="3" name="Content Placeholder 2"/>
          <p:cNvSpPr>
            <a:spLocks noGrp="1"/>
          </p:cNvSpPr>
          <p:nvPr>
            <p:ph idx="1"/>
          </p:nvPr>
        </p:nvSpPr>
        <p:spPr>
          <a:xfrm>
            <a:off x="4877368" y="649480"/>
            <a:ext cx="3646835" cy="5546047"/>
          </a:xfrm>
        </p:spPr>
        <p:txBody>
          <a:bodyPr anchor="ctr">
            <a:normAutofit/>
          </a:bodyPr>
          <a:lstStyle/>
          <a:p>
            <a:pPr>
              <a:buFont typeface="Arial"/>
              <a:buChar char="•"/>
            </a:pPr>
            <a:r>
              <a:rPr lang="en-GB" sz="1100" b="1" dirty="0">
                <a:latin typeface="Arial"/>
                <a:cs typeface="Arial"/>
              </a:rPr>
              <a:t>Strategic Thinking</a:t>
            </a:r>
            <a:r>
              <a:rPr lang="en-GB" sz="1100" dirty="0">
                <a:latin typeface="Arial"/>
                <a:cs typeface="Arial"/>
              </a:rPr>
              <a:t>: Managers must align team objectives with long-term organizational goals, ensuring that actions taken at the team level contribute to broader corporate strategies</a:t>
            </a:r>
            <a:endParaRPr lang="en-US" sz="1100" dirty="0">
              <a:latin typeface="Arial"/>
              <a:cs typeface="Arial"/>
            </a:endParaRPr>
          </a:p>
          <a:p>
            <a:pPr>
              <a:buFont typeface="Arial"/>
              <a:buChar char="•"/>
            </a:pPr>
            <a:r>
              <a:rPr lang="en-GB" sz="1100" b="1" dirty="0">
                <a:latin typeface="Arial"/>
                <a:cs typeface="Arial"/>
              </a:rPr>
              <a:t>Cultural Competence:</a:t>
            </a:r>
            <a:r>
              <a:rPr lang="en-GB" sz="1100" dirty="0">
                <a:latin typeface="Arial"/>
                <a:cs typeface="Arial"/>
              </a:rPr>
              <a:t> Understanding and respecting diverse perspectives and working styles within a team enhances collaboration and fosters an inclusive work environment.</a:t>
            </a:r>
            <a:endParaRPr lang="en-US" sz="1100" dirty="0">
              <a:latin typeface="Arial"/>
              <a:cs typeface="Arial"/>
            </a:endParaRPr>
          </a:p>
          <a:p>
            <a:pPr>
              <a:buFont typeface="Arial"/>
              <a:buChar char="•"/>
            </a:pPr>
            <a:r>
              <a:rPr lang="en-GB" sz="1100" b="1" dirty="0">
                <a:latin typeface="Arial"/>
                <a:cs typeface="Arial"/>
              </a:rPr>
              <a:t>Team Building and Development:</a:t>
            </a:r>
            <a:r>
              <a:rPr lang="en-GB" sz="1100" dirty="0">
                <a:latin typeface="Arial"/>
                <a:cs typeface="Arial"/>
              </a:rPr>
              <a:t> A successful manager fosters a culture of continuous learning by identifying growth opportunities and facilitating professional development for team members.</a:t>
            </a:r>
            <a:endParaRPr lang="en-US" sz="1100" dirty="0">
              <a:latin typeface="Arial"/>
              <a:cs typeface="Arial"/>
            </a:endParaRPr>
          </a:p>
          <a:p>
            <a:pPr>
              <a:buFont typeface="Arial"/>
              <a:buChar char="•"/>
            </a:pPr>
            <a:r>
              <a:rPr lang="en-GB" sz="1100" b="1" dirty="0">
                <a:latin typeface="Arial"/>
                <a:cs typeface="Arial"/>
              </a:rPr>
              <a:t>Conflict Resolution</a:t>
            </a:r>
            <a:r>
              <a:rPr lang="en-GB" sz="1100" dirty="0">
                <a:latin typeface="Arial"/>
                <a:cs typeface="Arial"/>
              </a:rPr>
              <a:t>: Managers must possess the ability to mediate disputes and manage differing perspectives, promoting collaboration and maintaining team cohesion.</a:t>
            </a:r>
            <a:endParaRPr lang="en-US" sz="1100" dirty="0">
              <a:latin typeface="Arial"/>
              <a:cs typeface="Arial"/>
            </a:endParaRPr>
          </a:p>
          <a:p>
            <a:pPr marL="0" indent="0">
              <a:buNone/>
            </a:pPr>
            <a:endParaRPr lang="en-US" sz="1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Leadership in the Digital Era: Lessons Learned</a:t>
            </a:r>
          </a:p>
        </p:txBody>
      </p:sp>
      <p:sp>
        <p:nvSpPr>
          <p:cNvPr id="3" name="Content Placeholder 2"/>
          <p:cNvSpPr>
            <a:spLocks noGrp="1"/>
          </p:cNvSpPr>
          <p:nvPr>
            <p:ph idx="1"/>
          </p:nvPr>
        </p:nvSpPr>
        <p:spPr>
          <a:xfrm>
            <a:off x="4877368" y="381799"/>
            <a:ext cx="3646835" cy="6156360"/>
          </a:xfrm>
        </p:spPr>
        <p:txBody>
          <a:bodyPr anchor="ctr">
            <a:normAutofit fontScale="77500" lnSpcReduction="20000"/>
          </a:bodyPr>
          <a:lstStyle/>
          <a:p>
            <a:pPr marL="0" indent="0" algn="ctr">
              <a:buNone/>
            </a:pPr>
            <a:r>
              <a:rPr lang="en-US" sz="1700" dirty="0"/>
              <a:t>Insights from the interview highlight key lessons for managing remote teams, focusing on: </a:t>
            </a:r>
          </a:p>
          <a:p>
            <a:pPr marL="0" indent="0" algn="ctr">
              <a:buNone/>
            </a:pPr>
            <a:r>
              <a:rPr lang="en-US" sz="1700" dirty="0"/>
              <a:t> </a:t>
            </a:r>
            <a:r>
              <a:rPr lang="en-US" sz="1700" b="1" dirty="0"/>
              <a:t>1. Cross-Cultural Interaction: </a:t>
            </a:r>
            <a:r>
              <a:rPr lang="en-US" sz="1700" dirty="0"/>
              <a:t>Emphasized as vital for fostering shared goals and smooth collaboration in virtual teams.</a:t>
            </a:r>
          </a:p>
          <a:p>
            <a:pPr marL="0" indent="0" algn="ctr">
              <a:buNone/>
            </a:pPr>
            <a:r>
              <a:rPr lang="en-US" sz="1700" b="1" dirty="0"/>
              <a:t> 2. Effective Communication</a:t>
            </a:r>
            <a:r>
              <a:rPr lang="en-US" sz="1700" dirty="0"/>
              <a:t>: </a:t>
            </a:r>
          </a:p>
          <a:p>
            <a:pPr marL="0" indent="0" algn="ctr">
              <a:buNone/>
            </a:pPr>
            <a:r>
              <a:rPr lang="en-US" sz="1700" dirty="0"/>
              <a:t>Critical for building trust and reducing ambiguity in a remote workplace. </a:t>
            </a:r>
          </a:p>
          <a:p>
            <a:pPr marL="0" indent="0" algn="ctr">
              <a:buNone/>
            </a:pPr>
            <a:r>
              <a:rPr lang="en-US" sz="1700" b="1" dirty="0"/>
              <a:t>3. Talent Management: </a:t>
            </a:r>
          </a:p>
          <a:p>
            <a:pPr marL="0" indent="0" algn="ctr">
              <a:buNone/>
            </a:pPr>
            <a:r>
              <a:rPr lang="en-US" sz="1700" dirty="0"/>
              <a:t>Leaders should integrate talent development with broader organizational goals.</a:t>
            </a:r>
          </a:p>
          <a:p>
            <a:pPr marL="0" indent="0" algn="ctr">
              <a:buNone/>
            </a:pPr>
            <a:r>
              <a:rPr lang="en-US" sz="1700" b="1" dirty="0"/>
              <a:t>4. Conflict Management: </a:t>
            </a:r>
          </a:p>
          <a:p>
            <a:pPr marL="0" indent="0" algn="ctr">
              <a:buNone/>
            </a:pPr>
            <a:r>
              <a:rPr lang="en-US" sz="1700" dirty="0"/>
              <a:t>Emotional intelligence, active listening, and empathy are essential for resolving disputes fairly.</a:t>
            </a:r>
          </a:p>
          <a:p>
            <a:pPr marL="0" indent="0" algn="ctr">
              <a:buNone/>
            </a:pPr>
            <a:r>
              <a:rPr lang="en-US" sz="1700" dirty="0"/>
              <a:t>  </a:t>
            </a:r>
            <a:r>
              <a:rPr lang="en-US" sz="1700" b="1" dirty="0"/>
              <a:t>5. Decision-Making</a:t>
            </a:r>
            <a:r>
              <a:rPr lang="en-US" sz="1700" dirty="0"/>
              <a:t>:</a:t>
            </a:r>
          </a:p>
          <a:p>
            <a:pPr marL="0" indent="0" algn="ctr">
              <a:buNone/>
            </a:pPr>
            <a:r>
              <a:rPr lang="en-US" sz="1700" dirty="0"/>
              <a:t> Rational and fair decisions, supported by evidence, are crucial even in complex situations.  6. Soft Skills: Communication, conflict handling, learning, and development are key for leading virtual teams.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A Leader with Global Reach</a:t>
            </a:r>
          </a:p>
        </p:txBody>
      </p:sp>
      <p:sp>
        <p:nvSpPr>
          <p:cNvPr id="3" name="Content Placeholder 2"/>
          <p:cNvSpPr>
            <a:spLocks noGrp="1"/>
          </p:cNvSpPr>
          <p:nvPr>
            <p:ph idx="1"/>
          </p:nvPr>
        </p:nvSpPr>
        <p:spPr>
          <a:xfrm>
            <a:off x="4877368" y="649480"/>
            <a:ext cx="3646835" cy="5546047"/>
          </a:xfrm>
        </p:spPr>
        <p:txBody>
          <a:bodyPr anchor="ctr">
            <a:normAutofit/>
          </a:bodyPr>
          <a:lstStyle/>
          <a:p>
            <a:pPr marL="0" indent="0">
              <a:buNone/>
            </a:pPr>
            <a:r>
              <a:rPr lang="en-US" sz="1200">
                <a:latin typeface="Times New Roman"/>
                <a:cs typeface="Times New Roman"/>
              </a:rPr>
              <a:t>This report presents a comprehensive analysis of insights derived from an in-depth interview with a seasoned Product Manager currently employed at Oracle. With over 12 years of professional experience, including 3 years dedicated to product management, and a strong technical background from previous leadership roles at Wipro and EY, the manager shared valuable perspectives on the intricacies of team dynamics. The objective of the interview was to delve into the multifaceted challenges faced by managers in maintaining cohesive teamwork and optimizing efficiency. Additionally, the discussion explored the strategies employed to inspire and motivate team members, addressed common conflicts that arise within teams, and highlighted the critical managerial competencies necessary for fostering effective team collaboration and leadership. This report aims to provide a deeper understanding of the practical approaches and skills essential for navigating the complexities of modern team management.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797" y="586855"/>
            <a:ext cx="3172575" cy="3387497"/>
          </a:xfrm>
        </p:spPr>
        <p:txBody>
          <a:bodyPr anchor="b">
            <a:normAutofit/>
          </a:bodyPr>
          <a:lstStyle/>
          <a:p>
            <a:pPr algn="r"/>
            <a:r>
              <a:rPr lang="en-US" sz="3200">
                <a:solidFill>
                  <a:srgbClr val="FFFFFF"/>
                </a:solidFill>
              </a:rPr>
              <a:t>Challenges in Remote Teamwork: Keeping Everyone on the Same Page</a:t>
            </a:r>
          </a:p>
        </p:txBody>
      </p:sp>
      <p:sp>
        <p:nvSpPr>
          <p:cNvPr id="78" name="Content Placeholder 77">
            <a:extLst>
              <a:ext uri="{FF2B5EF4-FFF2-40B4-BE49-F238E27FC236}">
                <a16:creationId xmlns:a16="http://schemas.microsoft.com/office/drawing/2014/main" id="{A67F0FF0-F25A-5627-3A6D-C3DC8F161E5B}"/>
              </a:ext>
            </a:extLst>
          </p:cNvPr>
          <p:cNvSpPr>
            <a:spLocks noGrp="1"/>
          </p:cNvSpPr>
          <p:nvPr>
            <p:ph idx="1"/>
          </p:nvPr>
        </p:nvSpPr>
        <p:spPr>
          <a:xfrm>
            <a:off x="4399757" y="457430"/>
            <a:ext cx="4049913" cy="5889404"/>
          </a:xfrm>
        </p:spPr>
        <p:txBody>
          <a:bodyPr vert="horz" lIns="91440" tIns="45720" rIns="91440" bIns="45720" rtlCol="0" anchor="t">
            <a:noAutofit/>
          </a:bodyPr>
          <a:lstStyle/>
          <a:p>
            <a:pPr marL="0" indent="0">
              <a:buNone/>
            </a:pPr>
            <a:r>
              <a:rPr lang="en" sz="1400" b="1" dirty="0">
                <a:latin typeface="Times New Roman"/>
                <a:cs typeface="Times New Roman"/>
              </a:rPr>
              <a:t>Remote Teamwork</a:t>
            </a:r>
            <a:r>
              <a:rPr lang="en" sz="1400" dirty="0">
                <a:latin typeface="Times New Roman"/>
                <a:cs typeface="Times New Roman"/>
              </a:rPr>
              <a:t>: The manager leads a team distributed across various time zones, including California and Seattle, which poses challenges in maintaining team cohesion.</a:t>
            </a:r>
            <a:endParaRPr lang="en-US" sz="1400" dirty="0">
              <a:latin typeface="Times New Roman"/>
              <a:cs typeface="Times New Roman"/>
            </a:endParaRPr>
          </a:p>
          <a:p>
            <a:pPr marL="0" indent="0">
              <a:buNone/>
            </a:pPr>
            <a:r>
              <a:rPr lang="en" sz="1400" b="1" dirty="0">
                <a:latin typeface="Times New Roman"/>
                <a:cs typeface="Times New Roman"/>
              </a:rPr>
              <a:t>Key Challenges</a:t>
            </a:r>
            <a:r>
              <a:rPr lang="en" sz="1400" dirty="0">
                <a:latin typeface="Times New Roman"/>
                <a:cs typeface="Times New Roman"/>
              </a:rPr>
              <a:t>:</a:t>
            </a:r>
            <a:endParaRPr lang="en-US" sz="1400">
              <a:latin typeface="Times New Roman"/>
              <a:cs typeface="Times New Roman"/>
            </a:endParaRPr>
          </a:p>
          <a:p>
            <a:pPr lvl="1"/>
            <a:r>
              <a:rPr lang="en" sz="1400" b="1" dirty="0">
                <a:latin typeface="Times New Roman"/>
                <a:cs typeface="Times New Roman"/>
              </a:rPr>
              <a:t>Time Zone Differences</a:t>
            </a:r>
            <a:r>
              <a:rPr lang="en" sz="1400" dirty="0">
                <a:latin typeface="Times New Roman"/>
                <a:cs typeface="Times New Roman"/>
              </a:rPr>
              <a:t>: Difficulty in synchronizing work hours, leading to potential delays and miscommunications.</a:t>
            </a:r>
            <a:endParaRPr lang="en-US" sz="1400" dirty="0">
              <a:latin typeface="Times New Roman"/>
              <a:cs typeface="Times New Roman"/>
            </a:endParaRPr>
          </a:p>
          <a:p>
            <a:pPr lvl="1"/>
            <a:r>
              <a:rPr lang="en" sz="1400" b="1" dirty="0">
                <a:latin typeface="Times New Roman"/>
                <a:cs typeface="Times New Roman"/>
              </a:rPr>
              <a:t>Lack of Physical Interaction</a:t>
            </a:r>
            <a:r>
              <a:rPr lang="en" sz="1400" dirty="0">
                <a:latin typeface="Times New Roman"/>
                <a:cs typeface="Times New Roman"/>
              </a:rPr>
              <a:t>: Understanding team members' intentions and body language is harder in a remote setting, affecting team dynamics and efficiency.</a:t>
            </a:r>
            <a:endParaRPr lang="en-US" sz="1400" dirty="0">
              <a:latin typeface="Times New Roman"/>
              <a:cs typeface="Times New Roman"/>
            </a:endParaRPr>
          </a:p>
          <a:p>
            <a:pPr marL="0" indent="0">
              <a:buNone/>
            </a:pPr>
            <a:r>
              <a:rPr lang="en" sz="1400" b="1" dirty="0">
                <a:latin typeface="Times New Roman"/>
                <a:cs typeface="Times New Roman"/>
              </a:rPr>
              <a:t>Solutions</a:t>
            </a:r>
            <a:r>
              <a:rPr lang="en" sz="1400" dirty="0">
                <a:latin typeface="Times New Roman"/>
                <a:cs typeface="Times New Roman"/>
              </a:rPr>
              <a:t>:</a:t>
            </a:r>
            <a:endParaRPr lang="en-US" sz="1400" dirty="0">
              <a:latin typeface="Times New Roman"/>
              <a:cs typeface="Times New Roman"/>
            </a:endParaRPr>
          </a:p>
          <a:p>
            <a:pPr lvl="1"/>
            <a:r>
              <a:rPr lang="en" sz="1400" b="1" dirty="0">
                <a:latin typeface="Times New Roman"/>
                <a:cs typeface="Times New Roman"/>
              </a:rPr>
              <a:t>Common Ground</a:t>
            </a:r>
            <a:r>
              <a:rPr lang="en" sz="1400" dirty="0">
                <a:latin typeface="Times New Roman"/>
                <a:cs typeface="Times New Roman"/>
              </a:rPr>
              <a:t>: Establishing mutual understanding by identifying shared goals and interests among team members.</a:t>
            </a:r>
            <a:endParaRPr lang="en-US" sz="1400" dirty="0">
              <a:latin typeface="Times New Roman"/>
              <a:cs typeface="Times New Roman"/>
            </a:endParaRPr>
          </a:p>
          <a:p>
            <a:pPr lvl="1"/>
            <a:r>
              <a:rPr lang="en" sz="1400" b="1" dirty="0">
                <a:latin typeface="Times New Roman"/>
                <a:cs typeface="Times New Roman"/>
              </a:rPr>
              <a:t>Synchronized Work Times</a:t>
            </a:r>
            <a:r>
              <a:rPr lang="en" sz="1400" dirty="0">
                <a:latin typeface="Times New Roman"/>
                <a:cs typeface="Times New Roman"/>
              </a:rPr>
              <a:t>: Coordinating common working hours for better collaboration and task assignment.</a:t>
            </a:r>
            <a:endParaRPr lang="en-US" sz="1400" dirty="0">
              <a:latin typeface="Times New Roman"/>
              <a:cs typeface="Times New Roman"/>
            </a:endParaRPr>
          </a:p>
          <a:p>
            <a:pPr lvl="1"/>
            <a:r>
              <a:rPr lang="en" sz="1400" b="1" dirty="0">
                <a:latin typeface="Times New Roman"/>
                <a:cs typeface="Times New Roman"/>
              </a:rPr>
              <a:t>Open Communication</a:t>
            </a:r>
            <a:r>
              <a:rPr lang="en" sz="1400" dirty="0">
                <a:latin typeface="Times New Roman"/>
                <a:cs typeface="Times New Roman"/>
              </a:rPr>
              <a:t>: Encouraging open dialogue to ensure clarity and cohesion within the team.</a:t>
            </a:r>
            <a:endParaRPr lang="en-US" sz="1400" dirty="0">
              <a:latin typeface="Times New Roman"/>
              <a:cs typeface="Times New Roman"/>
            </a:endParaRPr>
          </a:p>
          <a:p>
            <a:pPr lvl="1"/>
            <a:endParaRPr lang="en-US" sz="1400">
              <a:latin typeface="Times New Roman"/>
              <a:cs typeface="Times New Roman"/>
            </a:endParaRPr>
          </a:p>
          <a:p>
            <a:pPr lvl="1"/>
            <a:endParaRPr lang="en-US" sz="1400">
              <a:latin typeface="Times New Roman"/>
              <a:cs typeface="Times New Roman"/>
            </a:endParaRPr>
          </a:p>
          <a:p>
            <a:pPr lvl="1"/>
            <a:endParaRPr lang="en-US" sz="1400">
              <a:latin typeface="Times New Roman"/>
              <a:cs typeface="Times New Roman"/>
            </a:endParaRPr>
          </a:p>
          <a:p>
            <a:pPr lvl="1"/>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52CAD-5750-DFC3-FC30-21514BCE1D18}"/>
              </a:ext>
            </a:extLst>
          </p:cNvPr>
          <p:cNvSpPr>
            <a:spLocks noGrp="1"/>
          </p:cNvSpPr>
          <p:nvPr>
            <p:ph type="title"/>
          </p:nvPr>
        </p:nvSpPr>
        <p:spPr>
          <a:xfrm>
            <a:off x="619797" y="586855"/>
            <a:ext cx="3172575" cy="3387497"/>
          </a:xfrm>
        </p:spPr>
        <p:txBody>
          <a:bodyPr anchor="b">
            <a:normAutofit/>
          </a:bodyPr>
          <a:lstStyle/>
          <a:p>
            <a:pPr algn="r"/>
            <a:r>
              <a:rPr lang="en-US" sz="3500" dirty="0">
                <a:solidFill>
                  <a:srgbClr val="FFFFFF"/>
                </a:solidFill>
              </a:rPr>
              <a:t>Finding Common Ground : Solutions to Remote Teamwork</a:t>
            </a:r>
          </a:p>
        </p:txBody>
      </p:sp>
      <p:sp>
        <p:nvSpPr>
          <p:cNvPr id="5" name="Footer Placeholder 4">
            <a:extLst>
              <a:ext uri="{FF2B5EF4-FFF2-40B4-BE49-F238E27FC236}">
                <a16:creationId xmlns:a16="http://schemas.microsoft.com/office/drawing/2014/main" id="{1E326109-9F39-7ED4-52C8-43F948008530}"/>
              </a:ext>
            </a:extLst>
          </p:cNvPr>
          <p:cNvSpPr>
            <a:spLocks noGrp="1"/>
          </p:cNvSpPr>
          <p:nvPr>
            <p:ph type="ftr" sz="quarter" idx="11"/>
          </p:nvPr>
        </p:nvSpPr>
        <p:spPr>
          <a:xfrm rot="5400000">
            <a:off x="-1371600" y="1984248"/>
            <a:ext cx="3086100" cy="365125"/>
          </a:xfrm>
        </p:spPr>
        <p:txBody>
          <a:bodyPr>
            <a:normAutofit/>
          </a:bodyPr>
          <a:lstStyle/>
          <a:p>
            <a:pPr algn="l">
              <a:lnSpc>
                <a:spcPct val="90000"/>
              </a:lnSpc>
              <a:spcAft>
                <a:spcPts val="600"/>
              </a:spcAft>
            </a:pPr>
            <a:r>
              <a:rPr lang="en-US" sz="700">
                <a:solidFill>
                  <a:srgbClr val="FFFFFF"/>
                </a:solidFill>
              </a:rPr>
              <a:t>
              </a:t>
            </a:r>
          </a:p>
        </p:txBody>
      </p:sp>
      <p:sp>
        <p:nvSpPr>
          <p:cNvPr id="3" name="Content Placeholder 2">
            <a:extLst>
              <a:ext uri="{FF2B5EF4-FFF2-40B4-BE49-F238E27FC236}">
                <a16:creationId xmlns:a16="http://schemas.microsoft.com/office/drawing/2014/main" id="{99DA6928-ADAB-C2AD-36BB-7966F77D3E23}"/>
              </a:ext>
            </a:extLst>
          </p:cNvPr>
          <p:cNvSpPr>
            <a:spLocks noGrp="1"/>
          </p:cNvSpPr>
          <p:nvPr>
            <p:ph idx="1"/>
          </p:nvPr>
        </p:nvSpPr>
        <p:spPr>
          <a:xfrm>
            <a:off x="4877368" y="649480"/>
            <a:ext cx="3646835" cy="5546047"/>
          </a:xfrm>
        </p:spPr>
        <p:txBody>
          <a:bodyPr anchor="ctr">
            <a:normAutofit/>
          </a:bodyPr>
          <a:lstStyle/>
          <a:p>
            <a:pPr marL="228600" lvl="1" indent="0">
              <a:buNone/>
            </a:pPr>
            <a:r>
              <a:rPr lang="en" sz="1400" b="1" u="sng" dirty="0">
                <a:latin typeface="Times New Roman"/>
                <a:cs typeface="Times New Roman"/>
              </a:rPr>
              <a:t>Long-Term Motivation Strategies</a:t>
            </a:r>
            <a:endParaRPr lang="en-US" sz="1400" dirty="0">
              <a:latin typeface="Times New Roman"/>
              <a:cs typeface="Times New Roman"/>
            </a:endParaRPr>
          </a:p>
          <a:p>
            <a:pPr lvl="1"/>
            <a:endParaRPr lang="en-US" sz="1400">
              <a:latin typeface="Times New Roman"/>
              <a:cs typeface="Times New Roman"/>
            </a:endParaRPr>
          </a:p>
          <a:p>
            <a:pPr marL="0" indent="0">
              <a:buNone/>
            </a:pPr>
            <a:r>
              <a:rPr lang="en" sz="1400" b="1" dirty="0">
                <a:latin typeface="Times New Roman"/>
                <a:cs typeface="Times New Roman"/>
              </a:rPr>
              <a:t>Remote Challenges</a:t>
            </a:r>
            <a:r>
              <a:rPr lang="en" sz="1400" dirty="0">
                <a:latin typeface="Times New Roman"/>
                <a:cs typeface="Times New Roman"/>
              </a:rPr>
              <a:t>: Motivating team members remotely is more difficult compared to an in-office environment.</a:t>
            </a:r>
            <a:endParaRPr lang="en-US" sz="1400" dirty="0">
              <a:latin typeface="Times New Roman"/>
              <a:cs typeface="Times New Roman"/>
            </a:endParaRPr>
          </a:p>
          <a:p>
            <a:pPr marL="0" indent="0">
              <a:buNone/>
            </a:pPr>
            <a:r>
              <a:rPr lang="en" sz="1400" b="1" dirty="0">
                <a:latin typeface="Times New Roman"/>
                <a:cs typeface="Times New Roman"/>
              </a:rPr>
              <a:t>Strategies</a:t>
            </a:r>
            <a:r>
              <a:rPr lang="en" sz="1400" dirty="0">
                <a:latin typeface="Times New Roman"/>
                <a:cs typeface="Times New Roman"/>
              </a:rPr>
              <a:t>:</a:t>
            </a:r>
            <a:endParaRPr lang="en-US" sz="1400" dirty="0">
              <a:latin typeface="Times New Roman"/>
              <a:cs typeface="Times New Roman"/>
            </a:endParaRPr>
          </a:p>
          <a:p>
            <a:pPr lvl="1"/>
            <a:r>
              <a:rPr lang="en" sz="1400" b="1" dirty="0">
                <a:latin typeface="Times New Roman"/>
                <a:cs typeface="Times New Roman"/>
              </a:rPr>
              <a:t>Virtual Coffee Sessions</a:t>
            </a:r>
            <a:r>
              <a:rPr lang="en" sz="1400" dirty="0">
                <a:latin typeface="Times New Roman"/>
                <a:cs typeface="Times New Roman"/>
              </a:rPr>
              <a:t>: Regular informal meetings to discuss non-work-related topics, helping to build personal connections.</a:t>
            </a:r>
            <a:endParaRPr lang="en-US" sz="1400" dirty="0">
              <a:latin typeface="Times New Roman"/>
              <a:cs typeface="Times New Roman"/>
            </a:endParaRPr>
          </a:p>
          <a:p>
            <a:pPr lvl="1"/>
            <a:r>
              <a:rPr lang="en" sz="1400" b="1" dirty="0">
                <a:latin typeface="Times New Roman"/>
                <a:cs typeface="Times New Roman"/>
              </a:rPr>
              <a:t>Workshops and Meetups</a:t>
            </a:r>
            <a:r>
              <a:rPr lang="en" sz="1400" dirty="0">
                <a:latin typeface="Times New Roman"/>
                <a:cs typeface="Times New Roman"/>
              </a:rPr>
              <a:t>: Organizing in-person workshops for 2-3 days to foster team bonding and collaboration.</a:t>
            </a:r>
            <a:endParaRPr lang="en-US" sz="1400" dirty="0">
              <a:latin typeface="Times New Roman"/>
              <a:cs typeface="Times New Roman"/>
            </a:endParaRPr>
          </a:p>
          <a:p>
            <a:pPr lvl="1"/>
            <a:r>
              <a:rPr lang="en" sz="1400" b="1" dirty="0">
                <a:latin typeface="Times New Roman"/>
                <a:cs typeface="Times New Roman"/>
              </a:rPr>
              <a:t>Skill Development</a:t>
            </a:r>
            <a:r>
              <a:rPr lang="en" sz="1400" dirty="0">
                <a:latin typeface="Times New Roman"/>
                <a:cs typeface="Times New Roman"/>
              </a:rPr>
              <a:t>: Identifying and encouraging team members to upgrade their skills, particularly in technology, to stay motivated and relevant</a:t>
            </a:r>
            <a:endParaRPr lang="en-US" sz="1400" dirty="0">
              <a:latin typeface="Times New Roman"/>
              <a:cs typeface="Times New Roman"/>
            </a:endParaRPr>
          </a:p>
          <a:p>
            <a:endParaRPr lang="en-US"/>
          </a:p>
          <a:p>
            <a:endParaRPr lang="en-US" sz="1700"/>
          </a:p>
        </p:txBody>
      </p:sp>
      <p:sp>
        <p:nvSpPr>
          <p:cNvPr id="4" name="Date Placeholder 3">
            <a:extLst>
              <a:ext uri="{FF2B5EF4-FFF2-40B4-BE49-F238E27FC236}">
                <a16:creationId xmlns:a16="http://schemas.microsoft.com/office/drawing/2014/main" id="{6A970BF2-665E-6BED-3561-F184337CACBB}"/>
              </a:ext>
            </a:extLst>
          </p:cNvPr>
          <p:cNvSpPr>
            <a:spLocks noGrp="1"/>
          </p:cNvSpPr>
          <p:nvPr>
            <p:ph type="dt" sz="half" idx="10"/>
          </p:nvPr>
        </p:nvSpPr>
        <p:spPr>
          <a:xfrm>
            <a:off x="6727698" y="6455664"/>
            <a:ext cx="2057400" cy="365125"/>
          </a:xfrm>
        </p:spPr>
        <p:txBody>
          <a:bodyPr>
            <a:normAutofit/>
          </a:bodyPr>
          <a:lstStyle/>
          <a:p>
            <a:pPr algn="r">
              <a:spcAft>
                <a:spcPts val="600"/>
              </a:spcAft>
            </a:pPr>
            <a:fld id="{ABD1B2F8-8E89-4031-82DA-5861DD56106D}" type="datetime1">
              <a:rPr lang="en-US" sz="1000">
                <a:solidFill>
                  <a:schemeClr val="tx1">
                    <a:lumMod val="50000"/>
                    <a:lumOff val="50000"/>
                  </a:schemeClr>
                </a:solidFill>
              </a:rPr>
              <a:pPr algn="r">
                <a:spcAft>
                  <a:spcPts val="600"/>
                </a:spcAft>
              </a:pPr>
              <a:t>5/28/2025</a:t>
            </a:fld>
            <a:endParaRPr lang="en-US" sz="10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DD60AC16-0551-E0EC-D5B4-8DE0AC8EFCA3}"/>
              </a:ext>
            </a:extLst>
          </p:cNvPr>
          <p:cNvSpPr>
            <a:spLocks noGrp="1"/>
          </p:cNvSpPr>
          <p:nvPr>
            <p:ph type="sldNum" sz="quarter" idx="12"/>
          </p:nvPr>
        </p:nvSpPr>
        <p:spPr>
          <a:xfrm>
            <a:off x="8778240" y="6455664"/>
            <a:ext cx="336042" cy="365125"/>
          </a:xfrm>
        </p:spPr>
        <p:txBody>
          <a:bodyPr>
            <a:normAutofit/>
          </a:bodyPr>
          <a:lstStyle/>
          <a:p>
            <a:pPr>
              <a:spcAft>
                <a:spcPts val="600"/>
              </a:spcAft>
            </a:pPr>
            <a:fld id="{CC057153-B650-4DEB-B370-79DDCFDCE934}" type="slidenum">
              <a:rPr lang="en-US" sz="1000">
                <a:solidFill>
                  <a:schemeClr val="tx1">
                    <a:lumMod val="50000"/>
                    <a:lumOff val="50000"/>
                  </a:schemeClr>
                </a:solidFill>
              </a:rPr>
              <a:pPr>
                <a:spcAft>
                  <a:spcPts val="600"/>
                </a:spcAft>
              </a:pPr>
              <a:t>4</a:t>
            </a:fld>
            <a:endParaRPr lang="en-US" sz="1000">
              <a:solidFill>
                <a:schemeClr val="tx1">
                  <a:lumMod val="50000"/>
                  <a:lumOff val="50000"/>
                </a:schemeClr>
              </a:solidFill>
            </a:endParaRPr>
          </a:p>
        </p:txBody>
      </p:sp>
    </p:spTree>
    <p:extLst>
      <p:ext uri="{BB962C8B-B14F-4D97-AF65-F5344CB8AC3E}">
        <p14:creationId xmlns:p14="http://schemas.microsoft.com/office/powerpoint/2010/main" val="349755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797" y="586855"/>
            <a:ext cx="3172575" cy="3387497"/>
          </a:xfrm>
        </p:spPr>
        <p:txBody>
          <a:bodyPr anchor="b">
            <a:normAutofit/>
          </a:bodyPr>
          <a:lstStyle/>
          <a:p>
            <a:pPr algn="r"/>
            <a:r>
              <a:rPr lang="en-US" sz="3200">
                <a:solidFill>
                  <a:srgbClr val="FFFFFF"/>
                </a:solidFill>
              </a:rPr>
              <a:t>Motivation Beyond the Office: Keeping Remote Teams Engaged</a:t>
            </a:r>
          </a:p>
        </p:txBody>
      </p:sp>
      <p:sp>
        <p:nvSpPr>
          <p:cNvPr id="3" name="Content Placeholder 2"/>
          <p:cNvSpPr>
            <a:spLocks noGrp="1"/>
          </p:cNvSpPr>
          <p:nvPr>
            <p:ph idx="1"/>
          </p:nvPr>
        </p:nvSpPr>
        <p:spPr>
          <a:xfrm>
            <a:off x="4877368" y="649480"/>
            <a:ext cx="3646835" cy="5546047"/>
          </a:xfrm>
        </p:spPr>
        <p:txBody>
          <a:bodyPr anchor="ctr">
            <a:normAutofit fontScale="70000" lnSpcReduction="20000"/>
          </a:bodyPr>
          <a:lstStyle/>
          <a:p>
            <a:pPr>
              <a:buNone/>
            </a:pPr>
            <a:endParaRPr lang="en-US" sz="1700" dirty="0"/>
          </a:p>
          <a:p>
            <a:pPr>
              <a:buNone/>
            </a:pPr>
            <a:r>
              <a:rPr lang="en-US" sz="1700" dirty="0">
                <a:ea typeface="+mn-lt"/>
                <a:cs typeface="+mn-lt"/>
              </a:rPr>
              <a:t>1.  </a:t>
            </a:r>
            <a:r>
              <a:rPr lang="en-US" sz="1700" b="1" dirty="0">
                <a:ea typeface="+mn-lt"/>
                <a:cs typeface="+mn-lt"/>
              </a:rPr>
              <a:t>Clear Communication Channels:</a:t>
            </a:r>
            <a:r>
              <a:rPr lang="en-US" sz="1700" dirty="0">
                <a:ea typeface="+mn-lt"/>
                <a:cs typeface="+mn-lt"/>
              </a:rPr>
              <a:t> Establish transparent and regular communication using digital tools to keep the team connected and aligned.</a:t>
            </a:r>
            <a:endParaRPr lang="en-US" dirty="0"/>
          </a:p>
          <a:p>
            <a:pPr>
              <a:buNone/>
            </a:pPr>
            <a:endParaRPr lang="en-US" sz="1700" dirty="0">
              <a:ea typeface="+mn-lt"/>
              <a:cs typeface="+mn-lt"/>
            </a:endParaRPr>
          </a:p>
          <a:p>
            <a:pPr>
              <a:buNone/>
            </a:pPr>
            <a:r>
              <a:rPr lang="en-US" sz="1700" dirty="0">
                <a:ea typeface="+mn-lt"/>
                <a:cs typeface="+mn-lt"/>
              </a:rPr>
              <a:t>2.  </a:t>
            </a:r>
            <a:r>
              <a:rPr lang="en-US" sz="1700" b="1" dirty="0">
                <a:ea typeface="+mn-lt"/>
                <a:cs typeface="+mn-lt"/>
              </a:rPr>
              <a:t>Frequent Check-ins</a:t>
            </a:r>
            <a:r>
              <a:rPr lang="en-US" sz="1700" dirty="0">
                <a:ea typeface="+mn-lt"/>
                <a:cs typeface="+mn-lt"/>
              </a:rPr>
              <a:t>: Schedule regular virtual meetings or one-on-one sessions to monitor progress and provide support.</a:t>
            </a:r>
            <a:endParaRPr lang="en-US" dirty="0"/>
          </a:p>
          <a:p>
            <a:pPr>
              <a:buNone/>
            </a:pPr>
            <a:endParaRPr lang="en-US"/>
          </a:p>
          <a:p>
            <a:pPr>
              <a:buNone/>
            </a:pPr>
            <a:r>
              <a:rPr lang="en-US" sz="1700" dirty="0">
                <a:ea typeface="+mn-lt"/>
                <a:cs typeface="+mn-lt"/>
              </a:rPr>
              <a:t>3.  </a:t>
            </a:r>
            <a:r>
              <a:rPr lang="en-US" sz="1700" b="1" dirty="0">
                <a:ea typeface="+mn-lt"/>
                <a:cs typeface="+mn-lt"/>
              </a:rPr>
              <a:t>Recognition and Appreciation:</a:t>
            </a:r>
            <a:r>
              <a:rPr lang="en-US" sz="1700" dirty="0">
                <a:ea typeface="+mn-lt"/>
                <a:cs typeface="+mn-lt"/>
              </a:rPr>
              <a:t> Regularly recognize and celebrate individual and team achievements to boost morale.</a:t>
            </a:r>
            <a:endParaRPr lang="en-US" dirty="0"/>
          </a:p>
          <a:p>
            <a:pPr>
              <a:buNone/>
            </a:pPr>
            <a:endParaRPr lang="en-US"/>
          </a:p>
          <a:p>
            <a:pPr>
              <a:buNone/>
            </a:pPr>
            <a:r>
              <a:rPr lang="en-US" sz="1700" dirty="0">
                <a:ea typeface="+mn-lt"/>
                <a:cs typeface="+mn-lt"/>
              </a:rPr>
              <a:t>4.  </a:t>
            </a:r>
            <a:r>
              <a:rPr lang="en-US" sz="1700" b="1" dirty="0">
                <a:ea typeface="+mn-lt"/>
                <a:cs typeface="+mn-lt"/>
              </a:rPr>
              <a:t>Opportunities for Growth:</a:t>
            </a:r>
            <a:r>
              <a:rPr lang="en-US" sz="1700" dirty="0">
                <a:ea typeface="+mn-lt"/>
                <a:cs typeface="+mn-lt"/>
              </a:rPr>
              <a:t> Provide continuous learning and development opportunities to keep employees motivated and engaged.</a:t>
            </a:r>
            <a:endParaRPr lang="en-US" dirty="0"/>
          </a:p>
          <a:p>
            <a:pPr>
              <a:buNone/>
            </a:pPr>
            <a:endParaRPr lang="en-US"/>
          </a:p>
          <a:p>
            <a:pPr marL="0" indent="0">
              <a:buNone/>
            </a:pPr>
            <a:r>
              <a:rPr lang="en-US" sz="1700" dirty="0">
                <a:ea typeface="+mn-lt"/>
                <a:cs typeface="+mn-lt"/>
              </a:rPr>
              <a:t>5. </a:t>
            </a:r>
            <a:r>
              <a:rPr lang="en-US" sz="1700" b="1" dirty="0">
                <a:ea typeface="+mn-lt"/>
                <a:cs typeface="+mn-lt"/>
              </a:rPr>
              <a:t> Encourage Work-Life Balance:</a:t>
            </a:r>
            <a:r>
              <a:rPr lang="en-US" sz="1700" dirty="0">
                <a:ea typeface="+mn-lt"/>
                <a:cs typeface="+mn-lt"/>
              </a:rPr>
              <a:t> Promote flexibility and allow team members to manage their schedules to avoid burnout and maintain productivity.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When Team Dynamics Shape Success</a:t>
            </a:r>
          </a:p>
        </p:txBody>
      </p:sp>
      <p:sp>
        <p:nvSpPr>
          <p:cNvPr id="3" name="Content Placeholder 2"/>
          <p:cNvSpPr>
            <a:spLocks noGrp="1"/>
          </p:cNvSpPr>
          <p:nvPr>
            <p:ph idx="1"/>
          </p:nvPr>
        </p:nvSpPr>
        <p:spPr>
          <a:xfrm>
            <a:off x="4877368" y="649480"/>
            <a:ext cx="3646835" cy="5546047"/>
          </a:xfrm>
        </p:spPr>
        <p:txBody>
          <a:bodyPr anchor="ctr">
            <a:normAutofit/>
          </a:bodyPr>
          <a:lstStyle/>
          <a:p>
            <a:pPr>
              <a:buFont typeface="Arial"/>
              <a:buChar char="•"/>
            </a:pPr>
            <a:r>
              <a:rPr lang="en" sz="1200" b="1" dirty="0">
                <a:latin typeface="Times New Roman"/>
                <a:cs typeface="Times New Roman"/>
              </a:rPr>
              <a:t>Positive Dynamics</a:t>
            </a:r>
            <a:r>
              <a:rPr lang="en" sz="1200" dirty="0">
                <a:latin typeface="Times New Roman"/>
                <a:cs typeface="Times New Roman"/>
              </a:rPr>
              <a:t>: Effective teamwork is demonstrated when team members proactively support each other, especially in critical situations like defect resolution.</a:t>
            </a:r>
          </a:p>
          <a:p>
            <a:pPr>
              <a:buFont typeface="Arial"/>
              <a:buChar char="•"/>
            </a:pPr>
            <a:r>
              <a:rPr lang="en" sz="1200" b="1" dirty="0">
                <a:latin typeface="Times New Roman"/>
                <a:cs typeface="Times New Roman"/>
              </a:rPr>
              <a:t>Example</a:t>
            </a:r>
            <a:r>
              <a:rPr lang="en" sz="1200" dirty="0">
                <a:latin typeface="Times New Roman"/>
                <a:cs typeface="Times New Roman"/>
              </a:rPr>
              <a:t>: Team members often take over tasks for others when time zone differences prevent the original assignee from completing them.</a:t>
            </a:r>
            <a:endParaRPr lang="en-US" sz="1200" dirty="0">
              <a:latin typeface="Times New Roman"/>
              <a:cs typeface="Times New Roman"/>
            </a:endParaRPr>
          </a:p>
          <a:p>
            <a:pPr>
              <a:buFont typeface="Arial"/>
              <a:buChar char="•"/>
            </a:pPr>
            <a:r>
              <a:rPr lang="en" sz="1200" b="1" dirty="0">
                <a:latin typeface="Times New Roman"/>
                <a:cs typeface="Times New Roman"/>
              </a:rPr>
              <a:t>Personal Experience</a:t>
            </a:r>
            <a:r>
              <a:rPr lang="en" sz="1200" dirty="0">
                <a:latin typeface="Times New Roman"/>
                <a:cs typeface="Times New Roman"/>
              </a:rPr>
              <a:t>: The manager shared an instance where a team member stepped in to resolve an issue, highlighting the importance of adaptability and collective responsibility in achieving project success.</a:t>
            </a:r>
            <a:endParaRPr lang="en-US" sz="1200" dirty="0">
              <a:latin typeface="Times New Roman"/>
              <a:cs typeface="Times New Roman"/>
            </a:endParaRPr>
          </a:p>
          <a:p>
            <a:pPr marL="0" indent="0">
              <a:buNone/>
            </a:pP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Facing Tough Decisions: Objectivity Over Bias</a:t>
            </a:r>
          </a:p>
        </p:txBody>
      </p:sp>
      <p:sp>
        <p:nvSpPr>
          <p:cNvPr id="3" name="Content Placeholder 2"/>
          <p:cNvSpPr>
            <a:spLocks noGrp="1"/>
          </p:cNvSpPr>
          <p:nvPr>
            <p:ph idx="1"/>
          </p:nvPr>
        </p:nvSpPr>
        <p:spPr>
          <a:xfrm>
            <a:off x="4877368" y="649480"/>
            <a:ext cx="3646835" cy="5546047"/>
          </a:xfrm>
        </p:spPr>
        <p:txBody>
          <a:bodyPr anchor="ctr">
            <a:normAutofit/>
          </a:bodyPr>
          <a:lstStyle/>
          <a:p>
            <a:pPr marL="0" indent="0">
              <a:buNone/>
            </a:pPr>
            <a:r>
              <a:rPr lang="en" sz="1200" b="1" dirty="0">
                <a:latin typeface="Times New Roman"/>
                <a:cs typeface="Times New Roman"/>
              </a:rPr>
              <a:t>Process</a:t>
            </a:r>
            <a:r>
              <a:rPr lang="en" sz="1200" dirty="0">
                <a:latin typeface="Times New Roman"/>
                <a:cs typeface="Times New Roman"/>
              </a:rPr>
              <a:t>: The manager relies on a critical thinking approach to make tough decisions, focusing on objective analysis and avoiding biases.</a:t>
            </a:r>
            <a:endParaRPr lang="en-US" sz="1200" dirty="0">
              <a:latin typeface="Times New Roman"/>
              <a:cs typeface="Times New Roman"/>
            </a:endParaRPr>
          </a:p>
          <a:p>
            <a:pPr marL="0" indent="0">
              <a:buNone/>
            </a:pPr>
            <a:r>
              <a:rPr lang="en" sz="1200" b="1" dirty="0">
                <a:latin typeface="Times New Roman"/>
                <a:cs typeface="Times New Roman"/>
              </a:rPr>
              <a:t>Key Steps</a:t>
            </a:r>
            <a:r>
              <a:rPr lang="en" sz="1200" dirty="0">
                <a:latin typeface="Times New Roman"/>
                <a:cs typeface="Times New Roman"/>
              </a:rPr>
              <a:t>:</a:t>
            </a:r>
            <a:endParaRPr lang="en-US" sz="1200" dirty="0">
              <a:latin typeface="Times New Roman"/>
              <a:cs typeface="Times New Roman"/>
            </a:endParaRPr>
          </a:p>
          <a:p>
            <a:pPr lvl="1"/>
            <a:r>
              <a:rPr lang="en" sz="1200" b="1" dirty="0">
                <a:latin typeface="Times New Roman"/>
                <a:cs typeface="Times New Roman"/>
              </a:rPr>
              <a:t>Unbiased Analysis</a:t>
            </a:r>
            <a:r>
              <a:rPr lang="en" sz="1200" dirty="0">
                <a:latin typeface="Times New Roman"/>
                <a:cs typeface="Times New Roman"/>
              </a:rPr>
              <a:t>: Ensuring decisions are fair and based on the problem's merits rather than personal preferences.</a:t>
            </a:r>
            <a:endParaRPr lang="en-US" sz="1200" dirty="0">
              <a:latin typeface="Times New Roman"/>
              <a:cs typeface="Times New Roman"/>
            </a:endParaRPr>
          </a:p>
          <a:p>
            <a:pPr lvl="1"/>
            <a:r>
              <a:rPr lang="en" sz="1200" b="1" dirty="0">
                <a:latin typeface="Times New Roman"/>
                <a:cs typeface="Times New Roman"/>
              </a:rPr>
              <a:t>Collaborative Decision-Making</a:t>
            </a:r>
            <a:r>
              <a:rPr lang="en" sz="1200" dirty="0">
                <a:latin typeface="Times New Roman"/>
                <a:cs typeface="Times New Roman"/>
              </a:rPr>
              <a:t>: Engaging the team in the decision-making process to ensure all perspectives are considered.</a:t>
            </a:r>
            <a:endParaRPr lang="en-US" sz="1200" dirty="0">
              <a:latin typeface="Times New Roman"/>
              <a:cs typeface="Times New Roman"/>
            </a:endParaRPr>
          </a:p>
          <a:p>
            <a:pPr lvl="1"/>
            <a:endParaRPr lang="en-US" sz="1200">
              <a:latin typeface="Times New Roman"/>
              <a:cs typeface="Times New Roman"/>
            </a:endParaRPr>
          </a:p>
          <a:p>
            <a:pPr marL="0" indent="0"/>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797" y="586855"/>
            <a:ext cx="3172575" cy="3387497"/>
          </a:xfrm>
        </p:spPr>
        <p:txBody>
          <a:bodyPr anchor="b">
            <a:normAutofit/>
          </a:bodyPr>
          <a:lstStyle/>
          <a:p>
            <a:pPr algn="r"/>
            <a:r>
              <a:rPr lang="en-US" sz="2200">
                <a:solidFill>
                  <a:srgbClr val="FFFFFF"/>
                </a:solidFill>
              </a:rPr>
              <a:t>Managing Underperformance: Elevating the Team</a:t>
            </a:r>
          </a:p>
        </p:txBody>
      </p:sp>
      <p:sp>
        <p:nvSpPr>
          <p:cNvPr id="3" name="Content Placeholder 2"/>
          <p:cNvSpPr>
            <a:spLocks noGrp="1"/>
          </p:cNvSpPr>
          <p:nvPr>
            <p:ph idx="1"/>
          </p:nvPr>
        </p:nvSpPr>
        <p:spPr>
          <a:xfrm>
            <a:off x="4877368" y="403214"/>
            <a:ext cx="3646835" cy="5792313"/>
          </a:xfrm>
        </p:spPr>
        <p:txBody>
          <a:bodyPr anchor="ctr">
            <a:normAutofit fontScale="70000" lnSpcReduction="20000"/>
          </a:bodyPr>
          <a:lstStyle/>
          <a:p>
            <a:pPr>
              <a:buFont typeface="Arial"/>
              <a:buChar char="•"/>
            </a:pPr>
            <a:r>
              <a:rPr lang="en" sz="1200" b="1">
                <a:latin typeface="Times New Roman"/>
                <a:cs typeface="Times New Roman"/>
              </a:rPr>
              <a:t>Skill Upgradation</a:t>
            </a:r>
            <a:r>
              <a:rPr lang="en" sz="1200">
                <a:latin typeface="Times New Roman"/>
                <a:cs typeface="Times New Roman"/>
              </a:rPr>
              <a:t>: The manager provides underperforming team members with additional training and reassessment periods to help them improve.</a:t>
            </a:r>
            <a:endParaRPr lang="en-US" sz="1200">
              <a:latin typeface="Times New Roman"/>
              <a:cs typeface="Times New Roman"/>
            </a:endParaRPr>
          </a:p>
          <a:p>
            <a:pPr>
              <a:buFont typeface="Arial"/>
              <a:buChar char="•"/>
            </a:pPr>
            <a:r>
              <a:rPr lang="en" sz="1200" b="1">
                <a:latin typeface="Times New Roman"/>
                <a:cs typeface="Times New Roman"/>
              </a:rPr>
              <a:t>Performance Improvement Plan (PIP)</a:t>
            </a:r>
            <a:r>
              <a:rPr lang="en" sz="1200">
                <a:latin typeface="Times New Roman"/>
                <a:cs typeface="Times New Roman"/>
              </a:rPr>
              <a:t>: If performance does not improve, the manager implements a PIP with specific goals and timelines. Failure to meet these goals may result in role reassignment within the organization.</a:t>
            </a:r>
            <a:endParaRPr lang="en-US" sz="1200">
              <a:latin typeface="Times New Roman"/>
              <a:cs typeface="Times New Roman"/>
            </a:endParaRPr>
          </a:p>
          <a:p>
            <a:pPr indent="0">
              <a:buNone/>
            </a:pPr>
            <a:endParaRPr lang="en-US" sz="1200">
              <a:latin typeface="Times New Roman"/>
              <a:cs typeface="Times New Roman"/>
            </a:endParaRPr>
          </a:p>
          <a:p>
            <a:pPr>
              <a:buNone/>
            </a:pPr>
            <a:endParaRPr lang="en-US" sz="1200">
              <a:latin typeface="Times New Roman"/>
              <a:cs typeface="Times New Roman"/>
            </a:endParaRPr>
          </a:p>
          <a:p>
            <a:pPr>
              <a:buNone/>
            </a:pPr>
            <a:r>
              <a:rPr lang="en" b="1" u="sng">
                <a:latin typeface="Times New Roman"/>
                <a:cs typeface="Times New Roman"/>
              </a:rPr>
              <a:t>Ensuring All Voices Are Heard</a:t>
            </a:r>
            <a:endParaRPr lang="en-US">
              <a:latin typeface="Times New Roman"/>
              <a:cs typeface="Times New Roman"/>
            </a:endParaRPr>
          </a:p>
          <a:p>
            <a:pPr>
              <a:buNone/>
            </a:pPr>
            <a:endParaRPr lang="en-US" sz="1200">
              <a:latin typeface="Times New Roman"/>
              <a:cs typeface="Times New Roman"/>
            </a:endParaRPr>
          </a:p>
          <a:p>
            <a:pPr>
              <a:buFont typeface="Arial"/>
              <a:buChar char="•"/>
            </a:pPr>
            <a:r>
              <a:rPr lang="en" sz="1200" b="1">
                <a:latin typeface="Times New Roman"/>
                <a:cs typeface="Times New Roman"/>
              </a:rPr>
              <a:t>Daily Check-ins</a:t>
            </a:r>
            <a:r>
              <a:rPr lang="en" sz="1200">
                <a:latin typeface="Times New Roman"/>
                <a:cs typeface="Times New Roman"/>
              </a:rPr>
              <a:t>: Regular meetings to discuss short-term goals and address current issues.</a:t>
            </a:r>
            <a:endParaRPr lang="en-US" sz="1200">
              <a:latin typeface="Times New Roman"/>
              <a:cs typeface="Times New Roman"/>
            </a:endParaRPr>
          </a:p>
          <a:p>
            <a:pPr>
              <a:buFont typeface="Arial"/>
              <a:buChar char="•"/>
            </a:pPr>
            <a:r>
              <a:rPr lang="en" sz="1200" b="1">
                <a:latin typeface="Times New Roman"/>
                <a:cs typeface="Times New Roman"/>
              </a:rPr>
              <a:t>Inclusive Decision-Making</a:t>
            </a:r>
            <a:r>
              <a:rPr lang="en" sz="1200">
                <a:latin typeface="Times New Roman"/>
                <a:cs typeface="Times New Roman"/>
              </a:rPr>
              <a:t>: Involves the team in decisions, often using voting and retrospective meetings to reflect on past work and plan future improvements.</a:t>
            </a:r>
            <a:endParaRPr lang="en-US" sz="1200">
              <a:latin typeface="Times New Roman"/>
              <a:cs typeface="Times New Roman"/>
            </a:endParaRPr>
          </a:p>
          <a:p>
            <a:pPr>
              <a:buFont typeface="Arial"/>
              <a:buChar char="•"/>
            </a:pPr>
            <a:r>
              <a:rPr lang="en" sz="1200" b="1">
                <a:latin typeface="Times New Roman"/>
                <a:cs typeface="Times New Roman"/>
              </a:rPr>
              <a:t>Encouraging Openness</a:t>
            </a:r>
            <a:r>
              <a:rPr lang="en" sz="1200">
                <a:latin typeface="Times New Roman"/>
                <a:cs typeface="Times New Roman"/>
              </a:rPr>
              <a:t>: Creating a safe space for team members to express their opinions and ideas freely.</a:t>
            </a:r>
            <a:endParaRPr lang="en-US" sz="1200">
              <a:latin typeface="Times New Roman"/>
              <a:cs typeface="Times New Roman"/>
            </a:endParaRPr>
          </a:p>
          <a:p>
            <a:pPr indent="0">
              <a:buNone/>
            </a:pPr>
            <a:endParaRPr lang="en-US" sz="1200">
              <a:latin typeface="Times New Roman"/>
              <a:cs typeface="Times New Roman"/>
            </a:endParaRPr>
          </a:p>
          <a:p>
            <a:pPr algn="ctr">
              <a:buNone/>
            </a:pPr>
            <a:endParaRPr lang="en-US" sz="1200">
              <a:latin typeface="Times New Roman"/>
              <a:cs typeface="Times New Roman"/>
            </a:endParaRPr>
          </a:p>
          <a:p>
            <a:pPr>
              <a:buNone/>
            </a:pPr>
            <a:r>
              <a:rPr lang="en" b="1" u="sng">
                <a:latin typeface="Times New Roman"/>
                <a:cs typeface="Times New Roman"/>
              </a:rPr>
              <a:t>Recognizing and Rewarding Performance</a:t>
            </a:r>
            <a:endParaRPr lang="en-US">
              <a:latin typeface="Times New Roman"/>
              <a:cs typeface="Times New Roman"/>
            </a:endParaRPr>
          </a:p>
          <a:p>
            <a:pPr>
              <a:buNone/>
            </a:pPr>
            <a:endParaRPr lang="en-US" sz="1200">
              <a:latin typeface="Times New Roman"/>
              <a:cs typeface="Times New Roman"/>
            </a:endParaRPr>
          </a:p>
          <a:p>
            <a:pPr>
              <a:buFont typeface="Arial"/>
              <a:buChar char="•"/>
            </a:pPr>
            <a:r>
              <a:rPr lang="en" sz="1200" b="1">
                <a:latin typeface="Times New Roman"/>
                <a:cs typeface="Times New Roman"/>
              </a:rPr>
              <a:t>Formal Recognition</a:t>
            </a:r>
            <a:r>
              <a:rPr lang="en" sz="1200">
                <a:latin typeface="Times New Roman"/>
                <a:cs typeface="Times New Roman"/>
              </a:rPr>
              <a:t>: Corporate awards are given based on specific criteria, but the manager emphasizes the importance of frequent, timely recognition.</a:t>
            </a:r>
            <a:endParaRPr lang="en-US" sz="1200">
              <a:latin typeface="Times New Roman"/>
              <a:cs typeface="Times New Roman"/>
            </a:endParaRPr>
          </a:p>
          <a:p>
            <a:pPr>
              <a:buFont typeface="Arial"/>
              <a:buChar char="•"/>
            </a:pPr>
            <a:r>
              <a:rPr lang="en" sz="1200" b="1">
                <a:latin typeface="Times New Roman"/>
                <a:cs typeface="Times New Roman"/>
              </a:rPr>
              <a:t>Personal Approach</a:t>
            </a:r>
            <a:r>
              <a:rPr lang="en" sz="1200">
                <a:latin typeface="Times New Roman"/>
                <a:cs typeface="Times New Roman"/>
              </a:rPr>
              <a:t>: Sending notes of appreciation to team members who have made significant contributions, ensuring that good work is acknowledged regularly.</a:t>
            </a:r>
            <a:endParaRPr lang="en-US" sz="1200">
              <a:latin typeface="Times New Roman"/>
              <a:cs typeface="Times New Roman"/>
            </a:endParaRPr>
          </a:p>
          <a:p>
            <a:pPr indent="0">
              <a:buNone/>
            </a:pPr>
            <a:endParaRPr lang="en-US" sz="1200">
              <a:latin typeface="Times New Roman"/>
              <a:cs typeface="Times New Roman"/>
            </a:endParaRPr>
          </a:p>
          <a:p>
            <a:pPr algn="ctr">
              <a:buNone/>
            </a:pPr>
            <a:endParaRPr lang="en-US" sz="1200">
              <a:latin typeface="Times New Roman"/>
              <a:cs typeface="Times New Roman"/>
            </a:endParaRPr>
          </a:p>
          <a:p>
            <a:pPr>
              <a:buNone/>
            </a:pPr>
            <a:endParaRPr lang="en" sz="12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5DC44-FE67-4FFA-39F0-0E2634D4B0EA}"/>
              </a:ext>
            </a:extLst>
          </p:cNvPr>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 </a:t>
            </a:r>
          </a:p>
        </p:txBody>
      </p:sp>
      <p:sp>
        <p:nvSpPr>
          <p:cNvPr id="5" name="Footer Placeholder 4">
            <a:extLst>
              <a:ext uri="{FF2B5EF4-FFF2-40B4-BE49-F238E27FC236}">
                <a16:creationId xmlns:a16="http://schemas.microsoft.com/office/drawing/2014/main" id="{A039A968-7E24-81C3-835B-64AB02B49FEC}"/>
              </a:ext>
            </a:extLst>
          </p:cNvPr>
          <p:cNvSpPr>
            <a:spLocks noGrp="1"/>
          </p:cNvSpPr>
          <p:nvPr>
            <p:ph type="ftr" sz="quarter" idx="11"/>
          </p:nvPr>
        </p:nvSpPr>
        <p:spPr>
          <a:xfrm rot="5400000">
            <a:off x="-1371600" y="1984248"/>
            <a:ext cx="3086100" cy="365125"/>
          </a:xfrm>
        </p:spPr>
        <p:txBody>
          <a:bodyPr>
            <a:normAutofit/>
          </a:bodyPr>
          <a:lstStyle/>
          <a:p>
            <a:pPr algn="l">
              <a:lnSpc>
                <a:spcPct val="90000"/>
              </a:lnSpc>
              <a:spcAft>
                <a:spcPts val="600"/>
              </a:spcAft>
            </a:pPr>
            <a:r>
              <a:rPr lang="en-US" sz="700">
                <a:solidFill>
                  <a:srgbClr val="FFFFFF"/>
                </a:solidFill>
              </a:rPr>
              <a:t>
              </a:t>
            </a:r>
          </a:p>
        </p:txBody>
      </p:sp>
      <p:sp>
        <p:nvSpPr>
          <p:cNvPr id="3" name="Content Placeholder 2">
            <a:extLst>
              <a:ext uri="{FF2B5EF4-FFF2-40B4-BE49-F238E27FC236}">
                <a16:creationId xmlns:a16="http://schemas.microsoft.com/office/drawing/2014/main" id="{FE4B01D2-5082-2C22-8CC6-306967CFC626}"/>
              </a:ext>
            </a:extLst>
          </p:cNvPr>
          <p:cNvSpPr>
            <a:spLocks noGrp="1"/>
          </p:cNvSpPr>
          <p:nvPr>
            <p:ph idx="1"/>
          </p:nvPr>
        </p:nvSpPr>
        <p:spPr>
          <a:xfrm>
            <a:off x="4877368" y="649480"/>
            <a:ext cx="3646835" cy="5546047"/>
          </a:xfrm>
        </p:spPr>
        <p:txBody>
          <a:bodyPr vert="horz" lIns="91440" tIns="45720" rIns="91440" bIns="45720" rtlCol="0" anchor="ctr">
            <a:noAutofit/>
          </a:bodyPr>
          <a:lstStyle/>
          <a:p>
            <a:pPr marL="0" indent="0">
              <a:buNone/>
            </a:pPr>
            <a:r>
              <a:rPr lang="en" sz="1200" b="1" u="sng" dirty="0">
                <a:latin typeface="Times New Roman"/>
                <a:cs typeface="Times New Roman"/>
              </a:rPr>
              <a:t>Identifying Development Needs</a:t>
            </a:r>
            <a:endParaRPr lang="en-US" sz="1200">
              <a:latin typeface="Times New Roman"/>
              <a:cs typeface="Times New Roman"/>
            </a:endParaRPr>
          </a:p>
          <a:p>
            <a:endParaRPr lang="en-US" sz="1200">
              <a:latin typeface="Times New Roman"/>
              <a:cs typeface="Times New Roman"/>
            </a:endParaRPr>
          </a:p>
          <a:p>
            <a:pPr>
              <a:buFont typeface="Arial,Sans-Serif" panose="020B0604020202020204" pitchFamily="34" charset="0"/>
            </a:pPr>
            <a:r>
              <a:rPr lang="en" sz="1200" b="1" dirty="0">
                <a:latin typeface="Times New Roman"/>
                <a:cs typeface="Times New Roman"/>
              </a:rPr>
              <a:t>Goal Setting</a:t>
            </a:r>
            <a:r>
              <a:rPr lang="en" sz="1200" dirty="0">
                <a:latin typeface="Times New Roman"/>
                <a:cs typeface="Times New Roman"/>
              </a:rPr>
              <a:t>: Establishing annual goals for team members, followed by regular assessments to track progress and identify areas for improvement.</a:t>
            </a:r>
            <a:endParaRPr lang="en-US" sz="1200" dirty="0">
              <a:latin typeface="Times New Roman"/>
              <a:cs typeface="Times New Roman"/>
            </a:endParaRPr>
          </a:p>
          <a:p>
            <a:pPr>
              <a:buFont typeface="Arial,Sans-Serif" panose="020B0604020202020204" pitchFamily="34" charset="0"/>
            </a:pPr>
            <a:r>
              <a:rPr lang="en" sz="1200" b="1" dirty="0">
                <a:latin typeface="Times New Roman"/>
                <a:cs typeface="Times New Roman"/>
              </a:rPr>
              <a:t>Objective Evaluation</a:t>
            </a:r>
            <a:r>
              <a:rPr lang="en" sz="1200" dirty="0">
                <a:latin typeface="Times New Roman"/>
                <a:cs typeface="Times New Roman"/>
              </a:rPr>
              <a:t>: Using clear performance parameters to make informed decisions about promotions and skill development.</a:t>
            </a:r>
            <a:endParaRPr lang="en-US" sz="1200" dirty="0">
              <a:latin typeface="Times New Roman"/>
              <a:cs typeface="Times New Roman"/>
            </a:endParaRPr>
          </a:p>
          <a:p>
            <a:endParaRPr lang="en-US" sz="1200">
              <a:latin typeface="Times New Roman"/>
              <a:cs typeface="Times New Roman"/>
            </a:endParaRPr>
          </a:p>
          <a:p>
            <a:endParaRPr lang="en-US" sz="1200">
              <a:latin typeface="Times New Roman"/>
              <a:cs typeface="Times New Roman"/>
            </a:endParaRPr>
          </a:p>
          <a:p>
            <a:pPr marL="0" indent="0">
              <a:buNone/>
            </a:pPr>
            <a:r>
              <a:rPr lang="en" sz="1200" b="1" u="sng" dirty="0">
                <a:latin typeface="Times New Roman"/>
                <a:cs typeface="Times New Roman"/>
              </a:rPr>
              <a:t>Implementing Changes Based on Feedback</a:t>
            </a:r>
            <a:endParaRPr lang="en-US" sz="1200" dirty="0">
              <a:latin typeface="Times New Roman"/>
              <a:cs typeface="Times New Roman"/>
            </a:endParaRPr>
          </a:p>
          <a:p>
            <a:endParaRPr lang="en-US" sz="1200">
              <a:latin typeface="Times New Roman"/>
              <a:cs typeface="Times New Roman"/>
            </a:endParaRPr>
          </a:p>
          <a:p>
            <a:pPr>
              <a:buFont typeface="Arial,Sans-Serif" panose="020B0604020202020204" pitchFamily="34" charset="0"/>
            </a:pPr>
            <a:r>
              <a:rPr lang="en" sz="1200" b="1" dirty="0">
                <a:latin typeface="Times New Roman"/>
                <a:cs typeface="Times New Roman"/>
              </a:rPr>
              <a:t>Example</a:t>
            </a:r>
            <a:r>
              <a:rPr lang="en" sz="1200" dirty="0">
                <a:latin typeface="Times New Roman"/>
                <a:cs typeface="Times New Roman"/>
              </a:rPr>
              <a:t>: In a previous organization, the manager identified inefficiencies due to lack of communication among a diverse team. By fostering better communication and breaking down cultural barriers, team efficiency improved significantly.</a:t>
            </a:r>
            <a:endParaRPr lang="en-US" sz="1200" dirty="0">
              <a:latin typeface="Times New Roman"/>
              <a:cs typeface="Times New Roman"/>
            </a:endParaRPr>
          </a:p>
          <a:p>
            <a:pPr>
              <a:buFont typeface="Arial,Sans-Serif" panose="020B0604020202020204" pitchFamily="34" charset="0"/>
            </a:pPr>
            <a:r>
              <a:rPr lang="en" sz="1200" b="1" dirty="0">
                <a:latin typeface="Times New Roman"/>
                <a:cs typeface="Times New Roman"/>
              </a:rPr>
              <a:t>Team Feedback</a:t>
            </a:r>
            <a:r>
              <a:rPr lang="en" sz="1200" dirty="0">
                <a:latin typeface="Times New Roman"/>
                <a:cs typeface="Times New Roman"/>
              </a:rPr>
              <a:t>: Actively seeking and implementing feedback from team members to enhance overall performance and morale</a:t>
            </a:r>
            <a:endParaRPr lang="en-US" sz="1200" dirty="0">
              <a:latin typeface="Times New Roman"/>
              <a:cs typeface="Times New Roman"/>
            </a:endParaRPr>
          </a:p>
          <a:p>
            <a:endParaRPr lang="en-US" sz="1200"/>
          </a:p>
          <a:p>
            <a:endParaRPr lang="en-US" sz="1200"/>
          </a:p>
        </p:txBody>
      </p:sp>
      <p:sp>
        <p:nvSpPr>
          <p:cNvPr id="4" name="Date Placeholder 3">
            <a:extLst>
              <a:ext uri="{FF2B5EF4-FFF2-40B4-BE49-F238E27FC236}">
                <a16:creationId xmlns:a16="http://schemas.microsoft.com/office/drawing/2014/main" id="{6A9A9C01-869B-5EE0-3DAF-E333FAD738B5}"/>
              </a:ext>
            </a:extLst>
          </p:cNvPr>
          <p:cNvSpPr>
            <a:spLocks noGrp="1"/>
          </p:cNvSpPr>
          <p:nvPr>
            <p:ph type="dt" sz="half" idx="10"/>
          </p:nvPr>
        </p:nvSpPr>
        <p:spPr>
          <a:xfrm>
            <a:off x="6727698" y="6455664"/>
            <a:ext cx="2057400" cy="365125"/>
          </a:xfrm>
        </p:spPr>
        <p:txBody>
          <a:bodyPr>
            <a:normAutofit/>
          </a:bodyPr>
          <a:lstStyle/>
          <a:p>
            <a:pPr algn="r">
              <a:spcAft>
                <a:spcPts val="600"/>
              </a:spcAft>
            </a:pPr>
            <a:fld id="{70C021D2-FA3E-4A58-9321-B3879773C5CA}" type="datetime1">
              <a:rPr lang="en-US" sz="1000">
                <a:solidFill>
                  <a:schemeClr val="tx1">
                    <a:lumMod val="50000"/>
                    <a:lumOff val="50000"/>
                  </a:schemeClr>
                </a:solidFill>
              </a:rPr>
              <a:pPr algn="r">
                <a:spcAft>
                  <a:spcPts val="600"/>
                </a:spcAft>
              </a:pPr>
              <a:t>5/28/2025</a:t>
            </a:fld>
            <a:endParaRPr lang="en-US" sz="10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BC9CC868-9AB4-AC7E-28F8-EEA580592663}"/>
              </a:ext>
            </a:extLst>
          </p:cNvPr>
          <p:cNvSpPr>
            <a:spLocks noGrp="1"/>
          </p:cNvSpPr>
          <p:nvPr>
            <p:ph type="sldNum" sz="quarter" idx="12"/>
          </p:nvPr>
        </p:nvSpPr>
        <p:spPr>
          <a:xfrm>
            <a:off x="8778240" y="6455664"/>
            <a:ext cx="336042" cy="365125"/>
          </a:xfrm>
        </p:spPr>
        <p:txBody>
          <a:bodyPr>
            <a:normAutofit/>
          </a:bodyPr>
          <a:lstStyle/>
          <a:p>
            <a:pPr>
              <a:spcAft>
                <a:spcPts val="600"/>
              </a:spcAft>
            </a:pPr>
            <a:fld id="{CC057153-B650-4DEB-B370-79DDCFDCE934}" type="slidenum">
              <a:rPr lang="en-US" sz="1000">
                <a:solidFill>
                  <a:schemeClr val="tx1">
                    <a:lumMod val="50000"/>
                    <a:lumOff val="50000"/>
                  </a:schemeClr>
                </a:solidFill>
              </a:rPr>
              <a:pPr>
                <a:spcAft>
                  <a:spcPts val="600"/>
                </a:spcAft>
              </a:pPr>
              <a:t>9</a:t>
            </a:fld>
            <a:endParaRPr lang="en-US" sz="1000">
              <a:solidFill>
                <a:schemeClr val="tx1">
                  <a:lumMod val="50000"/>
                  <a:lumOff val="50000"/>
                </a:schemeClr>
              </a:solidFill>
            </a:endParaRPr>
          </a:p>
        </p:txBody>
      </p:sp>
    </p:spTree>
    <p:extLst>
      <p:ext uri="{BB962C8B-B14F-4D97-AF65-F5344CB8AC3E}">
        <p14:creationId xmlns:p14="http://schemas.microsoft.com/office/powerpoint/2010/main" val="60836703"/>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docProps/app.xml><?xml version="1.0" encoding="utf-8"?>
<Properties xmlns="http://schemas.openxmlformats.org/officeDocument/2006/extended-properties" xmlns:vt="http://schemas.openxmlformats.org/officeDocument/2006/docPropsVTypes">
  <TotalTime>0</TotalTime>
  <Words>1178</Words>
  <Application>Microsoft Office PowerPoint</Application>
  <PresentationFormat>On-screen Show (4:3)</PresentationFormat>
  <Paragraphs>92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Arial,Sans-Serif</vt:lpstr>
      <vt:lpstr>Neue Haas Grotesk Text Pro</vt:lpstr>
      <vt:lpstr>Times New Roman</vt:lpstr>
      <vt:lpstr>VanillaVTI</vt:lpstr>
      <vt:lpstr>Mastering Virtual Teamwork: Insights from Oracle’s Product Manager</vt:lpstr>
      <vt:lpstr>A Leader with Global Reach</vt:lpstr>
      <vt:lpstr>Challenges in Remote Teamwork: Keeping Everyone on the Same Page</vt:lpstr>
      <vt:lpstr>Finding Common Ground : Solutions to Remote Teamwork</vt:lpstr>
      <vt:lpstr>Motivation Beyond the Office: Keeping Remote Teams Engaged</vt:lpstr>
      <vt:lpstr>When Team Dynamics Shape Success</vt:lpstr>
      <vt:lpstr>Facing Tough Decisions: Objectivity Over Bias</vt:lpstr>
      <vt:lpstr>Managing Underperformance: Elevating the Team</vt:lpstr>
      <vt:lpstr> </vt:lpstr>
      <vt:lpstr>Skills of a Super Manager: What It Takes to Lead Effectively</vt:lpstr>
      <vt:lpstr>Leadership in the Digital Era: Lessons Learned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Virtual Teamwork: Insights from Oracle’s Product Manager</dc:title>
  <dc:subject/>
  <dc:creator/>
  <cp:keywords/>
  <dc:description>generated using python-pptx</dc:description>
  <cp:lastModifiedBy>UTKARSH ANAND</cp:lastModifiedBy>
  <cp:revision>129</cp:revision>
  <dcterms:created xsi:type="dcterms:W3CDTF">2013-01-27T09:14:16Z</dcterms:created>
  <dcterms:modified xsi:type="dcterms:W3CDTF">2025-05-27T19:33:00Z</dcterms:modified>
  <cp:category/>
</cp:coreProperties>
</file>