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712" r:id="rId2"/>
    <p:sldMasterId id="2147483694" r:id="rId3"/>
  </p:sldMasterIdLst>
  <p:notesMasterIdLst>
    <p:notesMasterId r:id="rId27"/>
  </p:notesMasterIdLst>
  <p:sldIdLst>
    <p:sldId id="267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3" r:id="rId17"/>
    <p:sldId id="304" r:id="rId18"/>
    <p:sldId id="305" r:id="rId19"/>
    <p:sldId id="308" r:id="rId20"/>
    <p:sldId id="309" r:id="rId21"/>
    <p:sldId id="310" r:id="rId22"/>
    <p:sldId id="311" r:id="rId23"/>
    <p:sldId id="312" r:id="rId24"/>
    <p:sldId id="313" r:id="rId25"/>
    <p:sldId id="268" r:id="rId26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 autoAdjust="0"/>
    <p:restoredTop sz="95955" autoAdjust="0"/>
  </p:normalViewPr>
  <p:slideViewPr>
    <p:cSldViewPr snapToGrid="0">
      <p:cViewPr varScale="1">
        <p:scale>
          <a:sx n="150" d="100"/>
          <a:sy n="150" d="100"/>
        </p:scale>
        <p:origin x="3752" y="176"/>
      </p:cViewPr>
      <p:guideLst>
        <p:guide orient="horz" pos="2159"/>
        <p:guide pos="7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0.86</c:v>
                </c:pt>
                <c:pt idx="1">
                  <c:v>0.82</c:v>
                </c:pt>
                <c:pt idx="2">
                  <c:v>0.79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8-E64A-A4C3-E9F7E799F97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0.81</c:v>
                </c:pt>
                <c:pt idx="1">
                  <c:v>0.55000000000000004</c:v>
                </c:pt>
                <c:pt idx="2">
                  <c:v>0.4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8-E64A-A4C3-E9F7E799F97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0.71</c:v>
                </c:pt>
                <c:pt idx="1">
                  <c:v>0.47</c:v>
                </c:pt>
                <c:pt idx="2">
                  <c:v>0.34</c:v>
                </c:pt>
                <c:pt idx="3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8-E64A-A4C3-E9F7E799F97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0.82</c:v>
                </c:pt>
                <c:pt idx="1">
                  <c:v>0.56000000000000005</c:v>
                </c:pt>
                <c:pt idx="2">
                  <c:v>0.45</c:v>
                </c:pt>
                <c:pt idx="3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B8-E64A-A4C3-E9F7E799F97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0.8</c:v>
                </c:pt>
                <c:pt idx="1">
                  <c:v>0.57999999999999996</c:v>
                </c:pt>
                <c:pt idx="2">
                  <c:v>0.5</c:v>
                </c:pt>
                <c:pt idx="3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8-D64C-90EC-0BEE3D00C38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0.8</c:v>
                </c:pt>
                <c:pt idx="1">
                  <c:v>0.26</c:v>
                </c:pt>
                <c:pt idx="2">
                  <c:v>0.18</c:v>
                </c:pt>
                <c:pt idx="3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F8-D64C-90EC-0BEE3D00C3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0.87717601547388702</c:v>
                </c:pt>
                <c:pt idx="1">
                  <c:v>0.83570504499999998</c:v>
                </c:pt>
                <c:pt idx="2">
                  <c:v>0.8075</c:v>
                </c:pt>
                <c:pt idx="3">
                  <c:v>0.865951743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9-624A-82DA-929456B520A5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AC/RO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0.85396518375241703</c:v>
                </c:pt>
                <c:pt idx="1">
                  <c:v>0.70099009899999998</c:v>
                </c:pt>
                <c:pt idx="2">
                  <c:v>0.72244898000000002</c:v>
                </c:pt>
                <c:pt idx="3">
                  <c:v>0.68076923099999997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9-624A-82DA-929456B520A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0.87814313346228201</c:v>
                </c:pt>
                <c:pt idx="1">
                  <c:v>0.61349693299999997</c:v>
                </c:pt>
                <c:pt idx="2">
                  <c:v>0.617283951</c:v>
                </c:pt>
                <c:pt idx="3">
                  <c:v>0.60975609799999997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9-624A-82DA-929456B520A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RF/SU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0.86460348162475797</c:v>
                </c:pt>
                <c:pt idx="1">
                  <c:v>0.73880597000000003</c:v>
                </c:pt>
                <c:pt idx="2">
                  <c:v>0.77952755900000004</c:v>
                </c:pt>
                <c:pt idx="3">
                  <c:v>0.70212766000000004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19-624A-82DA-929456B520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0.90029041626330997</c:v>
                </c:pt>
                <c:pt idx="1">
                  <c:v>0.86062246278754995</c:v>
                </c:pt>
                <c:pt idx="2">
                  <c:v>0.86885245901639296</c:v>
                </c:pt>
                <c:pt idx="3">
                  <c:v>0.85254691689008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8-E64A-A4C3-E9F7E799F97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0.905130687318489</c:v>
                </c:pt>
                <c:pt idx="1">
                  <c:v>0.54205607476635498</c:v>
                </c:pt>
                <c:pt idx="2">
                  <c:v>0.75324675324675305</c:v>
                </c:pt>
                <c:pt idx="3">
                  <c:v>0.42335766423357601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8-E64A-A4C3-E9F7E799F97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0.83155856727976696</c:v>
                </c:pt>
                <c:pt idx="1">
                  <c:v>0.34586466165413499</c:v>
                </c:pt>
                <c:pt idx="2">
                  <c:v>0.55421686746987897</c:v>
                </c:pt>
                <c:pt idx="3">
                  <c:v>0.25136612021857901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8-E64A-A4C3-E9F7E799F97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0.89641819941916701</c:v>
                </c:pt>
                <c:pt idx="1">
                  <c:v>0.59925093632958804</c:v>
                </c:pt>
                <c:pt idx="2">
                  <c:v>0.77669902912621303</c:v>
                </c:pt>
                <c:pt idx="3">
                  <c:v>0.48780487804877998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B8-E64A-A4C3-E9F7E799F97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0.87608906098741501</c:v>
                </c:pt>
                <c:pt idx="1">
                  <c:v>0.63636363636363602</c:v>
                </c:pt>
                <c:pt idx="2">
                  <c:v>0.82352941176470495</c:v>
                </c:pt>
                <c:pt idx="3">
                  <c:v>0.51851851851851805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1D-403B-A9F4-36C23E5C1A94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0.93417231364956399</c:v>
                </c:pt>
                <c:pt idx="1">
                  <c:v>0.17073170731707299</c:v>
                </c:pt>
                <c:pt idx="2">
                  <c:v>0.96</c:v>
                </c:pt>
                <c:pt idx="3">
                  <c:v>9.3333333333333296E-2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1D-403B-A9F4-36C23E5C1A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0.90425531914893598</c:v>
                </c:pt>
                <c:pt idx="1">
                  <c:v>0.86567164200000002</c:v>
                </c:pt>
                <c:pt idx="2">
                  <c:v>0.87637362600000002</c:v>
                </c:pt>
                <c:pt idx="3">
                  <c:v>0.85522788199999999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9-624A-82DA-929456B520A5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AC/RO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0.84526112185686597</c:v>
                </c:pt>
                <c:pt idx="1">
                  <c:v>0.62962963000000005</c:v>
                </c:pt>
                <c:pt idx="2">
                  <c:v>0.79069767400000002</c:v>
                </c:pt>
                <c:pt idx="3">
                  <c:v>0.52307692299999997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9-624A-82DA-929456B520A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0.88201160541585999</c:v>
                </c:pt>
                <c:pt idx="1">
                  <c:v>0.52713178299999996</c:v>
                </c:pt>
                <c:pt idx="2">
                  <c:v>0.72340425500000005</c:v>
                </c:pt>
                <c:pt idx="3">
                  <c:v>0.41463414599999998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9-624A-82DA-929456B520A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RF/SU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0.879110251450677</c:v>
                </c:pt>
                <c:pt idx="1">
                  <c:v>0.73347547999999996</c:v>
                </c:pt>
                <c:pt idx="2">
                  <c:v>0.91978609600000005</c:v>
                </c:pt>
                <c:pt idx="3">
                  <c:v>0.60992907799999996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19-624A-82DA-929456B520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0.85575992255566302</c:v>
                </c:pt>
                <c:pt idx="1">
                  <c:v>0.79365079365079305</c:v>
                </c:pt>
                <c:pt idx="2">
                  <c:v>0.72869955156950605</c:v>
                </c:pt>
                <c:pt idx="3">
                  <c:v>0.87131367292225204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8-E64A-A4C3-E9F7E799F97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0.88383349467570105</c:v>
                </c:pt>
                <c:pt idx="1">
                  <c:v>0.54212454212454197</c:v>
                </c:pt>
                <c:pt idx="2">
                  <c:v>0.54411764705882304</c:v>
                </c:pt>
                <c:pt idx="3">
                  <c:v>0.54014598540145897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8-E64A-A4C3-E9F7E799F97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0.821878025169409</c:v>
                </c:pt>
                <c:pt idx="1">
                  <c:v>0.48831168831168797</c:v>
                </c:pt>
                <c:pt idx="2">
                  <c:v>0.46534653465346498</c:v>
                </c:pt>
                <c:pt idx="3">
                  <c:v>0.51366120218579203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8-E64A-A4C3-E9F7E799F97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0.86737657308809202</c:v>
                </c:pt>
                <c:pt idx="1">
                  <c:v>0.60106382978723305</c:v>
                </c:pt>
                <c:pt idx="2">
                  <c:v>0.53301886792452802</c:v>
                </c:pt>
                <c:pt idx="3">
                  <c:v>0.68902439024390205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B8-E64A-A4C3-E9F7E799F97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0.85091965150048399</c:v>
                </c:pt>
                <c:pt idx="1">
                  <c:v>0.58689458689458696</c:v>
                </c:pt>
                <c:pt idx="2">
                  <c:v>0.76296296296296295</c:v>
                </c:pt>
                <c:pt idx="3">
                  <c:v>0.47685185185185103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20-4E87-AED4-0C2D54F6A93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0.90416263310745404</c:v>
                </c:pt>
                <c:pt idx="1">
                  <c:v>0.27692307692307599</c:v>
                </c:pt>
                <c:pt idx="2">
                  <c:v>0.32727272727272699</c:v>
                </c:pt>
                <c:pt idx="3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20-4E87-AED4-0C2D54F6A9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0.85106382978723405</c:v>
                </c:pt>
                <c:pt idx="1">
                  <c:v>0.81324503299999995</c:v>
                </c:pt>
                <c:pt idx="2">
                  <c:v>0.80366492099999998</c:v>
                </c:pt>
                <c:pt idx="3">
                  <c:v>0.82305629999999996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9-624A-82DA-929456B520A5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AC/RO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0.80947775628626695</c:v>
                </c:pt>
                <c:pt idx="1">
                  <c:v>0.67300380199999998</c:v>
                </c:pt>
                <c:pt idx="2">
                  <c:v>0.66541353400000003</c:v>
                </c:pt>
                <c:pt idx="3">
                  <c:v>0.68076923099999997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9-624A-82DA-929456B520A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0.86943907156673095</c:v>
                </c:pt>
                <c:pt idx="1">
                  <c:v>0.58507462700000001</c:v>
                </c:pt>
                <c:pt idx="2">
                  <c:v>0.57309941499999995</c:v>
                </c:pt>
                <c:pt idx="3">
                  <c:v>0.59756097600000002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9-624A-82DA-929456B520A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RF/SU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0.83172147001934205</c:v>
                </c:pt>
                <c:pt idx="1">
                  <c:v>0.70780399299999996</c:v>
                </c:pt>
                <c:pt idx="2">
                  <c:v>0.72490706299999996</c:v>
                </c:pt>
                <c:pt idx="3">
                  <c:v>0.691489362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19-624A-82DA-929456B520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0.88964181994191605</c:v>
                </c:pt>
                <c:pt idx="1">
                  <c:v>0.85676392572944304</c:v>
                </c:pt>
                <c:pt idx="2">
                  <c:v>0.84776902887139105</c:v>
                </c:pt>
                <c:pt idx="3">
                  <c:v>0.86595174262734498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8-E64A-A4C3-E9F7E799F97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0.89545014520813104</c:v>
                </c:pt>
                <c:pt idx="1">
                  <c:v>0.62222222222222201</c:v>
                </c:pt>
                <c:pt idx="2">
                  <c:v>0.63157894736842102</c:v>
                </c:pt>
                <c:pt idx="3">
                  <c:v>0.613138686131386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8-E64A-A4C3-E9F7E799F97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0.80542110358179997</c:v>
                </c:pt>
                <c:pt idx="1">
                  <c:v>0.48695652173913001</c:v>
                </c:pt>
                <c:pt idx="2">
                  <c:v>0.51851851851851805</c:v>
                </c:pt>
                <c:pt idx="3">
                  <c:v>0.45901639344262202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8-E64A-A4C3-E9F7E799F97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0.89545014520813104</c:v>
                </c:pt>
                <c:pt idx="1">
                  <c:v>0.64705882352941102</c:v>
                </c:pt>
                <c:pt idx="2">
                  <c:v>0.625</c:v>
                </c:pt>
                <c:pt idx="3">
                  <c:v>0.67073170731707299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B8-E64A-A4C3-E9F7E799F97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0.87512100677637905</c:v>
                </c:pt>
                <c:pt idx="1">
                  <c:v>0.68686868686868596</c:v>
                </c:pt>
                <c:pt idx="2">
                  <c:v>0.75555555555555498</c:v>
                </c:pt>
                <c:pt idx="3">
                  <c:v>0.62962962962962898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5E-4CB6-AD11-EE3D46E31DE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0.93998063891577899</c:v>
                </c:pt>
                <c:pt idx="1">
                  <c:v>0.47154471544715398</c:v>
                </c:pt>
                <c:pt idx="2">
                  <c:v>0.60416666666666596</c:v>
                </c:pt>
                <c:pt idx="3">
                  <c:v>0.38666666666666599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5E-4CB6-AD11-EE3D46E31D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0.89361702127659504</c:v>
                </c:pt>
                <c:pt idx="1">
                  <c:v>0.84625492800000002</c:v>
                </c:pt>
                <c:pt idx="2">
                  <c:v>0.82989690699999996</c:v>
                </c:pt>
                <c:pt idx="3">
                  <c:v>0.86327077699999999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9-624A-82DA-929456B520A5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AC/RO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0.86363636363636298</c:v>
                </c:pt>
                <c:pt idx="1">
                  <c:v>0.67622950800000003</c:v>
                </c:pt>
                <c:pt idx="2">
                  <c:v>0.72368421100000002</c:v>
                </c:pt>
                <c:pt idx="3">
                  <c:v>0.63461538500000003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9-624A-82DA-929456B520A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0.90135396518375199</c:v>
                </c:pt>
                <c:pt idx="1">
                  <c:v>0.63492063499999996</c:v>
                </c:pt>
                <c:pt idx="2">
                  <c:v>0.66225165600000002</c:v>
                </c:pt>
                <c:pt idx="3">
                  <c:v>0.60975609799999997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9-624A-82DA-929456B520A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RF/SU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0.85686653771760102</c:v>
                </c:pt>
                <c:pt idx="1">
                  <c:v>0.71042470999999996</c:v>
                </c:pt>
                <c:pt idx="2">
                  <c:v>0.77966101700000001</c:v>
                </c:pt>
                <c:pt idx="3">
                  <c:v>0.65248227000000003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19-624A-82DA-929456B520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0.85</c:v>
                </c:pt>
                <c:pt idx="1">
                  <c:v>0.82</c:v>
                </c:pt>
                <c:pt idx="2">
                  <c:v>0.82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8-E64A-A4C3-E9F7E799F97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0.86</c:v>
                </c:pt>
                <c:pt idx="1">
                  <c:v>0.59</c:v>
                </c:pt>
                <c:pt idx="2">
                  <c:v>0.61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8-E64A-A4C3-E9F7E799F97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0.77</c:v>
                </c:pt>
                <c:pt idx="1">
                  <c:v>0.47</c:v>
                </c:pt>
                <c:pt idx="2">
                  <c:v>0.51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8-E64A-A4C3-E9F7E799F97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0.85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B8-E64A-A4C3-E9F7E799F97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0.82</c:v>
                </c:pt>
                <c:pt idx="1">
                  <c:v>0.66</c:v>
                </c:pt>
                <c:pt idx="2">
                  <c:v>0.73</c:v>
                </c:pt>
                <c:pt idx="3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A2-4D4C-9C24-4D73458D9BE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0.87</c:v>
                </c:pt>
                <c:pt idx="1">
                  <c:v>0.44</c:v>
                </c:pt>
                <c:pt idx="2">
                  <c:v>0.56999999999999995</c:v>
                </c:pt>
                <c:pt idx="3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A2-4D4C-9C24-4D73458D9B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0.84526112185686597</c:v>
                </c:pt>
                <c:pt idx="1">
                  <c:v>0.78378378378378299</c:v>
                </c:pt>
                <c:pt idx="2">
                  <c:v>0.79019073569482201</c:v>
                </c:pt>
                <c:pt idx="3">
                  <c:v>0.77747989276139395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C2-48C2-99E8-14EAAF6FC679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AC/RO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0.83558994197292003</c:v>
                </c:pt>
                <c:pt idx="1">
                  <c:v>0.63675213675213604</c:v>
                </c:pt>
                <c:pt idx="2">
                  <c:v>0.71634615384615297</c:v>
                </c:pt>
                <c:pt idx="3">
                  <c:v>0.57307692307692304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C2-48C2-99E8-14EAAF6FC67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0.87137330754352005</c:v>
                </c:pt>
                <c:pt idx="1">
                  <c:v>0.54915254237288103</c:v>
                </c:pt>
                <c:pt idx="2">
                  <c:v>0.61832061068702204</c:v>
                </c:pt>
                <c:pt idx="3">
                  <c:v>0.49390243902439002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C2-48C2-99E8-14EAAF6FC67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RF/SU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0.81914893617021201</c:v>
                </c:pt>
                <c:pt idx="1">
                  <c:v>0.62525050100200397</c:v>
                </c:pt>
                <c:pt idx="2">
                  <c:v>0.71889400921658897</c:v>
                </c:pt>
                <c:pt idx="3">
                  <c:v>0.55319148936170204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C2-48C2-99E8-14EAAF6FC6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0.86</c:v>
                </c:pt>
                <c:pt idx="1">
                  <c:v>0.82</c:v>
                </c:pt>
                <c:pt idx="2">
                  <c:v>0.79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79-DA49-B742-96B21F58A95C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AC/RO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0.77</c:v>
                </c:pt>
                <c:pt idx="1">
                  <c:v>0.64</c:v>
                </c:pt>
                <c:pt idx="2">
                  <c:v>0.52</c:v>
                </c:pt>
                <c:pt idx="3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79-DA49-B742-96B21F58A95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0.82</c:v>
                </c:pt>
                <c:pt idx="1">
                  <c:v>0.55000000000000004</c:v>
                </c:pt>
                <c:pt idx="2">
                  <c:v>0.45</c:v>
                </c:pt>
                <c:pt idx="3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79-DA49-B742-96B21F58A95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RF/SU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0.81</c:v>
                </c:pt>
                <c:pt idx="1">
                  <c:v>0.65</c:v>
                </c:pt>
                <c:pt idx="2">
                  <c:v>0.63</c:v>
                </c:pt>
                <c:pt idx="3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79-DA49-B742-96B21F58A9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0.84</c:v>
                </c:pt>
                <c:pt idx="1">
                  <c:v>0.81</c:v>
                </c:pt>
                <c:pt idx="2">
                  <c:v>0.74</c:v>
                </c:pt>
                <c:pt idx="3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9-624A-82DA-929456B520A5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AC/RO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0.79</c:v>
                </c:pt>
                <c:pt idx="1">
                  <c:v>0.65</c:v>
                </c:pt>
                <c:pt idx="2">
                  <c:v>0.55000000000000004</c:v>
                </c:pt>
                <c:pt idx="3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9-624A-82DA-929456B520A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0.78</c:v>
                </c:pt>
                <c:pt idx="1">
                  <c:v>0.51</c:v>
                </c:pt>
                <c:pt idx="2">
                  <c:v>0.4</c:v>
                </c:pt>
                <c:pt idx="3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9-624A-82DA-929456B520A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RF/SU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0.81</c:v>
                </c:pt>
                <c:pt idx="1">
                  <c:v>0.65</c:v>
                </c:pt>
                <c:pt idx="2">
                  <c:v>0.65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19-624A-82DA-929456B520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0.85</c:v>
                </c:pt>
                <c:pt idx="1">
                  <c:v>0.81</c:v>
                </c:pt>
                <c:pt idx="2">
                  <c:v>0.75</c:v>
                </c:pt>
                <c:pt idx="3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F-854E-9362-17CA79EF0ADF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0.85</c:v>
                </c:pt>
                <c:pt idx="1">
                  <c:v>0.59</c:v>
                </c:pt>
                <c:pt idx="2">
                  <c:v>0.46</c:v>
                </c:pt>
                <c:pt idx="3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CF-854E-9362-17CA79EF0AD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0.75</c:v>
                </c:pt>
                <c:pt idx="1">
                  <c:v>0.51</c:v>
                </c:pt>
                <c:pt idx="2">
                  <c:v>0.38</c:v>
                </c:pt>
                <c:pt idx="3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CF-854E-9362-17CA79EF0AD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0.79</c:v>
                </c:pt>
                <c:pt idx="1">
                  <c:v>0.51</c:v>
                </c:pt>
                <c:pt idx="2">
                  <c:v>0.4</c:v>
                </c:pt>
                <c:pt idx="3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CF-854E-9362-17CA79EF0AD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0.81</c:v>
                </c:pt>
                <c:pt idx="1">
                  <c:v>0.56999999999999995</c:v>
                </c:pt>
                <c:pt idx="2">
                  <c:v>0.53</c:v>
                </c:pt>
                <c:pt idx="3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CF-854E-9362-17CA79EF0AD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0.82</c:v>
                </c:pt>
                <c:pt idx="1">
                  <c:v>0.3</c:v>
                </c:pt>
                <c:pt idx="2">
                  <c:v>0.21</c:v>
                </c:pt>
                <c:pt idx="3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CF-854E-9362-17CA79EF0A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0.83</c:v>
                </c:pt>
                <c:pt idx="1">
                  <c:v>0.77</c:v>
                </c:pt>
                <c:pt idx="2">
                  <c:v>0.78</c:v>
                </c:pt>
                <c:pt idx="3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8-E64A-A4C3-E9F7E799F97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0.87</c:v>
                </c:pt>
                <c:pt idx="1">
                  <c:v>0.46</c:v>
                </c:pt>
                <c:pt idx="2">
                  <c:v>0.55000000000000004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774B-98D4-686EE10B92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0.82</c:v>
                </c:pt>
                <c:pt idx="1">
                  <c:v>0.44</c:v>
                </c:pt>
                <c:pt idx="2">
                  <c:v>0.46</c:v>
                </c:pt>
                <c:pt idx="3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30-774B-98D4-686EE10B92E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0.88</c:v>
                </c:pt>
                <c:pt idx="1">
                  <c:v>0.52</c:v>
                </c:pt>
                <c:pt idx="2">
                  <c:v>0.63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774B-98D4-686EE10B92E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0.84</c:v>
                </c:pt>
                <c:pt idx="1">
                  <c:v>0.55000000000000004</c:v>
                </c:pt>
                <c:pt idx="2">
                  <c:v>0.63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30-774B-98D4-686EE10B92E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0.92</c:v>
                </c:pt>
                <c:pt idx="1">
                  <c:v>0.22</c:v>
                </c:pt>
                <c:pt idx="2">
                  <c:v>0.39</c:v>
                </c:pt>
                <c:pt idx="3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30-774B-98D4-686EE10B92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0.84</c:v>
                </c:pt>
                <c:pt idx="1">
                  <c:v>0.78</c:v>
                </c:pt>
                <c:pt idx="2">
                  <c:v>0.81</c:v>
                </c:pt>
                <c:pt idx="3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9-624A-82DA-929456B520A5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AC/RO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</c:v>
                </c:pt>
                <c:pt idx="1">
                  <c:v>0.65</c:v>
                </c:pt>
                <c:pt idx="2">
                  <c:v>0.59</c:v>
                </c:pt>
                <c:pt idx="3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9-624A-82DA-929456B520A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0.87</c:v>
                </c:pt>
                <c:pt idx="1">
                  <c:v>0.51</c:v>
                </c:pt>
                <c:pt idx="2">
                  <c:v>0.59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9-624A-82DA-929456B520A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RF/SU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0.83</c:v>
                </c:pt>
                <c:pt idx="1">
                  <c:v>0.62</c:v>
                </c:pt>
                <c:pt idx="2">
                  <c:v>0.7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19-624A-82DA-929456B520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0.80058083252662104</c:v>
                </c:pt>
                <c:pt idx="1">
                  <c:v>0.65584415584415501</c:v>
                </c:pt>
                <c:pt idx="2">
                  <c:v>0.83127572016460904</c:v>
                </c:pt>
                <c:pt idx="3">
                  <c:v>0.54155495978552204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8-E64A-A4C3-E9F7E799F97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0.905130687318489</c:v>
                </c:pt>
                <c:pt idx="1">
                  <c:v>0.53953488372092995</c:v>
                </c:pt>
                <c:pt idx="2">
                  <c:v>0.74358974358974295</c:v>
                </c:pt>
                <c:pt idx="3">
                  <c:v>0.42335766423357601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8-E64A-A4C3-E9F7E799F97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0.821878025169409</c:v>
                </c:pt>
                <c:pt idx="1">
                  <c:v>0.19555555555555501</c:v>
                </c:pt>
                <c:pt idx="2">
                  <c:v>0.52380952380952295</c:v>
                </c:pt>
                <c:pt idx="3">
                  <c:v>0.12021857923497201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8-E64A-A4C3-E9F7E799F97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0.88964181994191605</c:v>
                </c:pt>
                <c:pt idx="1">
                  <c:v>0.51851851851851805</c:v>
                </c:pt>
                <c:pt idx="2">
                  <c:v>0.797468354430379</c:v>
                </c:pt>
                <c:pt idx="3">
                  <c:v>0.38414634146341398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B8-E64A-A4C3-E9F7E799F97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0.84414327202323303</c:v>
                </c:pt>
                <c:pt idx="1">
                  <c:v>0.52959501557632305</c:v>
                </c:pt>
                <c:pt idx="2">
                  <c:v>0.80952380952380898</c:v>
                </c:pt>
                <c:pt idx="3">
                  <c:v>0.39351851851851799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E-4084-A388-292AD24C4D3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0.93223620522749195</c:v>
                </c:pt>
                <c:pt idx="1">
                  <c:v>0.146341463414634</c:v>
                </c:pt>
                <c:pt idx="2">
                  <c:v>0.85714285714285698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E-4084-A388-292AD24C4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0.85106382978723405</c:v>
                </c:pt>
                <c:pt idx="1">
                  <c:v>0.80506329099999996</c:v>
                </c:pt>
                <c:pt idx="2">
                  <c:v>0.76258992800000003</c:v>
                </c:pt>
                <c:pt idx="3">
                  <c:v>0.85254691699999996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9-624A-82DA-929456B520A5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AC/RO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0.82978723404255295</c:v>
                </c:pt>
                <c:pt idx="1">
                  <c:v>0.55940594099999996</c:v>
                </c:pt>
                <c:pt idx="2">
                  <c:v>0.78472222199999997</c:v>
                </c:pt>
                <c:pt idx="3">
                  <c:v>0.43461538500000002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9-624A-82DA-929456B520A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0.87717601547388702</c:v>
                </c:pt>
                <c:pt idx="1">
                  <c:v>0.49152542399999999</c:v>
                </c:pt>
                <c:pt idx="2">
                  <c:v>0.80555555599999995</c:v>
                </c:pt>
                <c:pt idx="3">
                  <c:v>0.353658537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9-624A-82DA-929456B520A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RF/SU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0.81528046421663403</c:v>
                </c:pt>
                <c:pt idx="1">
                  <c:v>0.57611241199999996</c:v>
                </c:pt>
                <c:pt idx="2">
                  <c:v>0.84827586200000005</c:v>
                </c:pt>
                <c:pt idx="3">
                  <c:v>0.43617021299999997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19-624A-82DA-929456B520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0.87124878993223598</c:v>
                </c:pt>
                <c:pt idx="1">
                  <c:v>0.82749675745784701</c:v>
                </c:pt>
                <c:pt idx="2">
                  <c:v>0.80150753768844196</c:v>
                </c:pt>
                <c:pt idx="3">
                  <c:v>0.85522788203753297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8-E64A-A4C3-E9F7E799F97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0.89254598257502404</c:v>
                </c:pt>
                <c:pt idx="1">
                  <c:v>0.59340659340659296</c:v>
                </c:pt>
                <c:pt idx="2">
                  <c:v>0.59558823529411697</c:v>
                </c:pt>
                <c:pt idx="3">
                  <c:v>0.59124087591240804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8-E64A-A4C3-E9F7E799F97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0.830590513068731</c:v>
                </c:pt>
                <c:pt idx="1">
                  <c:v>0.52054794520547898</c:v>
                </c:pt>
                <c:pt idx="2">
                  <c:v>0.52197802197802201</c:v>
                </c:pt>
                <c:pt idx="3">
                  <c:v>0.51912568306010898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8-E64A-A4C3-E9F7E799F97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0.88576960309777297</c:v>
                </c:pt>
                <c:pt idx="1">
                  <c:v>0.63580246913580196</c:v>
                </c:pt>
                <c:pt idx="2">
                  <c:v>0.64375000000000004</c:v>
                </c:pt>
                <c:pt idx="3">
                  <c:v>0.62804878048780399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B8-E64A-A4C3-E9F7E799F97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0.86834462729912798</c:v>
                </c:pt>
                <c:pt idx="1">
                  <c:v>0.65829145728643201</c:v>
                </c:pt>
                <c:pt idx="2">
                  <c:v>0.719780219780219</c:v>
                </c:pt>
                <c:pt idx="3">
                  <c:v>0.60648148148148096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3E-495C-9B0B-267BB0E351F5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Accuracy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0.91771539206195496</c:v>
                </c:pt>
                <c:pt idx="1">
                  <c:v>0.35114503816793802</c:v>
                </c:pt>
                <c:pt idx="2">
                  <c:v>0.41071428571428498</c:v>
                </c:pt>
                <c:pt idx="3">
                  <c:v>0.30666666666666598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3E-495C-9B0B-267BB0E351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6554960"/>
        <c:axId val="1356835360"/>
      </c:barChart>
      <c:catAx>
        <c:axId val="13565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835360"/>
        <c:crosses val="autoZero"/>
        <c:auto val="1"/>
        <c:lblAlgn val="ctr"/>
        <c:lblOffset val="100"/>
        <c:noMultiLvlLbl val="0"/>
      </c:catAx>
      <c:valAx>
        <c:axId val="13568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5655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9811A-BEBA-5842-A5E3-8F246A00734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F3FA17F-8BCF-C249-B4DF-87F6DF0AF490}">
      <dgm:prSet phldrT="[Text]" custT="1"/>
      <dgm:spPr/>
      <dgm:t>
        <a:bodyPr/>
        <a:lstStyle/>
        <a:p>
          <a:r>
            <a:rPr lang="en-GB" sz="900"/>
            <a:t>Sentence vectors</a:t>
          </a:r>
        </a:p>
      </dgm:t>
    </dgm:pt>
    <dgm:pt modelId="{05FB3FD5-A86D-B447-A585-B1931B4EE094}" type="parTrans" cxnId="{252C37B4-0656-AD49-92B6-CDEC3A5B8E63}">
      <dgm:prSet/>
      <dgm:spPr/>
      <dgm:t>
        <a:bodyPr/>
        <a:lstStyle/>
        <a:p>
          <a:endParaRPr lang="en-GB"/>
        </a:p>
      </dgm:t>
    </dgm:pt>
    <dgm:pt modelId="{E8D541B9-199F-0B45-AAA4-81E77F08DBCE}" type="sibTrans" cxnId="{252C37B4-0656-AD49-92B6-CDEC3A5B8E63}">
      <dgm:prSet/>
      <dgm:spPr/>
      <dgm:t>
        <a:bodyPr/>
        <a:lstStyle/>
        <a:p>
          <a:endParaRPr lang="en-GB"/>
        </a:p>
      </dgm:t>
    </dgm:pt>
    <dgm:pt modelId="{810CFDF1-A42D-754C-AE0C-1AE9C37BD5A4}">
      <dgm:prSet phldrT="[Text]" custT="1"/>
      <dgm:spPr/>
      <dgm:t>
        <a:bodyPr/>
        <a:lstStyle/>
        <a:p>
          <a:r>
            <a:rPr lang="en-GB" sz="1100"/>
            <a:t>LSTM &lt;&gt; LSTM </a:t>
          </a:r>
        </a:p>
      </dgm:t>
    </dgm:pt>
    <dgm:pt modelId="{2A344750-B2B9-364F-B7DB-ABF9EE438B38}" type="parTrans" cxnId="{A0C37F02-C07D-DD4A-AFA9-2393D67EFBEA}">
      <dgm:prSet/>
      <dgm:spPr/>
      <dgm:t>
        <a:bodyPr/>
        <a:lstStyle/>
        <a:p>
          <a:endParaRPr lang="en-GB"/>
        </a:p>
      </dgm:t>
    </dgm:pt>
    <dgm:pt modelId="{0572817F-E80A-CF41-A6EA-11A53DC5554C}" type="sibTrans" cxnId="{A0C37F02-C07D-DD4A-AFA9-2393D67EFBEA}">
      <dgm:prSet/>
      <dgm:spPr/>
      <dgm:t>
        <a:bodyPr/>
        <a:lstStyle/>
        <a:p>
          <a:endParaRPr lang="en-GB"/>
        </a:p>
      </dgm:t>
    </dgm:pt>
    <dgm:pt modelId="{813B876C-791B-1240-BEDF-B6CADFCCB679}">
      <dgm:prSet phldrT="[Text]" custT="1"/>
      <dgm:spPr/>
      <dgm:t>
        <a:bodyPr/>
        <a:lstStyle/>
        <a:p>
          <a:r>
            <a:rPr lang="en-GB" sz="1000"/>
            <a:t>Sigmoid</a:t>
          </a:r>
          <a:endParaRPr lang="en-GB" sz="800"/>
        </a:p>
      </dgm:t>
    </dgm:pt>
    <dgm:pt modelId="{0662C981-7CB2-C84B-BBFB-E4B73D5D83FC}" type="parTrans" cxnId="{FA28E99D-266B-A84C-BB83-6BFC6F8EADB2}">
      <dgm:prSet/>
      <dgm:spPr/>
      <dgm:t>
        <a:bodyPr/>
        <a:lstStyle/>
        <a:p>
          <a:endParaRPr lang="en-GB"/>
        </a:p>
      </dgm:t>
    </dgm:pt>
    <dgm:pt modelId="{72FA8DDE-0C82-ED46-A825-6C925F5ACC41}" type="sibTrans" cxnId="{FA28E99D-266B-A84C-BB83-6BFC6F8EADB2}">
      <dgm:prSet/>
      <dgm:spPr/>
      <dgm:t>
        <a:bodyPr/>
        <a:lstStyle/>
        <a:p>
          <a:endParaRPr lang="en-GB"/>
        </a:p>
      </dgm:t>
    </dgm:pt>
    <dgm:pt modelId="{3F8E89AA-646B-344B-8630-4DE9C84B9186}">
      <dgm:prSet phldrT="[Text]"/>
      <dgm:spPr/>
      <dgm:t>
        <a:bodyPr/>
        <a:lstStyle/>
        <a:p>
          <a:r>
            <a:rPr lang="en-GB"/>
            <a:t>Probability predictions </a:t>
          </a:r>
        </a:p>
      </dgm:t>
    </dgm:pt>
    <dgm:pt modelId="{706EF9B0-FE2D-CF46-9F74-3E5813D0D287}" type="parTrans" cxnId="{A969C1FB-5307-6843-AD82-0754EF27B79E}">
      <dgm:prSet/>
      <dgm:spPr/>
      <dgm:t>
        <a:bodyPr/>
        <a:lstStyle/>
        <a:p>
          <a:endParaRPr lang="en-GB"/>
        </a:p>
      </dgm:t>
    </dgm:pt>
    <dgm:pt modelId="{28B2EE86-7DD5-CC4F-922F-4FAD78D1B4C1}" type="sibTrans" cxnId="{A969C1FB-5307-6843-AD82-0754EF27B79E}">
      <dgm:prSet/>
      <dgm:spPr/>
      <dgm:t>
        <a:bodyPr/>
        <a:lstStyle/>
        <a:p>
          <a:endParaRPr lang="en-GB"/>
        </a:p>
      </dgm:t>
    </dgm:pt>
    <dgm:pt modelId="{8624BAD9-6326-5E42-B341-EE4324AF594C}" type="pres">
      <dgm:prSet presAssocID="{56B9811A-BEBA-5842-A5E3-8F246A007340}" presName="Name0" presStyleCnt="0">
        <dgm:presLayoutVars>
          <dgm:dir/>
          <dgm:resizeHandles val="exact"/>
        </dgm:presLayoutVars>
      </dgm:prSet>
      <dgm:spPr/>
    </dgm:pt>
    <dgm:pt modelId="{1A57A268-F1D9-1A4A-8434-60597C3C30B6}" type="pres">
      <dgm:prSet presAssocID="{8F3FA17F-8BCF-C249-B4DF-87F6DF0AF490}" presName="node" presStyleLbl="node1" presStyleIdx="0" presStyleCnt="4" custScaleY="99326">
        <dgm:presLayoutVars>
          <dgm:bulletEnabled val="1"/>
        </dgm:presLayoutVars>
      </dgm:prSet>
      <dgm:spPr/>
    </dgm:pt>
    <dgm:pt modelId="{82400C8A-7E60-1D42-9199-86A53E6CACFA}" type="pres">
      <dgm:prSet presAssocID="{E8D541B9-199F-0B45-AAA4-81E77F08DBCE}" presName="sibTrans" presStyleLbl="sibTrans2D1" presStyleIdx="0" presStyleCnt="3"/>
      <dgm:spPr/>
    </dgm:pt>
    <dgm:pt modelId="{2E4F4C5C-03C2-EA44-AA7D-94C9784E501A}" type="pres">
      <dgm:prSet presAssocID="{E8D541B9-199F-0B45-AAA4-81E77F08DBCE}" presName="connectorText" presStyleLbl="sibTrans2D1" presStyleIdx="0" presStyleCnt="3"/>
      <dgm:spPr/>
    </dgm:pt>
    <dgm:pt modelId="{905BEC2F-138E-2248-9971-97346E2C1F1A}" type="pres">
      <dgm:prSet presAssocID="{810CFDF1-A42D-754C-AE0C-1AE9C37BD5A4}" presName="node" presStyleLbl="node1" presStyleIdx="1" presStyleCnt="4" custScaleX="305615" custScaleY="106060">
        <dgm:presLayoutVars>
          <dgm:bulletEnabled val="1"/>
        </dgm:presLayoutVars>
      </dgm:prSet>
      <dgm:spPr/>
    </dgm:pt>
    <dgm:pt modelId="{954B04C0-5A8B-A940-9733-3D26FD8D50C4}" type="pres">
      <dgm:prSet presAssocID="{0572817F-E80A-CF41-A6EA-11A53DC5554C}" presName="sibTrans" presStyleLbl="sibTrans2D1" presStyleIdx="1" presStyleCnt="3"/>
      <dgm:spPr/>
    </dgm:pt>
    <dgm:pt modelId="{529302C3-DCB7-1E41-96F0-4354EEA5A7D0}" type="pres">
      <dgm:prSet presAssocID="{0572817F-E80A-CF41-A6EA-11A53DC5554C}" presName="connectorText" presStyleLbl="sibTrans2D1" presStyleIdx="1" presStyleCnt="3"/>
      <dgm:spPr/>
    </dgm:pt>
    <dgm:pt modelId="{05678E9C-2554-2C44-A810-74D1B6750790}" type="pres">
      <dgm:prSet presAssocID="{813B876C-791B-1240-BEDF-B6CADFCCB679}" presName="node" presStyleLbl="node1" presStyleIdx="2" presStyleCnt="4">
        <dgm:presLayoutVars>
          <dgm:bulletEnabled val="1"/>
        </dgm:presLayoutVars>
      </dgm:prSet>
      <dgm:spPr/>
    </dgm:pt>
    <dgm:pt modelId="{47FBF189-F929-9E49-A8E7-B41D9D727044}" type="pres">
      <dgm:prSet presAssocID="{72FA8DDE-0C82-ED46-A825-6C925F5ACC41}" presName="sibTrans" presStyleLbl="sibTrans2D1" presStyleIdx="2" presStyleCnt="3"/>
      <dgm:spPr/>
    </dgm:pt>
    <dgm:pt modelId="{69019425-17C6-0146-951C-4D4885185740}" type="pres">
      <dgm:prSet presAssocID="{72FA8DDE-0C82-ED46-A825-6C925F5ACC41}" presName="connectorText" presStyleLbl="sibTrans2D1" presStyleIdx="2" presStyleCnt="3"/>
      <dgm:spPr/>
    </dgm:pt>
    <dgm:pt modelId="{645E6268-338D-C141-99B6-8B985410B875}" type="pres">
      <dgm:prSet presAssocID="{3F8E89AA-646B-344B-8630-4DE9C84B9186}" presName="node" presStyleLbl="node1" presStyleIdx="3" presStyleCnt="4" custScaleY="86251">
        <dgm:presLayoutVars>
          <dgm:bulletEnabled val="1"/>
        </dgm:presLayoutVars>
      </dgm:prSet>
      <dgm:spPr/>
    </dgm:pt>
  </dgm:ptLst>
  <dgm:cxnLst>
    <dgm:cxn modelId="{D9B15A00-60B7-2C42-B25F-EF538CC4C794}" type="presOf" srcId="{72FA8DDE-0C82-ED46-A825-6C925F5ACC41}" destId="{47FBF189-F929-9E49-A8E7-B41D9D727044}" srcOrd="0" destOrd="0" presId="urn:microsoft.com/office/officeart/2005/8/layout/process1"/>
    <dgm:cxn modelId="{A0C37F02-C07D-DD4A-AFA9-2393D67EFBEA}" srcId="{56B9811A-BEBA-5842-A5E3-8F246A007340}" destId="{810CFDF1-A42D-754C-AE0C-1AE9C37BD5A4}" srcOrd="1" destOrd="0" parTransId="{2A344750-B2B9-364F-B7DB-ABF9EE438B38}" sibTransId="{0572817F-E80A-CF41-A6EA-11A53DC5554C}"/>
    <dgm:cxn modelId="{9F3C9B06-A82D-094A-A111-B88E8E776852}" type="presOf" srcId="{56B9811A-BEBA-5842-A5E3-8F246A007340}" destId="{8624BAD9-6326-5E42-B341-EE4324AF594C}" srcOrd="0" destOrd="0" presId="urn:microsoft.com/office/officeart/2005/8/layout/process1"/>
    <dgm:cxn modelId="{0E015325-5365-BF4F-8562-BE6F4796E9B7}" type="presOf" srcId="{72FA8DDE-0C82-ED46-A825-6C925F5ACC41}" destId="{69019425-17C6-0146-951C-4D4885185740}" srcOrd="1" destOrd="0" presId="urn:microsoft.com/office/officeart/2005/8/layout/process1"/>
    <dgm:cxn modelId="{A181C335-1EF5-B846-93C8-2E8D39BD7567}" type="presOf" srcId="{E8D541B9-199F-0B45-AAA4-81E77F08DBCE}" destId="{2E4F4C5C-03C2-EA44-AA7D-94C9784E501A}" srcOrd="1" destOrd="0" presId="urn:microsoft.com/office/officeart/2005/8/layout/process1"/>
    <dgm:cxn modelId="{34CEBE61-B4C3-2D46-A295-DB8991D2249C}" type="presOf" srcId="{E8D541B9-199F-0B45-AAA4-81E77F08DBCE}" destId="{82400C8A-7E60-1D42-9199-86A53E6CACFA}" srcOrd="0" destOrd="0" presId="urn:microsoft.com/office/officeart/2005/8/layout/process1"/>
    <dgm:cxn modelId="{735CF17A-92E9-0744-AD7E-7178E19584B3}" type="presOf" srcId="{810CFDF1-A42D-754C-AE0C-1AE9C37BD5A4}" destId="{905BEC2F-138E-2248-9971-97346E2C1F1A}" srcOrd="0" destOrd="0" presId="urn:microsoft.com/office/officeart/2005/8/layout/process1"/>
    <dgm:cxn modelId="{7BA4397F-9526-154F-9098-14BA0B001BC9}" type="presOf" srcId="{813B876C-791B-1240-BEDF-B6CADFCCB679}" destId="{05678E9C-2554-2C44-A810-74D1B6750790}" srcOrd="0" destOrd="0" presId="urn:microsoft.com/office/officeart/2005/8/layout/process1"/>
    <dgm:cxn modelId="{FA28E99D-266B-A84C-BB83-6BFC6F8EADB2}" srcId="{56B9811A-BEBA-5842-A5E3-8F246A007340}" destId="{813B876C-791B-1240-BEDF-B6CADFCCB679}" srcOrd="2" destOrd="0" parTransId="{0662C981-7CB2-C84B-BBFB-E4B73D5D83FC}" sibTransId="{72FA8DDE-0C82-ED46-A825-6C925F5ACC41}"/>
    <dgm:cxn modelId="{A0E601A0-B7D6-4F49-9693-EF58CCC2C443}" type="presOf" srcId="{0572817F-E80A-CF41-A6EA-11A53DC5554C}" destId="{954B04C0-5A8B-A940-9733-3D26FD8D50C4}" srcOrd="0" destOrd="0" presId="urn:microsoft.com/office/officeart/2005/8/layout/process1"/>
    <dgm:cxn modelId="{13A9E4A7-BD14-DE40-AC97-D4B4BAD9041F}" type="presOf" srcId="{3F8E89AA-646B-344B-8630-4DE9C84B9186}" destId="{645E6268-338D-C141-99B6-8B985410B875}" srcOrd="0" destOrd="0" presId="urn:microsoft.com/office/officeart/2005/8/layout/process1"/>
    <dgm:cxn modelId="{252C37B4-0656-AD49-92B6-CDEC3A5B8E63}" srcId="{56B9811A-BEBA-5842-A5E3-8F246A007340}" destId="{8F3FA17F-8BCF-C249-B4DF-87F6DF0AF490}" srcOrd="0" destOrd="0" parTransId="{05FB3FD5-A86D-B447-A585-B1931B4EE094}" sibTransId="{E8D541B9-199F-0B45-AAA4-81E77F08DBCE}"/>
    <dgm:cxn modelId="{065637D5-7804-214C-B439-47857078A0B2}" type="presOf" srcId="{0572817F-E80A-CF41-A6EA-11A53DC5554C}" destId="{529302C3-DCB7-1E41-96F0-4354EEA5A7D0}" srcOrd="1" destOrd="0" presId="urn:microsoft.com/office/officeart/2005/8/layout/process1"/>
    <dgm:cxn modelId="{C59891EC-1E9E-9C4E-8ADF-CD93B191746A}" type="presOf" srcId="{8F3FA17F-8BCF-C249-B4DF-87F6DF0AF490}" destId="{1A57A268-F1D9-1A4A-8434-60597C3C30B6}" srcOrd="0" destOrd="0" presId="urn:microsoft.com/office/officeart/2005/8/layout/process1"/>
    <dgm:cxn modelId="{A969C1FB-5307-6843-AD82-0754EF27B79E}" srcId="{56B9811A-BEBA-5842-A5E3-8F246A007340}" destId="{3F8E89AA-646B-344B-8630-4DE9C84B9186}" srcOrd="3" destOrd="0" parTransId="{706EF9B0-FE2D-CF46-9F74-3E5813D0D287}" sibTransId="{28B2EE86-7DD5-CC4F-922F-4FAD78D1B4C1}"/>
    <dgm:cxn modelId="{2EFD110F-21E4-6644-8E13-8D588FAA8D3E}" type="presParOf" srcId="{8624BAD9-6326-5E42-B341-EE4324AF594C}" destId="{1A57A268-F1D9-1A4A-8434-60597C3C30B6}" srcOrd="0" destOrd="0" presId="urn:microsoft.com/office/officeart/2005/8/layout/process1"/>
    <dgm:cxn modelId="{82BE5F21-317C-A84D-A640-CD63B7B0F79F}" type="presParOf" srcId="{8624BAD9-6326-5E42-B341-EE4324AF594C}" destId="{82400C8A-7E60-1D42-9199-86A53E6CACFA}" srcOrd="1" destOrd="0" presId="urn:microsoft.com/office/officeart/2005/8/layout/process1"/>
    <dgm:cxn modelId="{99849B6B-F554-D245-AFF4-37B170533B02}" type="presParOf" srcId="{82400C8A-7E60-1D42-9199-86A53E6CACFA}" destId="{2E4F4C5C-03C2-EA44-AA7D-94C9784E501A}" srcOrd="0" destOrd="0" presId="urn:microsoft.com/office/officeart/2005/8/layout/process1"/>
    <dgm:cxn modelId="{56FA59F7-4836-1B4A-816F-06587F2E12F2}" type="presParOf" srcId="{8624BAD9-6326-5E42-B341-EE4324AF594C}" destId="{905BEC2F-138E-2248-9971-97346E2C1F1A}" srcOrd="2" destOrd="0" presId="urn:microsoft.com/office/officeart/2005/8/layout/process1"/>
    <dgm:cxn modelId="{98A42363-20CF-0D43-AE1C-AF63F3AC0A54}" type="presParOf" srcId="{8624BAD9-6326-5E42-B341-EE4324AF594C}" destId="{954B04C0-5A8B-A940-9733-3D26FD8D50C4}" srcOrd="3" destOrd="0" presId="urn:microsoft.com/office/officeart/2005/8/layout/process1"/>
    <dgm:cxn modelId="{A86973DE-B3B6-7540-873E-95DB492A5628}" type="presParOf" srcId="{954B04C0-5A8B-A940-9733-3D26FD8D50C4}" destId="{529302C3-DCB7-1E41-96F0-4354EEA5A7D0}" srcOrd="0" destOrd="0" presId="urn:microsoft.com/office/officeart/2005/8/layout/process1"/>
    <dgm:cxn modelId="{5B1B991D-1CDA-DB4F-AF5C-0AE0CB89494F}" type="presParOf" srcId="{8624BAD9-6326-5E42-B341-EE4324AF594C}" destId="{05678E9C-2554-2C44-A810-74D1B6750790}" srcOrd="4" destOrd="0" presId="urn:microsoft.com/office/officeart/2005/8/layout/process1"/>
    <dgm:cxn modelId="{4A253485-68ED-6043-879F-A3F718B2FC38}" type="presParOf" srcId="{8624BAD9-6326-5E42-B341-EE4324AF594C}" destId="{47FBF189-F929-9E49-A8E7-B41D9D727044}" srcOrd="5" destOrd="0" presId="urn:microsoft.com/office/officeart/2005/8/layout/process1"/>
    <dgm:cxn modelId="{FFBE8D1C-6FE8-2F48-9142-4FEA7D3D6F91}" type="presParOf" srcId="{47FBF189-F929-9E49-A8E7-B41D9D727044}" destId="{69019425-17C6-0146-951C-4D4885185740}" srcOrd="0" destOrd="0" presId="urn:microsoft.com/office/officeart/2005/8/layout/process1"/>
    <dgm:cxn modelId="{35FFFCC1-DF9A-394D-8AB6-F02D989AF9D9}" type="presParOf" srcId="{8624BAD9-6326-5E42-B341-EE4324AF594C}" destId="{645E6268-338D-C141-99B6-8B985410B87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7A268-F1D9-1A4A-8434-60597C3C30B6}">
      <dsp:nvSpPr>
        <dsp:cNvPr id="0" name=""/>
        <dsp:cNvSpPr/>
      </dsp:nvSpPr>
      <dsp:spPr>
        <a:xfrm>
          <a:off x="2292" y="858155"/>
          <a:ext cx="732211" cy="436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Sentence vectors</a:t>
          </a:r>
        </a:p>
      </dsp:txBody>
      <dsp:txXfrm>
        <a:off x="15073" y="870936"/>
        <a:ext cx="706649" cy="410804"/>
      </dsp:txXfrm>
    </dsp:sp>
    <dsp:sp modelId="{82400C8A-7E60-1D42-9199-86A53E6CACFA}">
      <dsp:nvSpPr>
        <dsp:cNvPr id="0" name=""/>
        <dsp:cNvSpPr/>
      </dsp:nvSpPr>
      <dsp:spPr>
        <a:xfrm>
          <a:off x="807725" y="985544"/>
          <a:ext cx="155228" cy="181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807725" y="1021862"/>
        <a:ext cx="108660" cy="108952"/>
      </dsp:txXfrm>
    </dsp:sp>
    <dsp:sp modelId="{905BEC2F-138E-2248-9971-97346E2C1F1A}">
      <dsp:nvSpPr>
        <dsp:cNvPr id="0" name=""/>
        <dsp:cNvSpPr/>
      </dsp:nvSpPr>
      <dsp:spPr>
        <a:xfrm>
          <a:off x="1027388" y="843363"/>
          <a:ext cx="2237749" cy="46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LSTM &lt;&gt; LSTM </a:t>
          </a:r>
        </a:p>
      </dsp:txBody>
      <dsp:txXfrm>
        <a:off x="1041035" y="857010"/>
        <a:ext cx="2210455" cy="438656"/>
      </dsp:txXfrm>
    </dsp:sp>
    <dsp:sp modelId="{954B04C0-5A8B-A940-9733-3D26FD8D50C4}">
      <dsp:nvSpPr>
        <dsp:cNvPr id="0" name=""/>
        <dsp:cNvSpPr/>
      </dsp:nvSpPr>
      <dsp:spPr>
        <a:xfrm>
          <a:off x="3338359" y="985544"/>
          <a:ext cx="155228" cy="181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338359" y="1021862"/>
        <a:ext cx="108660" cy="108952"/>
      </dsp:txXfrm>
    </dsp:sp>
    <dsp:sp modelId="{05678E9C-2554-2C44-A810-74D1B6750790}">
      <dsp:nvSpPr>
        <dsp:cNvPr id="0" name=""/>
        <dsp:cNvSpPr/>
      </dsp:nvSpPr>
      <dsp:spPr>
        <a:xfrm>
          <a:off x="3558023" y="856674"/>
          <a:ext cx="732211" cy="43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Sigmoid</a:t>
          </a:r>
          <a:endParaRPr lang="en-GB" sz="800" kern="1200"/>
        </a:p>
      </dsp:txBody>
      <dsp:txXfrm>
        <a:off x="3570890" y="869541"/>
        <a:ext cx="706477" cy="413593"/>
      </dsp:txXfrm>
    </dsp:sp>
    <dsp:sp modelId="{47FBF189-F929-9E49-A8E7-B41D9D727044}">
      <dsp:nvSpPr>
        <dsp:cNvPr id="0" name=""/>
        <dsp:cNvSpPr/>
      </dsp:nvSpPr>
      <dsp:spPr>
        <a:xfrm>
          <a:off x="4363456" y="985544"/>
          <a:ext cx="155228" cy="181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4363456" y="1021862"/>
        <a:ext cx="108660" cy="108952"/>
      </dsp:txXfrm>
    </dsp:sp>
    <dsp:sp modelId="{645E6268-338D-C141-99B6-8B985410B875}">
      <dsp:nvSpPr>
        <dsp:cNvPr id="0" name=""/>
        <dsp:cNvSpPr/>
      </dsp:nvSpPr>
      <dsp:spPr>
        <a:xfrm>
          <a:off x="4583119" y="886876"/>
          <a:ext cx="732211" cy="378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Probability predictions </a:t>
          </a:r>
        </a:p>
      </dsp:txBody>
      <dsp:txXfrm>
        <a:off x="4594217" y="897974"/>
        <a:ext cx="710015" cy="356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0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4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52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4499710-2D6F-5743-B9E5-F18E3B239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96D-E7CD-8D47-AA20-7B38F031C35B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0D9-39D1-DC40-9CF5-0246F26D5B72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4104-FC7C-0A42-BA08-63916B2FF3DD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CEB1-B40F-2C49-8577-FB9787CCA71A}" type="datetime1">
              <a:t>21.03.22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E653-0B58-F840-8440-AE88D3C753FB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5C6C-53F4-D341-9861-13BAF38145D6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5B0C-8F92-9342-B3F9-E3365B167FD7}" type="datetime1">
              <a:t>21.03.22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235D-09E1-C84C-BEBD-41D6ECD2D772}" type="datetime1">
              <a:t>21.03.22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7550-F1A1-6840-BE56-2941AD26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1FAF-941C-8642-B11A-6040781E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B8B-D309-B242-9CAC-E5CBF3D528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6FE6-3CF6-1043-905A-F917329168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17E4-A117-0D45-81D1-FED6CBF95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248EE75-46F6-3B48-8521-2AC9004BE9E5}" type="slidenum">
              <a:rPr lang="en-US" altLang="en-DE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4168076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8137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3">
            <a:extLst>
              <a:ext uri="{FF2B5EF4-FFF2-40B4-BE49-F238E27FC236}">
                <a16:creationId xmlns:a16="http://schemas.microsoft.com/office/drawing/2014/main" id="{153A9B5E-D5F5-4943-9CE5-6CC8AD9849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4800" y="3618383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2215268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3">
            <a:extLst>
              <a:ext uri="{FF2B5EF4-FFF2-40B4-BE49-F238E27FC236}">
                <a16:creationId xmlns:a16="http://schemas.microsoft.com/office/drawing/2014/main" id="{6C6A0023-0015-9240-95BC-F4252EAD05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18000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2218825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B28A-654F-504D-A6C3-4D859CBAFA0B}" type="datetime1">
              <a:t>21.03.22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42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21C1-0E9F-484C-B211-15B372D5A053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8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0B7-0C01-C248-BFBF-3643F9CBE9E3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5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01D0-7130-A949-8E0D-D295841A7EDB}" type="datetime1">
              <a:t>21.03.22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36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1078-F8F1-8D4D-B891-113E3F3501E8}" type="datetime1">
              <a:t>21.03.22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62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417-6E6F-5140-A9DE-4BE01D15E1AB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00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53C9-D0E3-E341-99D9-74C7417A25F5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990749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157FB1C4-03A2-5742-A484-BFCC04AE1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D751-12EC-6F43-A712-6129DCA3D8A4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29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AE83-88B3-C24E-8367-3A21885D70B0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5981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CC51-2F27-3347-8A65-44BC0F3AB717}" type="datetime1">
              <a:t>21.03.22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C4A0-8248-F340-8062-48C58BA3E6EE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2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0737-FFA5-4F43-937F-2C5C9DF2645F}" type="datetime1">
              <a:t>21.03.22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9257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1CB6-42F8-8948-A601-524CAE313031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237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184B-F124-CE42-877A-3AAEB0E4522A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224803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31D-E9D7-B14D-8E8F-154F129058AC}" type="datetime1">
              <a:t>21.03.22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79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25F6-3AD6-A049-9A38-8F9BF4F8080F}" type="datetime1">
              <a:t>21.03.22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6495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21059996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3">
            <a:extLst>
              <a:ext uri="{FF2B5EF4-FFF2-40B4-BE49-F238E27FC236}">
                <a16:creationId xmlns:a16="http://schemas.microsoft.com/office/drawing/2014/main" id="{BC4D3CAE-ED4B-354B-A4F6-66C0D8B78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18000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5192132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E739-4110-334E-B278-7C7376657749}" type="datetime1">
              <a:t>21.03.22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738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EC69-76E2-2F4A-9FAC-1322EF420C5E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7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F806-A38F-274F-BB42-CC3920036F85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F951-4C7F-F94C-8582-3C215CDC2446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9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5EFB-AE11-344D-BCCD-34ABB4074F3E}" type="datetime1">
              <a:t>21.03.22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193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38DF-3CAB-EA4A-A95D-699E636BB5AC}" type="datetime1">
              <a:t>21.03.22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958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A06-4728-CC4C-9159-0286E0D42F7C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42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024A-AFB1-5A4D-8C8B-95AAAC90087F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31228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8973510D-7EB2-DE48-B751-648EBCCCF1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4B64-77A3-9E4D-86D2-9D18B0965577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5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C51D-1491-2345-B14C-3BDC7BBB78B5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2812565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12FD-64A8-6C45-A535-97C440F02DD5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2B33-926F-9F45-96A2-2A605F2012A8}" type="datetime1">
              <a:t>21.03.22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820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DEE9-2EF4-4E48-8684-0F3BA72A4089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5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E292-EB49-B24E-B0F3-E26E55C043FE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7450-B9CD-0E42-B616-64EDFEE14960}" type="datetime1">
              <a:t>21.03.22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663834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1D6-CEC4-5749-94ED-C0A6DC2E3DE8}" type="datetime1">
              <a:t>21.03.22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309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88B2-730C-6E4C-BE2C-51E59E6D53A9}" type="datetime1">
              <a:t>21.03.22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7277-4167-0344-A491-685E5A10B414}" type="datetime1">
              <a:t>21.03.22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2A3-5D83-DC4B-B6F0-9416CE08D52E}" type="datetime1">
              <a:t>21.03.22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8F7D-AE0D-9549-A127-103F437D403E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91A-51C1-BD4E-AEEB-4274E999E62B}" type="datetime1">
              <a:t>21.03.22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fld id="{CD4BC96E-9C98-E242-949A-F3450AE70961}" type="datetime1">
              <a:t>21.03.22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Utku Erol, Vladimir Solovyev - </a:t>
            </a:r>
            <a:r>
              <a:rPr lang="en-GB" sz="1200"/>
              <a:t>An Automated Classification Approach of Software Engineering Papers</a:t>
            </a:r>
            <a:endParaRPr lang="de-DE" sz="12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11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MSCE – Modelling for Continuous Software Engineering</a:t>
            </a:r>
            <a:br>
              <a:rPr lang="en-GB" sz="1200"/>
            </a:br>
            <a:r>
              <a:rPr lang="en-GB" sz="11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KASTEL – Institute of Information Security and Dependability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79" r:id="rId8"/>
    <p:sldLayoutId id="2147483688" r:id="rId9"/>
    <p:sldLayoutId id="2147483730" r:id="rId10"/>
    <p:sldLayoutId id="2147483689" r:id="rId11"/>
    <p:sldLayoutId id="2147483693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33" r:id="rId18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fld id="{047F3093-5B76-3F44-B3D9-106C6D861A75}" type="datetime1">
              <a:t>21.03.22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Max Mustermann - Präsentationstitel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 err="1"/>
              <a:t>Bereich</a:t>
            </a:r>
            <a:r>
              <a:rPr lang="en-US" altLang="de-DE" sz="1200" dirty="0"/>
              <a:t>, </a:t>
            </a:r>
            <a:r>
              <a:rPr lang="en-US" altLang="de-DE" sz="1200" dirty="0" err="1"/>
              <a:t>Institut</a:t>
            </a:r>
            <a:r>
              <a:rPr lang="en-US" altLang="de-DE" sz="1200" dirty="0"/>
              <a:t>, DE/</a:t>
            </a:r>
            <a:r>
              <a:rPr lang="en-US" altLang="de-DE" sz="1200" dirty="0" err="1"/>
              <a:t>Stabsstelle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31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fld id="{1E4332CB-E24E-4F40-B321-867FED5F017C}" type="datetime1">
              <a:t>21.03.22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Max Mustermann - Präsentationstitel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 err="1"/>
              <a:t>Bereich</a:t>
            </a:r>
            <a:r>
              <a:rPr lang="en-US" altLang="de-DE" sz="1200" dirty="0"/>
              <a:t>, </a:t>
            </a:r>
            <a:r>
              <a:rPr lang="en-US" altLang="de-DE" sz="1200" dirty="0" err="1"/>
              <a:t>Institut</a:t>
            </a:r>
            <a:r>
              <a:rPr lang="en-US" altLang="de-DE" sz="1200" dirty="0"/>
              <a:t>, DE/</a:t>
            </a:r>
            <a:r>
              <a:rPr lang="en-US" altLang="de-DE" sz="1200" dirty="0" err="1"/>
              <a:t>Stabsstelle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1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32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5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chart" Target="../charts/chart6.xml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jpeg"/><Relationship Id="rId4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ink.springer.com/article/10.1007/s10664-008-9075-7#citeas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GB"/>
              <a:t>An Automated Classification Approach of Software Engineering Papers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99101" y="3173834"/>
            <a:ext cx="11354233" cy="2016233"/>
          </a:xfrm>
        </p:spPr>
        <p:txBody>
          <a:bodyPr>
            <a:normAutofit lnSpcReduction="10000"/>
          </a:bodyPr>
          <a:lstStyle/>
          <a:p>
            <a:r>
              <a:rPr lang="en-US" sz="2400"/>
              <a:t>Practical Course “Werkzeuge für Agile Modellierung”</a:t>
            </a:r>
          </a:p>
          <a:p>
            <a:r>
              <a:rPr lang="en-US" sz="2400" b="0"/>
              <a:t>21.03.2022</a:t>
            </a:r>
          </a:p>
          <a:p>
            <a:endParaRPr lang="en-US" sz="2400"/>
          </a:p>
          <a:p>
            <a:pPr>
              <a:spcBef>
                <a:spcPct val="0"/>
              </a:spcBef>
              <a:tabLst>
                <a:tab pos="609036" algn="l"/>
                <a:tab pos="1218072" algn="l"/>
                <a:tab pos="1827108" algn="l"/>
                <a:tab pos="2436144" algn="l"/>
                <a:tab pos="3045181" algn="l"/>
                <a:tab pos="3654217" algn="l"/>
                <a:tab pos="4263253" algn="l"/>
                <a:tab pos="4872289" algn="l"/>
                <a:tab pos="5481325" algn="l"/>
                <a:tab pos="6090361" algn="l"/>
                <a:tab pos="6699397" algn="l"/>
                <a:tab pos="7308433" algn="l"/>
                <a:tab pos="7917470" algn="l"/>
                <a:tab pos="8526506" algn="l"/>
                <a:tab pos="9135542" algn="l"/>
                <a:tab pos="9744578" algn="l"/>
                <a:tab pos="10353614" algn="l"/>
                <a:tab pos="10962650" algn="l"/>
              </a:tabLst>
            </a:pPr>
            <a:r>
              <a:rPr lang="en-US" altLang="en-DE" b="0"/>
              <a:t>Utku Erol</a:t>
            </a:r>
          </a:p>
          <a:p>
            <a:pPr>
              <a:spcBef>
                <a:spcPct val="0"/>
              </a:spcBef>
              <a:tabLst>
                <a:tab pos="609036" algn="l"/>
                <a:tab pos="1218072" algn="l"/>
                <a:tab pos="1827108" algn="l"/>
                <a:tab pos="2436144" algn="l"/>
                <a:tab pos="3045181" algn="l"/>
                <a:tab pos="3654217" algn="l"/>
                <a:tab pos="4263253" algn="l"/>
                <a:tab pos="4872289" algn="l"/>
                <a:tab pos="5481325" algn="l"/>
                <a:tab pos="6090361" algn="l"/>
                <a:tab pos="6699397" algn="l"/>
                <a:tab pos="7308433" algn="l"/>
                <a:tab pos="7917470" algn="l"/>
                <a:tab pos="8526506" algn="l"/>
                <a:tab pos="9135542" algn="l"/>
                <a:tab pos="9744578" algn="l"/>
                <a:tab pos="10353614" algn="l"/>
                <a:tab pos="10962650" algn="l"/>
              </a:tabLst>
            </a:pPr>
            <a:r>
              <a:rPr lang="en-US" altLang="en-DE" b="0"/>
              <a:t>Vladimir Solovyev</a:t>
            </a:r>
          </a:p>
          <a:p>
            <a:pPr>
              <a:spcBef>
                <a:spcPct val="0"/>
              </a:spcBef>
              <a:tabLst>
                <a:tab pos="609036" algn="l"/>
                <a:tab pos="1218072" algn="l"/>
                <a:tab pos="1827108" algn="l"/>
                <a:tab pos="2436144" algn="l"/>
                <a:tab pos="3045181" algn="l"/>
                <a:tab pos="3654217" algn="l"/>
                <a:tab pos="4263253" algn="l"/>
                <a:tab pos="4872289" algn="l"/>
                <a:tab pos="5481325" algn="l"/>
                <a:tab pos="6090361" algn="l"/>
                <a:tab pos="6699397" algn="l"/>
                <a:tab pos="7308433" algn="l"/>
                <a:tab pos="7917470" algn="l"/>
                <a:tab pos="8526506" algn="l"/>
                <a:tab pos="9135542" algn="l"/>
                <a:tab pos="9744578" algn="l"/>
                <a:tab pos="10353614" algn="l"/>
                <a:tab pos="10962650" algn="l"/>
              </a:tabLst>
            </a:pPr>
            <a:r>
              <a:rPr lang="en-US" altLang="en-DE"/>
              <a:t>Supervisor: </a:t>
            </a:r>
            <a:r>
              <a:rPr lang="en-US" altLang="en-DE" b="0"/>
              <a:t>Angelika Kaplan</a:t>
            </a:r>
          </a:p>
          <a:p>
            <a:endParaRPr lang="en-US" sz="240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40"/>
    </mc:Choice>
    <mc:Fallback xmlns="">
      <p:transition spd="slow" advTm="127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9B82-8EA2-C643-850E-E73E1827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EAE2-A69F-F740-88BF-47E7A5D8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Imbalanced dataset</a:t>
            </a:r>
          </a:p>
          <a:p>
            <a:pPr lvl="1"/>
            <a:r>
              <a:rPr lang="en-GB"/>
              <a:t>Summary is underrepresented </a:t>
            </a:r>
            <a:r>
              <a:rPr lang="en-GB">
                <a:sym typeface="Wingdings" pitchFamily="2" charset="2"/>
              </a:rPr>
              <a:t></a:t>
            </a:r>
            <a:r>
              <a:rPr lang="en-GB"/>
              <a:t> can be merged with results &amp; findings</a:t>
            </a:r>
          </a:p>
          <a:p>
            <a:pPr lvl="1"/>
            <a:r>
              <a:rPr lang="en-GB"/>
              <a:t>Applied undersampling </a:t>
            </a:r>
          </a:p>
          <a:p>
            <a:r>
              <a:rPr lang="en-GB"/>
              <a:t>Correlating target classes</a:t>
            </a:r>
          </a:p>
          <a:p>
            <a:pPr lvl="1"/>
            <a:r>
              <a:rPr lang="en-GB"/>
              <a:t>Aim and contribution &amp; research object </a:t>
            </a:r>
            <a:r>
              <a:rPr lang="en-GB">
                <a:sym typeface="Wingdings" pitchFamily="2" charset="2"/>
              </a:rPr>
              <a:t></a:t>
            </a:r>
            <a:r>
              <a:rPr lang="en-GB"/>
              <a:t> research object is a contribution </a:t>
            </a:r>
          </a:p>
          <a:p>
            <a:pPr marL="0" indent="0">
              <a:buNone/>
            </a:pP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104E-109B-D64C-B2F7-3114D083A68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68FC1-35D8-7443-9DD1-2DAB46D5B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10</a:t>
            </a:fld>
            <a:endParaRPr lang="en-US" altLang="en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4ADDE9-525C-8440-B144-8C2E7FD83B03}"/>
              </a:ext>
            </a:extLst>
          </p:cNvPr>
          <p:cNvGrpSpPr/>
          <p:nvPr/>
        </p:nvGrpSpPr>
        <p:grpSpPr>
          <a:xfrm>
            <a:off x="1112608" y="3561573"/>
            <a:ext cx="3646141" cy="2752675"/>
            <a:chOff x="761903" y="2384000"/>
            <a:chExt cx="3168352" cy="23919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7C0C95-7C4B-4244-9A4C-6B86EF3D6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03" y="2384000"/>
              <a:ext cx="3168352" cy="20623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1C7359-4427-5742-B9AB-0BFB2CE10A4B}"/>
                </a:ext>
              </a:extLst>
            </p:cNvPr>
            <p:cNvSpPr txBox="1"/>
            <p:nvPr/>
          </p:nvSpPr>
          <p:spPr>
            <a:xfrm>
              <a:off x="1562050" y="4446338"/>
              <a:ext cx="1765141" cy="329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5"/>
                <a:t>Label Distribution</a:t>
              </a:r>
              <a:endParaRPr sz="1865"/>
            </a:p>
          </p:txBody>
        </p:sp>
      </p:grp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0509396-580F-EB45-8BA2-1DA697160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72" y="3501260"/>
            <a:ext cx="3543018" cy="2493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D32D48-F0FB-464F-9080-6A891087540B}"/>
              </a:ext>
            </a:extLst>
          </p:cNvPr>
          <p:cNvSpPr txBox="1"/>
          <p:nvPr/>
        </p:nvSpPr>
        <p:spPr>
          <a:xfrm>
            <a:off x="6863374" y="5942446"/>
            <a:ext cx="2601014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5"/>
              <a:t>Correlation of Labels</a:t>
            </a:r>
            <a:endParaRPr sz="1865"/>
          </a:p>
        </p:txBody>
      </p:sp>
    </p:spTree>
    <p:extLst>
      <p:ext uri="{BB962C8B-B14F-4D97-AF65-F5344CB8AC3E}">
        <p14:creationId xmlns:p14="http://schemas.microsoft.com/office/powerpoint/2010/main" val="166972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DEF2-7C2D-F644-B91D-E152B442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1D1C-B95A-094C-B9A6-B1D69911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Dataset after merging 2 pairs of labels</a:t>
            </a:r>
          </a:p>
          <a:p>
            <a:pPr lvl="1"/>
            <a:r>
              <a:rPr lang="en-GB"/>
              <a:t>Aim and contribution &amp; research object</a:t>
            </a:r>
          </a:p>
          <a:p>
            <a:pPr lvl="1"/>
            <a:r>
              <a:rPr lang="en-GB"/>
              <a:t>Results and findings &amp; summary </a:t>
            </a:r>
          </a:p>
          <a:p>
            <a:r>
              <a:rPr lang="en-GB"/>
              <a:t>More balanced, less review conflicts</a:t>
            </a:r>
          </a:p>
          <a:p>
            <a:pPr marL="0" indent="0">
              <a:buNone/>
            </a:pP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62F0-18BA-D848-A93C-139D82CBD5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E683E-8301-2B40-A76F-D8F88A1B0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11</a:t>
            </a:fld>
            <a:endParaRPr lang="en-US" altLang="en-DE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C9240CC6-F8AF-984C-A250-47F50698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102" y="3554318"/>
            <a:ext cx="3492124" cy="24581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0255560-2B00-284D-B590-678A4E9E55BB}"/>
              </a:ext>
            </a:extLst>
          </p:cNvPr>
          <p:cNvGrpSpPr/>
          <p:nvPr/>
        </p:nvGrpSpPr>
        <p:grpSpPr>
          <a:xfrm>
            <a:off x="1012142" y="3557678"/>
            <a:ext cx="3603594" cy="2683003"/>
            <a:chOff x="664382" y="2445362"/>
            <a:chExt cx="3097506" cy="230620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CD96AD-69EC-054B-B2E8-1E3231DF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382" y="2445362"/>
              <a:ext cx="3097506" cy="20162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CEB097-DE59-4849-97FB-17B6A5543244}"/>
                </a:ext>
              </a:extLst>
            </p:cNvPr>
            <p:cNvSpPr txBox="1"/>
            <p:nvPr/>
          </p:nvSpPr>
          <p:spPr>
            <a:xfrm>
              <a:off x="1224723" y="4425503"/>
              <a:ext cx="2214525" cy="32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5"/>
                <a:t>New Label Distribution</a:t>
              </a:r>
              <a:endParaRPr sz="1865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0F0C09F-3076-CD49-9995-12FE989AEDE8}"/>
              </a:ext>
            </a:extLst>
          </p:cNvPr>
          <p:cNvSpPr txBox="1"/>
          <p:nvPr/>
        </p:nvSpPr>
        <p:spPr>
          <a:xfrm>
            <a:off x="6767454" y="5942431"/>
            <a:ext cx="3492125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5"/>
              <a:t>New Correlation of Labels</a:t>
            </a:r>
            <a:endParaRPr sz="1865"/>
          </a:p>
        </p:txBody>
      </p:sp>
    </p:spTree>
    <p:extLst>
      <p:ext uri="{BB962C8B-B14F-4D97-AF65-F5344CB8AC3E}">
        <p14:creationId xmlns:p14="http://schemas.microsoft.com/office/powerpoint/2010/main" val="251194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365C-2640-0D4B-B973-925B2DB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4C59-4605-D84E-BAE3-C107F215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3"/>
            <a:ext cx="11135999" cy="2980899"/>
          </a:xfrm>
        </p:spPr>
        <p:txBody>
          <a:bodyPr/>
          <a:lstStyle/>
          <a:p>
            <a:r>
              <a:rPr lang="en-GB"/>
              <a:t>Applied preprocessing options:</a:t>
            </a:r>
          </a:p>
          <a:p>
            <a:pPr lvl="1"/>
            <a:r>
              <a:rPr lang="en-GB"/>
              <a:t>Remove punctuation</a:t>
            </a:r>
          </a:p>
          <a:p>
            <a:pPr lvl="1"/>
            <a:r>
              <a:rPr lang="en-GB"/>
              <a:t>Lowercase</a:t>
            </a:r>
          </a:p>
          <a:p>
            <a:pPr lvl="1"/>
            <a:r>
              <a:rPr lang="en-GB"/>
              <a:t>Tokenize </a:t>
            </a:r>
          </a:p>
          <a:p>
            <a:r>
              <a:rPr lang="en-GB"/>
              <a:t>Other preprocessing options such as stemming and stop word removal led to worse performance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2C17-45D9-4941-9033-710CCA96D7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46A2-0DCD-1440-ADC8-0A143C08B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12</a:t>
            </a:fld>
            <a:endParaRPr lang="en-US" altLang="en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BEFE4B-2577-1A4F-A935-BC592C636EC1}"/>
              </a:ext>
            </a:extLst>
          </p:cNvPr>
          <p:cNvGrpSpPr/>
          <p:nvPr/>
        </p:nvGrpSpPr>
        <p:grpSpPr>
          <a:xfrm>
            <a:off x="532203" y="4757222"/>
            <a:ext cx="11047689" cy="1076705"/>
            <a:chOff x="395288" y="3007701"/>
            <a:chExt cx="8293439" cy="8082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4E09F7-DEF2-6546-A386-A0F0A006C2CC}"/>
                </a:ext>
              </a:extLst>
            </p:cNvPr>
            <p:cNvSpPr txBox="1"/>
            <p:nvPr/>
          </p:nvSpPr>
          <p:spPr>
            <a:xfrm>
              <a:off x="395288" y="3007701"/>
              <a:ext cx="3744416" cy="808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99"/>
                <a:t>"</a:t>
              </a:r>
              <a:r>
                <a:rPr lang="en-GB" sz="1599" b="1">
                  <a:solidFill>
                    <a:srgbClr val="FF0000"/>
                  </a:solidFill>
                </a:rPr>
                <a:t>B</a:t>
              </a:r>
              <a:r>
                <a:rPr lang="en-GB" sz="1599"/>
                <a:t>ased on these perceptions</a:t>
              </a:r>
              <a:r>
                <a:rPr lang="en-GB" sz="1599" b="1">
                  <a:solidFill>
                    <a:srgbClr val="FF0000"/>
                  </a:solidFill>
                </a:rPr>
                <a:t>,</a:t>
              </a:r>
              <a:r>
                <a:rPr lang="en-GB" sz="1599"/>
                <a:t> we conclude that automatic code inspection is considerably relevant in an end</a:t>
              </a:r>
              <a:r>
                <a:rPr lang="en-GB" sz="1599">
                  <a:solidFill>
                    <a:srgbClr val="FF0000"/>
                  </a:solidFill>
                </a:rPr>
                <a:t>-</a:t>
              </a:r>
              <a:r>
                <a:rPr lang="en-GB" sz="1599"/>
                <a:t>user development context such as </a:t>
              </a:r>
              <a:r>
                <a:rPr lang="en-GB" sz="1599" b="1">
                  <a:solidFill>
                    <a:srgbClr val="FF0000"/>
                  </a:solidFill>
                </a:rPr>
                <a:t>VBA</a:t>
              </a:r>
              <a:r>
                <a:rPr lang="en-GB" sz="1599"/>
                <a:t>."</a:t>
              </a:r>
            </a:p>
            <a:p>
              <a:endParaRPr sz="1599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AF3436EB-0CBF-6A44-B137-A2D020421180}"/>
                </a:ext>
              </a:extLst>
            </p:cNvPr>
            <p:cNvSpPr/>
            <p:nvPr/>
          </p:nvSpPr>
          <p:spPr bwMode="auto">
            <a:xfrm>
              <a:off x="4283968" y="3150195"/>
              <a:ext cx="810979" cy="36004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defTabSz="609036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altLang="en-DE" sz="2398"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29CC8-6979-6B4E-95F3-BA3821EBD901}"/>
                </a:ext>
              </a:extLst>
            </p:cNvPr>
            <p:cNvSpPr txBox="1"/>
            <p:nvPr/>
          </p:nvSpPr>
          <p:spPr>
            <a:xfrm>
              <a:off x="5273300" y="3007701"/>
              <a:ext cx="3415427" cy="808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99"/>
                <a:t>['</a:t>
              </a:r>
              <a:r>
                <a:rPr lang="en-GB" sz="1599" b="1">
                  <a:solidFill>
                    <a:srgbClr val="FF0000"/>
                  </a:solidFill>
                </a:rPr>
                <a:t>b</a:t>
              </a:r>
              <a:r>
                <a:rPr lang="en-GB" sz="1599"/>
                <a:t>ased', 'on', 'these', 'perceptions', 'we', 'conclude', 'that', 'automatic', 'code', 'inspection', 'is', 'considerably', 'relevant', 'in', 'an', 'enduser', 'development', 'context', 'such', 'as', </a:t>
              </a:r>
              <a:r>
                <a:rPr lang="en-GB" sz="1599" b="1">
                  <a:solidFill>
                    <a:srgbClr val="FF0000"/>
                  </a:solidFill>
                </a:rPr>
                <a:t>'vba'</a:t>
              </a:r>
              <a:r>
                <a:rPr lang="en-GB" sz="1599"/>
                <a:t>]</a:t>
              </a:r>
              <a:endParaRPr sz="1599"/>
            </a:p>
          </p:txBody>
        </p:sp>
      </p:grpSp>
    </p:spTree>
    <p:extLst>
      <p:ext uri="{BB962C8B-B14F-4D97-AF65-F5344CB8AC3E}">
        <p14:creationId xmlns:p14="http://schemas.microsoft.com/office/powerpoint/2010/main" val="250932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4EEC-29B7-B840-A89A-FFCA4083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79E4-EA2F-BA47-832B-C0A5DF2E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3"/>
            <a:ext cx="5394464" cy="4674234"/>
          </a:xfrm>
        </p:spPr>
        <p:txBody>
          <a:bodyPr>
            <a:normAutofit/>
          </a:bodyPr>
          <a:lstStyle/>
          <a:p>
            <a:r>
              <a:rPr lang="en-GB"/>
              <a:t>2 different datasets</a:t>
            </a:r>
          </a:p>
          <a:p>
            <a:pPr lvl="1"/>
            <a:r>
              <a:rPr lang="en-GB"/>
              <a:t>...with all 6 categories</a:t>
            </a:r>
          </a:p>
          <a:p>
            <a:pPr lvl="1"/>
            <a:r>
              <a:rPr lang="en-GB"/>
              <a:t>...with merged 4 categories</a:t>
            </a:r>
          </a:p>
          <a:p>
            <a:r>
              <a:rPr lang="en-GB"/>
              <a:t>Evaluation of classifiers </a:t>
            </a:r>
          </a:p>
          <a:p>
            <a:pPr lvl="1"/>
            <a:r>
              <a:rPr lang="en-GB" b="1"/>
              <a:t>Accuracy: </a:t>
            </a:r>
            <a:r>
              <a:rPr lang="en-GB"/>
              <a:t>share of correct predictions</a:t>
            </a:r>
          </a:p>
          <a:p>
            <a:pPr lvl="1"/>
            <a:r>
              <a:rPr lang="en-GB" b="1"/>
              <a:t>Precision:</a:t>
            </a:r>
            <a:r>
              <a:rPr lang="en-GB"/>
              <a:t> how many of the positively classified were relevant </a:t>
            </a:r>
          </a:p>
          <a:p>
            <a:pPr lvl="1"/>
            <a:r>
              <a:rPr lang="en-GB" b="1"/>
              <a:t>Recall:</a:t>
            </a:r>
            <a:r>
              <a:rPr lang="en-GB"/>
              <a:t> how good is the model at detecting the positives </a:t>
            </a:r>
          </a:p>
          <a:p>
            <a:pPr lvl="1"/>
            <a:r>
              <a:rPr lang="en-GB" b="1"/>
              <a:t>F1:</a:t>
            </a:r>
            <a:r>
              <a:rPr lang="en-GB"/>
              <a:t> emphasizing recall and precision equally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0591-DC5B-1843-B2E4-DE2DA2C2ED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5614B-ACE2-9F44-A151-B4022F7C6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13</a:t>
            </a:fld>
            <a:endParaRPr lang="en-US" altLang="en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F54A47-CEBB-9A40-BB28-084F17F41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44729"/>
              </p:ext>
            </p:extLst>
          </p:nvPr>
        </p:nvGraphicFramePr>
        <p:xfrm>
          <a:off x="6265333" y="1928217"/>
          <a:ext cx="5394464" cy="30015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97232">
                  <a:extLst>
                    <a:ext uri="{9D8B030D-6E8A-4147-A177-3AD203B41FA5}">
                      <a16:colId xmlns:a16="http://schemas.microsoft.com/office/drawing/2014/main" val="1773524454"/>
                    </a:ext>
                  </a:extLst>
                </a:gridCol>
                <a:gridCol w="2697232">
                  <a:extLst>
                    <a:ext uri="{9D8B030D-6E8A-4147-A177-3AD203B41FA5}">
                      <a16:colId xmlns:a16="http://schemas.microsoft.com/office/drawing/2014/main" val="3853845421"/>
                    </a:ext>
                  </a:extLst>
                </a:gridCol>
              </a:tblGrid>
              <a:tr h="461864">
                <a:tc>
                  <a:txBody>
                    <a:bodyPr/>
                    <a:lstStyle/>
                    <a:p>
                      <a:r>
                        <a:rPr lang="en-US" sz="1900"/>
                        <a:t>Classical Algorithms</a:t>
                      </a:r>
                      <a:endParaRPr sz="1900"/>
                    </a:p>
                  </a:txBody>
                  <a:tcPr marL="95529" marR="95529" marT="47765" marB="477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Deep Learning </a:t>
                      </a:r>
                      <a:endParaRPr sz="1900"/>
                    </a:p>
                  </a:txBody>
                  <a:tcPr marL="95529" marR="95529" marT="47765" marB="47765"/>
                </a:tc>
                <a:extLst>
                  <a:ext uri="{0D108BD9-81ED-4DB2-BD59-A6C34878D82A}">
                    <a16:rowId xmlns:a16="http://schemas.microsoft.com/office/drawing/2014/main" val="2421981788"/>
                  </a:ext>
                </a:extLst>
              </a:tr>
              <a:tr h="253970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Support Vector Machines (SVM)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Random Forest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Naive Bayes</a:t>
                      </a:r>
                    </a:p>
                  </a:txBody>
                  <a:tcPr marL="95529" marR="95529" marT="47765" marB="4776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LSTM with Pytorch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900"/>
                        <a:t>LSTM with Tensorflow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Fully Connected (FC) Layers with Tensorflow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Bert with Tensorflow</a:t>
                      </a:r>
                      <a:endParaRPr sz="1900"/>
                    </a:p>
                  </a:txBody>
                  <a:tcPr marL="95529" marR="95529" marT="47765" marB="47765"/>
                </a:tc>
                <a:extLst>
                  <a:ext uri="{0D108BD9-81ED-4DB2-BD59-A6C34878D82A}">
                    <a16:rowId xmlns:a16="http://schemas.microsoft.com/office/drawing/2014/main" val="124162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8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5A4-E0DC-7649-A17B-B567F6C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Training: SVM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B4D5-1FB2-CD4F-8C9F-97C700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2" y="1582633"/>
            <a:ext cx="3652112" cy="4572633"/>
          </a:xfrm>
        </p:spPr>
        <p:txBody>
          <a:bodyPr>
            <a:normAutofit/>
          </a:bodyPr>
          <a:lstStyle/>
          <a:p>
            <a:r>
              <a:rPr lang="en-GB" sz="2400"/>
              <a:t>Implemented with sklearn library</a:t>
            </a:r>
          </a:p>
          <a:p>
            <a:r>
              <a:rPr lang="en-GB" sz="2400"/>
              <a:t>TF-IDF vectors as input</a:t>
            </a:r>
          </a:p>
          <a:p>
            <a:pPr lvl="1"/>
            <a:r>
              <a:rPr lang="en-GB" sz="2000"/>
              <a:t>Weights based on number of occurence</a:t>
            </a:r>
          </a:p>
          <a:p>
            <a:r>
              <a:rPr lang="en-GB" sz="2400"/>
              <a:t>Better recall than precision in general</a:t>
            </a:r>
          </a:p>
          <a:p>
            <a:r>
              <a:rPr lang="en-GB" sz="2400"/>
              <a:t>F1 score distribution correlates with the label distribution</a:t>
            </a:r>
          </a:p>
          <a:p>
            <a:r>
              <a:rPr lang="en-GB" sz="2400"/>
              <a:t>Very poor results for summary</a:t>
            </a:r>
          </a:p>
          <a:p>
            <a:endParaRPr lang="en-GB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6FB9-DFDF-9D4A-A122-125449B4F2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694B-5909-2F42-ADA7-2E073EA6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14</a:t>
            </a:fld>
            <a:endParaRPr lang="en-US" altLang="en-DE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1EC95-F3AB-CA47-9D02-D5F1DCB98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092129"/>
              </p:ext>
            </p:extLst>
          </p:nvPr>
        </p:nvGraphicFramePr>
        <p:xfrm>
          <a:off x="4180114" y="1222797"/>
          <a:ext cx="7915297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2B31712-59F6-4041-BBDD-A80948348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031766"/>
              </p:ext>
            </p:extLst>
          </p:nvPr>
        </p:nvGraphicFramePr>
        <p:xfrm>
          <a:off x="4841966" y="3716765"/>
          <a:ext cx="7253445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177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5A4-E0DC-7649-A17B-B567F6C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Training: RandomForest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B4D5-1FB2-CD4F-8C9F-97C700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3" y="1582633"/>
            <a:ext cx="3674720" cy="4572633"/>
          </a:xfrm>
        </p:spPr>
        <p:txBody>
          <a:bodyPr>
            <a:normAutofit/>
          </a:bodyPr>
          <a:lstStyle/>
          <a:p>
            <a:r>
              <a:rPr lang="en-GB"/>
              <a:t>Implemented with sklearn library</a:t>
            </a:r>
          </a:p>
          <a:p>
            <a:r>
              <a:rPr lang="en-GB"/>
              <a:t>TF-IDF vectors as input</a:t>
            </a:r>
          </a:p>
          <a:p>
            <a:r>
              <a:rPr lang="en-GB"/>
              <a:t>Very similar results to SVM </a:t>
            </a:r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6FB9-DFDF-9D4A-A122-125449B4F2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694B-5909-2F42-ADA7-2E073EA6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15</a:t>
            </a:fld>
            <a:endParaRPr lang="en-US" altLang="en-DE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84F0DF-7202-5B4A-92A6-75A46ECD3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815673"/>
              </p:ext>
            </p:extLst>
          </p:nvPr>
        </p:nvGraphicFramePr>
        <p:xfrm>
          <a:off x="4953000" y="3795488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04BB8D-DF35-5645-91CC-F241E196C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504157"/>
              </p:ext>
            </p:extLst>
          </p:nvPr>
        </p:nvGraphicFramePr>
        <p:xfrm>
          <a:off x="4402338" y="1408088"/>
          <a:ext cx="7523411" cy="2284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565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5A4-E0DC-7649-A17B-B567F6C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Training: LSTM (TF-IDF)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B4D5-1FB2-CD4F-8C9F-97C700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2" y="1582632"/>
            <a:ext cx="3920906" cy="3294168"/>
          </a:xfrm>
        </p:spPr>
        <p:txBody>
          <a:bodyPr>
            <a:normAutofit fontScale="92500"/>
          </a:bodyPr>
          <a:lstStyle/>
          <a:p>
            <a:r>
              <a:rPr lang="en-GB" sz="2400"/>
              <a:t>Pytorch with Lightning</a:t>
            </a:r>
          </a:p>
          <a:p>
            <a:r>
              <a:rPr lang="en-GB" sz="2400"/>
              <a:t>TF-IDF vectors as input</a:t>
            </a:r>
          </a:p>
          <a:p>
            <a:r>
              <a:rPr lang="en-GB" sz="2400"/>
              <a:t>2 bidirectional LSTM layers</a:t>
            </a:r>
          </a:p>
          <a:p>
            <a:r>
              <a:rPr lang="en-GB" sz="2400"/>
              <a:t>Better precision than recall in general</a:t>
            </a:r>
          </a:p>
          <a:p>
            <a:r>
              <a:rPr lang="en-GB" sz="2400"/>
              <a:t>More balanced precision/recall ratio</a:t>
            </a:r>
          </a:p>
          <a:p>
            <a:r>
              <a:rPr lang="en-GB" sz="2400"/>
              <a:t>No improvement</a:t>
            </a:r>
          </a:p>
          <a:p>
            <a:pPr lvl="1"/>
            <a:r>
              <a:rPr lang="en-GB" sz="2400"/>
              <a:t>Longer train durations</a:t>
            </a:r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endParaRPr lang="en-GB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6FB9-DFDF-9D4A-A122-125449B4F2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694B-5909-2F42-ADA7-2E073EA6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16</a:t>
            </a:fld>
            <a:endParaRPr lang="en-US" altLang="en-DE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1EC95-F3AB-CA47-9D02-D5F1DCB98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035157"/>
              </p:ext>
            </p:extLst>
          </p:nvPr>
        </p:nvGraphicFramePr>
        <p:xfrm>
          <a:off x="4572000" y="1432041"/>
          <a:ext cx="7523411" cy="2284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84F0DF-7202-5B4A-92A6-75A46ECD3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68352"/>
              </p:ext>
            </p:extLst>
          </p:nvPr>
        </p:nvGraphicFramePr>
        <p:xfrm>
          <a:off x="5774267" y="4004732"/>
          <a:ext cx="6321144" cy="2284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DBFEC7E-9A47-2941-BD0C-EC1EFA94F741}"/>
              </a:ext>
            </a:extLst>
          </p:cNvPr>
          <p:cNvSpPr/>
          <p:nvPr/>
        </p:nvSpPr>
        <p:spPr>
          <a:xfrm>
            <a:off x="1244599" y="4876800"/>
            <a:ext cx="3327401" cy="668867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F7C792-B70E-0A47-8CF0-3521B6B16FD6}"/>
              </a:ext>
            </a:extLst>
          </p:cNvPr>
          <p:cNvGrpSpPr/>
          <p:nvPr/>
        </p:nvGrpSpPr>
        <p:grpSpPr>
          <a:xfrm>
            <a:off x="253443" y="4136779"/>
            <a:ext cx="5317624" cy="2152677"/>
            <a:chOff x="253443" y="4136779"/>
            <a:chExt cx="5317624" cy="2152677"/>
          </a:xfrm>
        </p:grpSpPr>
        <p:graphicFrame>
          <p:nvGraphicFramePr>
            <p:cNvPr id="31" name="Diagram 30">
              <a:extLst>
                <a:ext uri="{FF2B5EF4-FFF2-40B4-BE49-F238E27FC236}">
                  <a16:creationId xmlns:a16="http://schemas.microsoft.com/office/drawing/2014/main" id="{A9AB88A4-3B2D-9F4B-8479-9E6DAD96D8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1422319"/>
                </p:ext>
              </p:extLst>
            </p:nvPr>
          </p:nvGraphicFramePr>
          <p:xfrm>
            <a:off x="253443" y="4136779"/>
            <a:ext cx="5317624" cy="21526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CC24B7-D4D6-5A49-9467-8A51F111CCA6}"/>
                </a:ext>
              </a:extLst>
            </p:cNvPr>
            <p:cNvSpPr txBox="1"/>
            <p:nvPr/>
          </p:nvSpPr>
          <p:spPr>
            <a:xfrm>
              <a:off x="257603" y="5545667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input</a:t>
              </a:r>
              <a:endParaRPr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3D4802-34D9-7741-A10C-13A267B43981}"/>
                </a:ext>
              </a:extLst>
            </p:cNvPr>
            <p:cNvSpPr txBox="1"/>
            <p:nvPr/>
          </p:nvSpPr>
          <p:spPr>
            <a:xfrm>
              <a:off x="2456893" y="5545667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model</a:t>
              </a:r>
              <a:endParaRPr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D57280-FD77-AA4C-926A-B9C165158519}"/>
                </a:ext>
              </a:extLst>
            </p:cNvPr>
            <p:cNvSpPr txBox="1"/>
            <p:nvPr/>
          </p:nvSpPr>
          <p:spPr>
            <a:xfrm>
              <a:off x="4808664" y="5545667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output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723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5A4-E0DC-7649-A17B-B567F6C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 Decision Tree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B4D5-1FB2-CD4F-8C9F-97C700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2" y="1582633"/>
            <a:ext cx="4300852" cy="1846367"/>
          </a:xfrm>
        </p:spPr>
        <p:txBody>
          <a:bodyPr/>
          <a:lstStyle/>
          <a:p>
            <a:r>
              <a:rPr lang="en-US" dirty="0"/>
              <a:t>NLTK library</a:t>
            </a:r>
          </a:p>
          <a:p>
            <a:r>
              <a:rPr lang="en-US" dirty="0"/>
              <a:t>Input: Binary encoding of most frequent words</a:t>
            </a:r>
          </a:p>
          <a:p>
            <a:r>
              <a:rPr lang="en-US" dirty="0"/>
              <a:t>One classifier per category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6FB9-DFDF-9D4A-A122-125449B4F2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rPr lang="en-US"/>
              <a:t>3/21/22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694B-5909-2F42-ADA7-2E073EA6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17</a:t>
            </a:fld>
            <a:endParaRPr lang="en-US" altLang="en-DE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1EC95-F3AB-CA47-9D02-D5F1DCB98C51}"/>
              </a:ext>
            </a:extLst>
          </p:cNvPr>
          <p:cNvGraphicFramePr/>
          <p:nvPr/>
        </p:nvGraphicFramePr>
        <p:xfrm>
          <a:off x="4953000" y="1222797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84F0DF-7202-5B4A-92A6-75A46ECD34A3}"/>
              </a:ext>
            </a:extLst>
          </p:cNvPr>
          <p:cNvGraphicFramePr/>
          <p:nvPr/>
        </p:nvGraphicFramePr>
        <p:xfrm>
          <a:off x="4953000" y="3795488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FD5136B3-2C43-483C-A876-380EF21D3D65}"/>
              </a:ext>
            </a:extLst>
          </p:cNvPr>
          <p:cNvSpPr txBox="1"/>
          <p:nvPr/>
        </p:nvSpPr>
        <p:spPr>
          <a:xfrm>
            <a:off x="528000" y="3565376"/>
            <a:ext cx="3165751" cy="230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599" dirty="0"/>
              <a:t>if software != False: </a:t>
            </a:r>
          </a:p>
          <a:p>
            <a:r>
              <a:rPr lang="en-GB" sz="1599" dirty="0"/>
              <a:t>  if we == False: </a:t>
            </a:r>
          </a:p>
          <a:p>
            <a:r>
              <a:rPr lang="en-GB" sz="1599" dirty="0"/>
              <a:t>    if our == False: </a:t>
            </a:r>
          </a:p>
          <a:p>
            <a:r>
              <a:rPr lang="en-GB" sz="1599" dirty="0"/>
              <a:t>      if study == False: return 1</a:t>
            </a:r>
          </a:p>
          <a:p>
            <a:r>
              <a:rPr lang="en-GB" sz="1599" dirty="0"/>
              <a:t>      if study != False: return 0</a:t>
            </a:r>
          </a:p>
          <a:p>
            <a:r>
              <a:rPr lang="en-GB" sz="1599" dirty="0"/>
              <a:t>    if our != False: return 0</a:t>
            </a:r>
          </a:p>
          <a:p>
            <a:r>
              <a:rPr lang="en-GB" sz="1599" dirty="0"/>
              <a:t>  if we != False: </a:t>
            </a:r>
          </a:p>
          <a:p>
            <a:r>
              <a:rPr lang="en-GB" sz="1599" dirty="0"/>
              <a:t>    if no == False: return 0</a:t>
            </a:r>
          </a:p>
          <a:p>
            <a:r>
              <a:rPr lang="en-GB" sz="1599" dirty="0"/>
              <a:t>    if no != False: return 1</a:t>
            </a:r>
          </a:p>
        </p:txBody>
      </p:sp>
    </p:spTree>
    <p:extLst>
      <p:ext uri="{BB962C8B-B14F-4D97-AF65-F5344CB8AC3E}">
        <p14:creationId xmlns:p14="http://schemas.microsoft.com/office/powerpoint/2010/main" val="239297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5A4-E0DC-7649-A17B-B567F6C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 Multilabel Naïve Bayes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B4D5-1FB2-CD4F-8C9F-97C700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2" y="1582633"/>
            <a:ext cx="4300852" cy="1846367"/>
          </a:xfrm>
        </p:spPr>
        <p:txBody>
          <a:bodyPr>
            <a:normAutofit/>
          </a:bodyPr>
          <a:lstStyle/>
          <a:p>
            <a:r>
              <a:rPr lang="en-US" dirty="0"/>
              <a:t>NLTK library</a:t>
            </a:r>
          </a:p>
          <a:p>
            <a:r>
              <a:rPr lang="en-US" dirty="0"/>
              <a:t>Input: Binary encoding of most frequent words</a:t>
            </a:r>
          </a:p>
          <a:p>
            <a:r>
              <a:rPr lang="de-DE" dirty="0"/>
              <a:t>Formula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6FB9-DFDF-9D4A-A122-125449B4F2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rPr lang="en-US"/>
              <a:t>3/21/22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694B-5909-2F42-ADA7-2E073EA6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18</a:t>
            </a:fld>
            <a:endParaRPr lang="en-US" altLang="en-DE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1EC95-F3AB-CA47-9D02-D5F1DCB98C51}"/>
              </a:ext>
            </a:extLst>
          </p:cNvPr>
          <p:cNvGraphicFramePr/>
          <p:nvPr/>
        </p:nvGraphicFramePr>
        <p:xfrm>
          <a:off x="4953000" y="1222797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84F0DF-7202-5B4A-92A6-75A46ECD34A3}"/>
              </a:ext>
            </a:extLst>
          </p:cNvPr>
          <p:cNvGraphicFramePr/>
          <p:nvPr/>
        </p:nvGraphicFramePr>
        <p:xfrm>
          <a:off x="4953000" y="3795488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7716C45E-1810-4D24-8656-D57C7962C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9" y="4108167"/>
            <a:ext cx="4962067" cy="20315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C6EC56-FD29-4EEA-802B-83E4CB2E3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578" y="3273732"/>
            <a:ext cx="2444855" cy="6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5A4-E0DC-7649-A17B-B567F6C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 Logistic regression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B4D5-1FB2-CD4F-8C9F-97C700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3"/>
            <a:ext cx="4516609" cy="3040738"/>
          </a:xfrm>
        </p:spPr>
        <p:txBody>
          <a:bodyPr>
            <a:normAutofit/>
          </a:bodyPr>
          <a:lstStyle/>
          <a:p>
            <a:r>
              <a:rPr lang="en-US" dirty="0" err="1"/>
              <a:t>Sklearn</a:t>
            </a:r>
            <a:r>
              <a:rPr lang="en-US" dirty="0"/>
              <a:t> library</a:t>
            </a:r>
          </a:p>
          <a:p>
            <a:r>
              <a:rPr lang="en-US" dirty="0"/>
              <a:t>Input: </a:t>
            </a:r>
            <a:r>
              <a:rPr lang="en-US" dirty="0" err="1"/>
              <a:t>TF</a:t>
            </a:r>
            <a:r>
              <a:rPr lang="en-US" dirty="0"/>
              <a:t>-IDF </a:t>
            </a:r>
          </a:p>
          <a:p>
            <a:r>
              <a:rPr lang="en-US" dirty="0"/>
              <a:t>One classifier per category</a:t>
            </a:r>
          </a:p>
          <a:p>
            <a:r>
              <a:rPr lang="en-US" dirty="0"/>
              <a:t>Extreme precision-recall divergence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6FB9-DFDF-9D4A-A122-125449B4F2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rPr lang="en-US"/>
              <a:t>3/21/22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694B-5909-2F42-ADA7-2E073EA6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19</a:t>
            </a:fld>
            <a:endParaRPr lang="en-US" altLang="en-DE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1EC95-F3AB-CA47-9D02-D5F1DCB98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28505"/>
              </p:ext>
            </p:extLst>
          </p:nvPr>
        </p:nvGraphicFramePr>
        <p:xfrm>
          <a:off x="4953000" y="1222797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84F0DF-7202-5B4A-92A6-75A46ECD34A3}"/>
              </a:ext>
            </a:extLst>
          </p:cNvPr>
          <p:cNvGraphicFramePr/>
          <p:nvPr/>
        </p:nvGraphicFramePr>
        <p:xfrm>
          <a:off x="4953000" y="3795488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366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C0F9-19B3-6E4A-8523-EEC0B5B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Abstracts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5F610-BD85-DF44-ABF1-CC9F0D947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30" r="255" b="9438"/>
          <a:stretch/>
        </p:blipFill>
        <p:spPr>
          <a:xfrm>
            <a:off x="6767453" y="1279032"/>
            <a:ext cx="4796093" cy="4783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DA137-F636-2141-9598-F01BE360B268}"/>
              </a:ext>
            </a:extLst>
          </p:cNvPr>
          <p:cNvSpPr txBox="1"/>
          <p:nvPr/>
        </p:nvSpPr>
        <p:spPr>
          <a:xfrm>
            <a:off x="7214634" y="6038283"/>
            <a:ext cx="3823483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32"/>
              <a:t>Source: https://www.nlm.nih.gov/bsd/policy/structured_abstracts.html</a:t>
            </a:r>
            <a:endParaRPr sz="932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E60DD-D4E5-8A43-9173-3B2C391630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52515AA-7C67-0049-8DBD-F47017111A8A}" type="datetime1">
              <a:t>21.03.22</a:t>
            </a:fld>
            <a:endParaRPr lang="en-US" alt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2E7D-6FD8-EE4C-8DE7-AE0440859F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2</a:t>
            </a:fld>
            <a:endParaRPr lang="en-US" altLang="en-D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EE5A04-0408-2D41-A7B8-F2CC73AE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0" y="1632723"/>
            <a:ext cx="11135999" cy="4523445"/>
          </a:xfrm>
        </p:spPr>
        <p:txBody>
          <a:bodyPr/>
          <a:lstStyle/>
          <a:p>
            <a:r>
              <a:rPr lang="en-GB"/>
              <a:t>Medicine</a:t>
            </a:r>
          </a:p>
          <a:p>
            <a:r>
              <a:rPr lang="en-GB"/>
              <a:t>IMRAD standard        	</a:t>
            </a:r>
          </a:p>
          <a:p>
            <a:pPr lvl="1"/>
            <a:r>
              <a:rPr lang="en-GB" sz="1799"/>
              <a:t>(Introduction, Methods, Results, Discussion)</a:t>
            </a:r>
          </a:p>
          <a:p>
            <a:r>
              <a:rPr lang="en-GB"/>
              <a:t>Advantages</a:t>
            </a:r>
          </a:p>
          <a:p>
            <a:pPr lvl="1"/>
            <a:r>
              <a:rPr lang="en-GB"/>
              <a:t>Higher quality</a:t>
            </a:r>
          </a:p>
          <a:p>
            <a:pPr lvl="1"/>
            <a:r>
              <a:rPr lang="en-GB"/>
              <a:t>Completeness</a:t>
            </a:r>
          </a:p>
          <a:p>
            <a:pPr lvl="1"/>
            <a:r>
              <a:rPr lang="en-GB"/>
              <a:t>Easier to understand </a:t>
            </a:r>
          </a:p>
          <a:p>
            <a:pPr marL="0" indent="0">
              <a:buNone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524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5A4-E0DC-7649-A17B-B567F6C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 FC Layers with </a:t>
            </a:r>
            <a:r>
              <a:rPr lang="en-US" dirty="0" err="1"/>
              <a:t>TF</a:t>
            </a:r>
            <a:r>
              <a:rPr lang="en-US" dirty="0"/>
              <a:t>-IDF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B4D5-1FB2-CD4F-8C9F-97C700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3"/>
            <a:ext cx="4516609" cy="3040738"/>
          </a:xfrm>
        </p:spPr>
        <p:txBody>
          <a:bodyPr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library</a:t>
            </a:r>
          </a:p>
          <a:p>
            <a:r>
              <a:rPr lang="en-US" dirty="0"/>
              <a:t>Input: </a:t>
            </a:r>
            <a:r>
              <a:rPr lang="en-US" dirty="0" err="1"/>
              <a:t>TF</a:t>
            </a:r>
            <a:r>
              <a:rPr lang="en-US" dirty="0"/>
              <a:t>-IDF </a:t>
            </a:r>
          </a:p>
          <a:p>
            <a:r>
              <a:rPr lang="en-US" dirty="0"/>
              <a:t>Deep learning model with fully connected layers</a:t>
            </a:r>
          </a:p>
          <a:p>
            <a:r>
              <a:rPr lang="en-US" dirty="0"/>
              <a:t>Output: probabilities of categories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6FB9-DFDF-9D4A-A122-125449B4F2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rPr lang="en-US"/>
              <a:t>3/21/22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694B-5909-2F42-ADA7-2E073EA6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20</a:t>
            </a:fld>
            <a:endParaRPr lang="en-US" altLang="en-DE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1EC95-F3AB-CA47-9D02-D5F1DCB98C51}"/>
              </a:ext>
            </a:extLst>
          </p:cNvPr>
          <p:cNvGraphicFramePr/>
          <p:nvPr/>
        </p:nvGraphicFramePr>
        <p:xfrm>
          <a:off x="4953000" y="1222797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84F0DF-7202-5B4A-92A6-75A46ECD34A3}"/>
              </a:ext>
            </a:extLst>
          </p:cNvPr>
          <p:cNvGraphicFramePr/>
          <p:nvPr/>
        </p:nvGraphicFramePr>
        <p:xfrm>
          <a:off x="4953000" y="3795488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657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5A4-E0DC-7649-A17B-B567F6C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 LSTM with </a:t>
            </a:r>
            <a:r>
              <a:rPr lang="en-US" dirty="0" err="1"/>
              <a:t>GloVe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B4D5-1FB2-CD4F-8C9F-97C700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3"/>
            <a:ext cx="4516609" cy="265032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Tensorflow</a:t>
            </a:r>
            <a:r>
              <a:rPr lang="en-US" dirty="0"/>
              <a:t> library</a:t>
            </a:r>
          </a:p>
          <a:p>
            <a:r>
              <a:rPr lang="en-US" dirty="0"/>
              <a:t>Input: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GloVe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embeddings</a:t>
            </a:r>
            <a:endParaRPr lang="de-DE" dirty="0"/>
          </a:p>
          <a:p>
            <a:r>
              <a:rPr lang="de-DE" dirty="0" err="1"/>
              <a:t>king</a:t>
            </a:r>
            <a:r>
              <a:rPr lang="de-DE" dirty="0"/>
              <a:t> – man + </a:t>
            </a:r>
            <a:r>
              <a:rPr lang="de-DE" dirty="0" err="1"/>
              <a:t>woman</a:t>
            </a:r>
            <a:r>
              <a:rPr lang="de-DE" dirty="0"/>
              <a:t> = </a:t>
            </a:r>
            <a:r>
              <a:rPr lang="de-DE" dirty="0" err="1"/>
              <a:t>queen</a:t>
            </a:r>
            <a:endParaRPr lang="en-US" dirty="0"/>
          </a:p>
          <a:p>
            <a:r>
              <a:rPr lang="en-US" dirty="0"/>
              <a:t>Deep learning model with the bidirectional LSTM layer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6FB9-DFDF-9D4A-A122-125449B4F2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rPr lang="en-US"/>
              <a:t>3/21/22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694B-5909-2F42-ADA7-2E073EA6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21</a:t>
            </a:fld>
            <a:endParaRPr lang="en-US" altLang="en-DE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1EC95-F3AB-CA47-9D02-D5F1DCB98C51}"/>
              </a:ext>
            </a:extLst>
          </p:cNvPr>
          <p:cNvGraphicFramePr/>
          <p:nvPr/>
        </p:nvGraphicFramePr>
        <p:xfrm>
          <a:off x="4953000" y="1222797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84F0DF-7202-5B4A-92A6-75A46ECD34A3}"/>
              </a:ext>
            </a:extLst>
          </p:cNvPr>
          <p:cNvGraphicFramePr/>
          <p:nvPr/>
        </p:nvGraphicFramePr>
        <p:xfrm>
          <a:off x="4953000" y="3795488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4E7D4D0-6EDB-433A-A223-0291BF69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20" y="4034229"/>
            <a:ext cx="2110281" cy="211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1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C5A4-E0DC-7649-A17B-B567F6C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 </a:t>
            </a:r>
            <a:r>
              <a:rPr lang="en-US" dirty="0" err="1"/>
              <a:t>Tensorflow</a:t>
            </a:r>
            <a:r>
              <a:rPr lang="en-US" dirty="0"/>
              <a:t> with BERT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B4D5-1FB2-CD4F-8C9F-97C700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2"/>
            <a:ext cx="4732368" cy="415034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Tensorflow</a:t>
            </a:r>
            <a:r>
              <a:rPr lang="en-US" dirty="0"/>
              <a:t> library and transformer-based pre-trained language model BERT</a:t>
            </a:r>
          </a:p>
          <a:p>
            <a:r>
              <a:rPr lang="en-US" dirty="0"/>
              <a:t>Input: sentences</a:t>
            </a:r>
          </a:p>
          <a:p>
            <a:r>
              <a:rPr lang="en-US" dirty="0"/>
              <a:t>Uses context of words</a:t>
            </a:r>
          </a:p>
          <a:p>
            <a:r>
              <a:rPr lang="en-US" dirty="0"/>
              <a:t>I went to the </a:t>
            </a:r>
            <a:r>
              <a:rPr lang="en-US" dirty="0">
                <a:solidFill>
                  <a:srgbClr val="FF0000"/>
                </a:solidFill>
              </a:rPr>
              <a:t>bank</a:t>
            </a:r>
            <a:r>
              <a:rPr lang="en-US" dirty="0"/>
              <a:t> to get money</a:t>
            </a:r>
          </a:p>
          <a:p>
            <a:r>
              <a:rPr lang="en-US" dirty="0"/>
              <a:t>I spent two hours on the river </a:t>
            </a:r>
            <a:r>
              <a:rPr lang="en-US" dirty="0">
                <a:solidFill>
                  <a:srgbClr val="FF0000"/>
                </a:solidFill>
              </a:rPr>
              <a:t>bank</a:t>
            </a:r>
          </a:p>
          <a:p>
            <a:r>
              <a:rPr lang="en-US" dirty="0"/>
              <a:t>bank != bank, depends on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6FB9-DFDF-9D4A-A122-125449B4F2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rPr lang="en-US"/>
              <a:t>3/21/22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694B-5909-2F42-ADA7-2E073EA6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22</a:t>
            </a:fld>
            <a:endParaRPr lang="en-US" altLang="en-DE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1EC95-F3AB-CA47-9D02-D5F1DCB98C51}"/>
              </a:ext>
            </a:extLst>
          </p:cNvPr>
          <p:cNvGraphicFramePr/>
          <p:nvPr/>
        </p:nvGraphicFramePr>
        <p:xfrm>
          <a:off x="4953000" y="1222797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7">
            <a:extLst>
              <a:ext uri="{FF2B5EF4-FFF2-40B4-BE49-F238E27FC236}">
                <a16:creationId xmlns:a16="http://schemas.microsoft.com/office/drawing/2014/main" id="{84D5EEEA-8E42-4235-A19E-6B1C5E3E5A96}"/>
              </a:ext>
            </a:extLst>
          </p:cNvPr>
          <p:cNvGraphicFramePr/>
          <p:nvPr/>
        </p:nvGraphicFramePr>
        <p:xfrm>
          <a:off x="4953000" y="3835843"/>
          <a:ext cx="7142411" cy="24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811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68BC78-35FC-C140-B867-2ACAF8BE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Problem</a:t>
            </a:r>
          </a:p>
          <a:p>
            <a:pPr lvl="1"/>
            <a:r>
              <a:rPr lang="de-DE" dirty="0"/>
              <a:t>No common standard for structured abstracts in SE</a:t>
            </a:r>
          </a:p>
          <a:p>
            <a:pPr lvl="1"/>
            <a:r>
              <a:rPr lang="de-DE" dirty="0"/>
              <a:t>Standards from other domains can‘t be directly applied</a:t>
            </a:r>
          </a:p>
          <a:p>
            <a:r>
              <a:rPr lang="de-DE" dirty="0"/>
              <a:t>Idea</a:t>
            </a:r>
          </a:p>
          <a:p>
            <a:pPr lvl="1"/>
            <a:r>
              <a:rPr lang="de-DE" dirty="0"/>
              <a:t>Common hierarchical classification scheme specific for SE aspects</a:t>
            </a:r>
          </a:p>
          <a:p>
            <a:pPr lvl="1"/>
            <a:r>
              <a:rPr lang="de-DE" dirty="0"/>
              <a:t>Multilabel sentence classification</a:t>
            </a:r>
          </a:p>
          <a:p>
            <a:r>
              <a:rPr lang="de-DE" dirty="0"/>
              <a:t>Contribution</a:t>
            </a:r>
          </a:p>
          <a:p>
            <a:pPr lvl="1"/>
            <a:r>
              <a:rPr lang="de-DE" dirty="0"/>
              <a:t>Labeled dataset</a:t>
            </a:r>
          </a:p>
          <a:p>
            <a:pPr lvl="1"/>
            <a:r>
              <a:rPr lang="de-DE" dirty="0"/>
              <a:t>ML models (classical methods vs. deep learning) </a:t>
            </a:r>
          </a:p>
          <a:p>
            <a:r>
              <a:rPr lang="de-DE" dirty="0"/>
              <a:t>Benefits</a:t>
            </a:r>
          </a:p>
          <a:p>
            <a:pPr lvl="1"/>
            <a:r>
              <a:rPr lang="de-DE" dirty="0"/>
              <a:t>Automated labeling of SE paper abstracts</a:t>
            </a:r>
          </a:p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Classification performance metrics accuracy, precision, recall, F-beta etc.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C098-9246-C448-B0E7-1C84355BB048}" type="datetime1">
              <a:t>21.03.22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3626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0FEB-D953-6B44-898C-4C2A6D0B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Unstructured Abstracts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A368-45E1-234E-B88F-63333741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2" y="1582633"/>
            <a:ext cx="4543532" cy="4523445"/>
          </a:xfrm>
        </p:spPr>
        <p:txBody>
          <a:bodyPr/>
          <a:lstStyle/>
          <a:p>
            <a:r>
              <a:rPr lang="en-GB"/>
              <a:t>Most software engineering papers</a:t>
            </a:r>
          </a:p>
          <a:p>
            <a:r>
              <a:rPr lang="en-GB"/>
              <a:t>Many different formats</a:t>
            </a:r>
          </a:p>
          <a:p>
            <a:r>
              <a:rPr lang="en-GB"/>
              <a:t>More complicated for analysis</a:t>
            </a:r>
          </a:p>
          <a:p>
            <a:pPr lvl="1"/>
            <a:r>
              <a:rPr lang="en-GB"/>
              <a:t>E.g. search engines</a:t>
            </a:r>
          </a:p>
          <a:p>
            <a:r>
              <a:rPr lang="en-GB"/>
              <a:t>Abstract structure from the medicine domain not directly applicable</a:t>
            </a:r>
          </a:p>
          <a:p>
            <a:pPr lvl="1"/>
            <a:r>
              <a:rPr lang="en-GB"/>
              <a:t>E.g. contributions such as replication data (code, dataset)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C091-CBA1-8949-B6C6-8FA5B597FE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83D8-DFE2-9844-8AE4-BE9EC8E204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3</a:t>
            </a:fld>
            <a:endParaRPr lang="en-US" altLang="en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36DEB8-1ED6-8841-A951-F253C54A7527}"/>
              </a:ext>
            </a:extLst>
          </p:cNvPr>
          <p:cNvGrpSpPr/>
          <p:nvPr/>
        </p:nvGrpSpPr>
        <p:grpSpPr>
          <a:xfrm>
            <a:off x="5424547" y="1581802"/>
            <a:ext cx="6662431" cy="4065039"/>
            <a:chOff x="5424547" y="1581802"/>
            <a:chExt cx="6662431" cy="40650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C6AF61-530E-8244-A93A-4A685220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982"/>
            <a:stretch/>
          </p:blipFill>
          <p:spPr>
            <a:xfrm>
              <a:off x="5424547" y="1581802"/>
              <a:ext cx="6662431" cy="39574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8601DF-F661-3A4E-9309-31778CB31AA1}"/>
                </a:ext>
              </a:extLst>
            </p:cNvPr>
            <p:cNvSpPr txBox="1"/>
            <p:nvPr/>
          </p:nvSpPr>
          <p:spPr>
            <a:xfrm>
              <a:off x="7315205" y="5411071"/>
              <a:ext cx="2881116" cy="2357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932"/>
                <a:t>Source: https://dl.acm.org/doi/10.1145/3355181</a:t>
              </a:r>
              <a:endParaRPr sz="932"/>
            </a:p>
          </p:txBody>
        </p:sp>
      </p:grpSp>
    </p:spTree>
    <p:extLst>
      <p:ext uri="{BB962C8B-B14F-4D97-AF65-F5344CB8AC3E}">
        <p14:creationId xmlns:p14="http://schemas.microsoft.com/office/powerpoint/2010/main" val="38439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0EE1-3878-6B4E-981B-0BF1C81A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Structured Abstracts in SE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9D4F-27B7-4C48-88A6-7B40BB7D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2" y="1582633"/>
            <a:ext cx="7114348" cy="4747178"/>
          </a:xfrm>
        </p:spPr>
        <p:txBody>
          <a:bodyPr>
            <a:normAutofit/>
          </a:bodyPr>
          <a:lstStyle/>
          <a:p>
            <a:r>
              <a:rPr lang="en-GB">
                <a:hlinkClick r:id="rId2"/>
              </a:rPr>
              <a:t>[Budgen08]</a:t>
            </a:r>
            <a:r>
              <a:rPr lang="en-GB"/>
              <a:t> survey</a:t>
            </a:r>
          </a:p>
          <a:p>
            <a:pPr lvl="1"/>
            <a:r>
              <a:rPr lang="en-GB"/>
              <a:t>23% had no preference </a:t>
            </a:r>
          </a:p>
          <a:p>
            <a:pPr lvl="1"/>
            <a:r>
              <a:rPr lang="en-GB"/>
              <a:t>70% preferred structured abstracts</a:t>
            </a:r>
          </a:p>
          <a:p>
            <a:pPr lvl="1"/>
            <a:r>
              <a:rPr lang="en-GB"/>
              <a:t>7% preferred conventional abstracts</a:t>
            </a:r>
          </a:p>
          <a:p>
            <a:r>
              <a:rPr lang="en-GB"/>
              <a:t>EASE suggests an adopted IMRAD format</a:t>
            </a:r>
          </a:p>
          <a:p>
            <a:r>
              <a:rPr lang="en-GB"/>
              <a:t>Hierarchical classification with 6 high level classes:</a:t>
            </a:r>
          </a:p>
          <a:p>
            <a:pPr lvl="1"/>
            <a:r>
              <a:rPr lang="en-GB" sz="1800"/>
              <a:t>Background and motivation</a:t>
            </a:r>
          </a:p>
          <a:p>
            <a:pPr lvl="1"/>
            <a:r>
              <a:rPr lang="en-GB" sz="1800"/>
              <a:t>Aim and contribution</a:t>
            </a:r>
          </a:p>
          <a:p>
            <a:pPr lvl="1"/>
            <a:r>
              <a:rPr lang="en-GB" sz="1800"/>
              <a:t>Research object</a:t>
            </a:r>
          </a:p>
          <a:p>
            <a:pPr lvl="1"/>
            <a:r>
              <a:rPr lang="en-GB" sz="1800"/>
              <a:t>Applied research method</a:t>
            </a:r>
          </a:p>
          <a:p>
            <a:pPr lvl="1"/>
            <a:r>
              <a:rPr lang="en-GB" sz="1800"/>
              <a:t>Results and findings</a:t>
            </a:r>
          </a:p>
          <a:p>
            <a:pPr lvl="1"/>
            <a:r>
              <a:rPr lang="en-GB" sz="1800"/>
              <a:t>Summary</a:t>
            </a:r>
            <a:endParaRPr lang="en-GB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F5D5-D921-7141-9C13-07A59ACFEA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69CF4-F26D-9B46-AA79-D9B7FE5DFF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4</a:t>
            </a:fld>
            <a:endParaRPr lang="en-US" altLang="en-DE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A100C62-088A-E14A-906A-9CA177B93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5" t="28379" r="48256"/>
          <a:stretch/>
        </p:blipFill>
        <p:spPr>
          <a:xfrm>
            <a:off x="7726341" y="1220054"/>
            <a:ext cx="4028718" cy="481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DB3C5F-382A-8640-B9BA-B9AE2C24D6F4}"/>
              </a:ext>
            </a:extLst>
          </p:cNvPr>
          <p:cNvSpPr txBox="1"/>
          <p:nvPr/>
        </p:nvSpPr>
        <p:spPr>
          <a:xfrm>
            <a:off x="8006574" y="6033100"/>
            <a:ext cx="3384260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32"/>
              <a:t>Source: https://dl.acm.org/doi/pdf/10.1145/3383219.3383222</a:t>
            </a:r>
            <a:endParaRPr sz="932"/>
          </a:p>
        </p:txBody>
      </p:sp>
    </p:spTree>
    <p:extLst>
      <p:ext uri="{BB962C8B-B14F-4D97-AF65-F5344CB8AC3E}">
        <p14:creationId xmlns:p14="http://schemas.microsoft.com/office/powerpoint/2010/main" val="10759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0E9B-4A05-3E41-9736-95CE8523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DCC-7565-BF48-B70C-1BA75E06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4"/>
            <a:ext cx="11135999" cy="2077366"/>
          </a:xfrm>
        </p:spPr>
        <p:txBody>
          <a:bodyPr>
            <a:normAutofit fontScale="92500"/>
          </a:bodyPr>
          <a:lstStyle/>
          <a:p>
            <a:r>
              <a:rPr lang="en-GB"/>
              <a:t>Define and analyze a set of classes for software engineering paper abstracts</a:t>
            </a:r>
          </a:p>
          <a:p>
            <a:r>
              <a:rPr lang="en-GB"/>
              <a:t>Prepare dataset</a:t>
            </a:r>
          </a:p>
          <a:p>
            <a:r>
              <a:rPr lang="en-GB"/>
              <a:t>Train classifier model </a:t>
            </a:r>
          </a:p>
          <a:p>
            <a:pPr lvl="1"/>
            <a:r>
              <a:rPr lang="en-GB"/>
              <a:t>Sentence-based multi-label classification</a:t>
            </a:r>
          </a:p>
          <a:p>
            <a:pPr lvl="1"/>
            <a:r>
              <a:rPr lang="en-GB"/>
              <a:t>Compare classical methods to deep learning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D334-F979-F94E-99ED-FB5759AC77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CFA84-D27B-0D41-B9C5-17B03FBD9C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5</a:t>
            </a:fld>
            <a:endParaRPr lang="en-US" altLang="en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F3AC9E-3418-BC4F-A22B-6AB41C3186E4}"/>
              </a:ext>
            </a:extLst>
          </p:cNvPr>
          <p:cNvGrpSpPr/>
          <p:nvPr/>
        </p:nvGrpSpPr>
        <p:grpSpPr>
          <a:xfrm>
            <a:off x="447659" y="3754948"/>
            <a:ext cx="11216341" cy="2270181"/>
            <a:chOff x="436611" y="3269100"/>
            <a:chExt cx="11216341" cy="22701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5F43D0-18A7-AB4F-8BFC-7179E7E1F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829" r="255" b="32959"/>
            <a:stretch/>
          </p:blipFill>
          <p:spPr>
            <a:xfrm>
              <a:off x="9656056" y="4031558"/>
              <a:ext cx="1996896" cy="134768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658E1F-F954-584E-A8C3-EFA5FEF69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-982"/>
            <a:stretch/>
          </p:blipFill>
          <p:spPr>
            <a:xfrm>
              <a:off x="436611" y="4037747"/>
              <a:ext cx="2018563" cy="1199024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D1E6BD-78CF-9C43-9A26-DBADF2F65E72}"/>
                </a:ext>
              </a:extLst>
            </p:cNvPr>
            <p:cNvGrpSpPr/>
            <p:nvPr/>
          </p:nvGrpSpPr>
          <p:grpSpPr>
            <a:xfrm>
              <a:off x="1875439" y="4963750"/>
              <a:ext cx="8441123" cy="575531"/>
              <a:chOff x="1115616" y="2142083"/>
              <a:chExt cx="6336704" cy="43204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E4FABC-2CE1-3D4B-97AA-88B6364826B0}"/>
                  </a:ext>
                </a:extLst>
              </p:cNvPr>
              <p:cNvSpPr/>
              <p:nvPr/>
            </p:nvSpPr>
            <p:spPr bwMode="auto">
              <a:xfrm>
                <a:off x="1115616" y="2142083"/>
                <a:ext cx="108012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07" tIns="60904" rIns="121807" bIns="60904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036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GB" altLang="en-DE" sz="1599">
                    <a:latin typeface="Arial" panose="020B0604020202020204" pitchFamily="34" charset="0"/>
                  </a:rPr>
                  <a:t>Unstructured abstract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C08E9E-91DF-F242-BEC8-0897044F7015}"/>
                  </a:ext>
                </a:extLst>
              </p:cNvPr>
              <p:cNvSpPr/>
              <p:nvPr/>
            </p:nvSpPr>
            <p:spPr bwMode="auto">
              <a:xfrm>
                <a:off x="6372200" y="2142083"/>
                <a:ext cx="108012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07" tIns="60904" rIns="121807" bIns="60904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036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GB" altLang="en-DE" sz="1599">
                    <a:latin typeface="Arial" panose="020B0604020202020204" pitchFamily="34" charset="0"/>
                  </a:rPr>
                  <a:t>Structured abstract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9549AF-20C8-9541-BF62-B2A45FA079B6}"/>
                  </a:ext>
                </a:extLst>
              </p:cNvPr>
              <p:cNvSpPr/>
              <p:nvPr/>
            </p:nvSpPr>
            <p:spPr bwMode="auto">
              <a:xfrm>
                <a:off x="3741339" y="2142083"/>
                <a:ext cx="1080120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121807" tIns="60904" rIns="121807" bIns="60904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09036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GB" altLang="en-DE" sz="1599">
                    <a:latin typeface="Arial" panose="020B0604020202020204" pitchFamily="34" charset="0"/>
                  </a:rPr>
                  <a:t>ML classification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A65477B-490A-CF43-96D2-F4DDA960DB8A}"/>
                  </a:ext>
                </a:extLst>
              </p:cNvPr>
              <p:cNvCxnSpPr>
                <a:stCxn id="12" idx="3"/>
                <a:endCxn id="14" idx="1"/>
              </p:cNvCxnSpPr>
              <p:nvPr/>
            </p:nvCxnSpPr>
            <p:spPr bwMode="auto">
              <a:xfrm>
                <a:off x="2195736" y="2358107"/>
                <a:ext cx="1545603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D0B9832-D002-114D-9D33-7962895C0B54}"/>
                  </a:ext>
                </a:extLst>
              </p:cNvPr>
              <p:cNvCxnSpPr>
                <a:stCxn id="14" idx="3"/>
                <a:endCxn id="13" idx="1"/>
              </p:cNvCxnSpPr>
              <p:nvPr/>
            </p:nvCxnSpPr>
            <p:spPr bwMode="auto">
              <a:xfrm>
                <a:off x="4821459" y="2358107"/>
                <a:ext cx="1550741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D52748-FD1B-B543-B40B-FDAADDD83737}"/>
                </a:ext>
              </a:extLst>
            </p:cNvPr>
            <p:cNvSpPr/>
            <p:nvPr/>
          </p:nvSpPr>
          <p:spPr bwMode="auto">
            <a:xfrm>
              <a:off x="5352966" y="3269100"/>
              <a:ext cx="1479224" cy="799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036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DE" sz="1599">
                  <a:latin typeface="Arial" panose="020B0604020202020204" pitchFamily="34" charset="0"/>
                </a:rPr>
                <a:t>Manually labeled dataset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2F4616-9807-8543-B977-9641619A1A2A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 bwMode="auto">
            <a:xfrm>
              <a:off x="6092578" y="4068509"/>
              <a:ext cx="0" cy="8952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7779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E3C-B84A-B44F-B346-656FFEBB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4F1A-2C48-3D4E-AF3A-46CD93795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C799E-0278-014A-9239-BA20958548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6</a:t>
            </a:fld>
            <a:endParaRPr lang="en-US" altLang="en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B7BAE0-E02A-0345-B83A-E9EFAAAA77B4}"/>
              </a:ext>
            </a:extLst>
          </p:cNvPr>
          <p:cNvGrpSpPr/>
          <p:nvPr/>
        </p:nvGrpSpPr>
        <p:grpSpPr>
          <a:xfrm>
            <a:off x="1356840" y="1502003"/>
            <a:ext cx="9478321" cy="4381145"/>
            <a:chOff x="1259632" y="1717977"/>
            <a:chExt cx="6129846" cy="28333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B9FD54-7020-A94C-AE4B-1C7C99361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1717977"/>
              <a:ext cx="6129846" cy="283338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8A5F6B-4D9C-6640-A44B-D97A34324A25}"/>
                </a:ext>
              </a:extLst>
            </p:cNvPr>
            <p:cNvSpPr/>
            <p:nvPr/>
          </p:nvSpPr>
          <p:spPr bwMode="auto">
            <a:xfrm>
              <a:off x="5585589" y="2158510"/>
              <a:ext cx="1368152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defTabSz="609036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altLang="en-DE" sz="2398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4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397C-4D51-8C44-819F-3DB8181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Gathering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7E49-AE96-9748-A69D-F6871078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3"/>
            <a:ext cx="4958399" cy="4523445"/>
          </a:xfrm>
        </p:spPr>
        <p:txBody>
          <a:bodyPr>
            <a:normAutofit/>
          </a:bodyPr>
          <a:lstStyle/>
          <a:p>
            <a:r>
              <a:rPr lang="en-GB"/>
              <a:t>Selected venues: </a:t>
            </a:r>
          </a:p>
          <a:p>
            <a:pPr lvl="1"/>
            <a:r>
              <a:rPr lang="en-GB"/>
              <a:t>EASE</a:t>
            </a:r>
          </a:p>
          <a:p>
            <a:pPr lvl="1"/>
            <a:r>
              <a:rPr lang="en-GB"/>
              <a:t>ESEC-FSE</a:t>
            </a:r>
          </a:p>
          <a:p>
            <a:pPr lvl="1"/>
            <a:r>
              <a:rPr lang="en-GB"/>
              <a:t>ICSE</a:t>
            </a:r>
          </a:p>
          <a:p>
            <a:pPr lvl="1"/>
            <a:r>
              <a:rPr lang="en-GB"/>
              <a:t>TSE </a:t>
            </a:r>
          </a:p>
          <a:p>
            <a:pPr lvl="1"/>
            <a:r>
              <a:rPr lang="en-GB"/>
              <a:t>TOSEM</a:t>
            </a:r>
          </a:p>
          <a:p>
            <a:r>
              <a:rPr lang="en-GB"/>
              <a:t>Scrape from the website: </a:t>
            </a:r>
            <a:r>
              <a:rPr lang="en-GB" u="sng">
                <a:solidFill>
                  <a:schemeClr val="accent2"/>
                </a:solidFill>
              </a:rPr>
              <a:t>www.dl.acm.org</a:t>
            </a:r>
          </a:p>
          <a:p>
            <a:r>
              <a:rPr lang="en-GB"/>
              <a:t>Parsing abstracts with the nltk tokenizer into sentences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3FF9-7DB2-9548-9AE7-4C63C6587E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3D336-DB35-1C46-B81C-4CCBF760B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7</a:t>
            </a:fld>
            <a:endParaRPr lang="en-US" altLang="en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836E20-CC57-CE4D-9888-52A33EB61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52776"/>
              </p:ext>
            </p:extLst>
          </p:nvPr>
        </p:nvGraphicFramePr>
        <p:xfrm>
          <a:off x="6239933" y="1582633"/>
          <a:ext cx="5283202" cy="350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447">
                  <a:extLst>
                    <a:ext uri="{9D8B030D-6E8A-4147-A177-3AD203B41FA5}">
                      <a16:colId xmlns:a16="http://schemas.microsoft.com/office/drawing/2014/main" val="670913498"/>
                    </a:ext>
                  </a:extLst>
                </a:gridCol>
                <a:gridCol w="1521097">
                  <a:extLst>
                    <a:ext uri="{9D8B030D-6E8A-4147-A177-3AD203B41FA5}">
                      <a16:colId xmlns:a16="http://schemas.microsoft.com/office/drawing/2014/main" val="1918695798"/>
                    </a:ext>
                  </a:extLst>
                </a:gridCol>
                <a:gridCol w="1683658">
                  <a:extLst>
                    <a:ext uri="{9D8B030D-6E8A-4147-A177-3AD203B41FA5}">
                      <a16:colId xmlns:a16="http://schemas.microsoft.com/office/drawing/2014/main" val="2296581685"/>
                    </a:ext>
                  </a:extLst>
                </a:gridCol>
              </a:tblGrid>
              <a:tr h="401799">
                <a:tc>
                  <a:txBody>
                    <a:bodyPr/>
                    <a:lstStyle/>
                    <a:p>
                      <a:r>
                        <a:rPr lang="en-US"/>
                        <a:t>Venue/Year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#papers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#sentences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18641"/>
                  </a:ext>
                </a:extLst>
              </a:tr>
              <a:tr h="401799">
                <a:tc>
                  <a:txBody>
                    <a:bodyPr/>
                    <a:lstStyle/>
                    <a:p>
                      <a:r>
                        <a:rPr lang="en-US"/>
                        <a:t>EASE 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249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8451"/>
                  </a:ext>
                </a:extLst>
              </a:tr>
              <a:tr h="401799">
                <a:tc>
                  <a:txBody>
                    <a:bodyPr/>
                    <a:lstStyle/>
                    <a:p>
                      <a:r>
                        <a:rPr lang="en-US"/>
                        <a:t>EASE 2019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17367"/>
                  </a:ext>
                </a:extLst>
              </a:tr>
              <a:tr h="693241">
                <a:tc>
                  <a:txBody>
                    <a:bodyPr/>
                    <a:lstStyle/>
                    <a:p>
                      <a:r>
                        <a:rPr lang="en-US"/>
                        <a:t>ESEC-FSE 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861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16985"/>
                  </a:ext>
                </a:extLst>
              </a:tr>
              <a:tr h="401799">
                <a:tc>
                  <a:txBody>
                    <a:bodyPr/>
                    <a:lstStyle/>
                    <a:p>
                      <a:r>
                        <a:rPr lang="en-US"/>
                        <a:t>ICSE 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1151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03093"/>
                  </a:ext>
                </a:extLst>
              </a:tr>
              <a:tr h="401799">
                <a:tc>
                  <a:txBody>
                    <a:bodyPr/>
                    <a:lstStyle/>
                    <a:p>
                      <a:r>
                        <a:rPr lang="en-US"/>
                        <a:t>TSE 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84650"/>
                  </a:ext>
                </a:extLst>
              </a:tr>
              <a:tr h="401799">
                <a:tc>
                  <a:txBody>
                    <a:bodyPr/>
                    <a:lstStyle/>
                    <a:p>
                      <a:r>
                        <a:rPr lang="en-US"/>
                        <a:t>TOSEM 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268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35094"/>
                  </a:ext>
                </a:extLst>
              </a:tr>
              <a:tr h="401799">
                <a:tc>
                  <a:txBody>
                    <a:bodyPr/>
                    <a:lstStyle/>
                    <a:p>
                      <a:r>
                        <a:rPr lang="en-US" b="1"/>
                        <a:t>All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371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3447</a:t>
                      </a:r>
                      <a:endParaRPr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1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41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121B-44A7-154E-B610-B195D55C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Gathering: Labels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17B4-2617-D74F-8E16-49CF53F2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3"/>
            <a:ext cx="5313999" cy="4747178"/>
          </a:xfrm>
        </p:spPr>
        <p:txBody>
          <a:bodyPr>
            <a:normAutofit/>
          </a:bodyPr>
          <a:lstStyle/>
          <a:p>
            <a:r>
              <a:rPr lang="en-GB"/>
              <a:t>Background and motivation</a:t>
            </a:r>
          </a:p>
          <a:p>
            <a:pPr lvl="1"/>
            <a:r>
              <a:rPr lang="en-GB"/>
              <a:t>What has been done already in this area?</a:t>
            </a:r>
          </a:p>
          <a:p>
            <a:pPr lvl="1"/>
            <a:r>
              <a:rPr lang="en-GB"/>
              <a:t>What problems exist?</a:t>
            </a:r>
          </a:p>
          <a:p>
            <a:r>
              <a:rPr lang="en-GB"/>
              <a:t>Aim and contribution</a:t>
            </a:r>
          </a:p>
          <a:p>
            <a:pPr lvl="1"/>
            <a:r>
              <a:rPr lang="en-GB"/>
              <a:t>What is this paper aiming to achieve?</a:t>
            </a:r>
          </a:p>
          <a:p>
            <a:pPr lvl="1"/>
            <a:r>
              <a:rPr lang="en-GB"/>
              <a:t>What is the scientific contribution?</a:t>
            </a:r>
          </a:p>
          <a:p>
            <a:r>
              <a:rPr lang="en-GB"/>
              <a:t>Research object</a:t>
            </a:r>
          </a:p>
          <a:p>
            <a:pPr lvl="1"/>
            <a:r>
              <a:rPr lang="en-GB"/>
              <a:t>What is investigated in the paper?</a:t>
            </a:r>
          </a:p>
          <a:p>
            <a:pPr lvl="1"/>
            <a:r>
              <a:rPr lang="en-GB"/>
              <a:t>Method, algorithm, process, automation, etc.</a:t>
            </a:r>
          </a:p>
          <a:p>
            <a:pPr marL="0" indent="0">
              <a:buNone/>
            </a:pP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3F79-5E98-5B44-B480-BDF86D7E740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623E7-DFF5-4745-A1E1-8FDD3171D9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8</a:t>
            </a:fld>
            <a:endParaRPr lang="en-US" altLang="en-D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EC8119-135D-C849-8951-F73C60C3E069}"/>
              </a:ext>
            </a:extLst>
          </p:cNvPr>
          <p:cNvGrpSpPr/>
          <p:nvPr/>
        </p:nvGrpSpPr>
        <p:grpSpPr>
          <a:xfrm>
            <a:off x="5764784" y="2544402"/>
            <a:ext cx="5966948" cy="2179886"/>
            <a:chOff x="5764784" y="2544402"/>
            <a:chExt cx="5966948" cy="21798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EA3D04-8B38-7E44-85CA-132352CE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784" y="2544402"/>
              <a:ext cx="5966948" cy="1769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0FADC2-AA3F-F14E-9340-A40F2187532B}"/>
                </a:ext>
              </a:extLst>
            </p:cNvPr>
            <p:cNvSpPr txBox="1"/>
            <p:nvPr/>
          </p:nvSpPr>
          <p:spPr>
            <a:xfrm>
              <a:off x="7356691" y="4385734"/>
              <a:ext cx="27831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Class hierarchy (incomplete)</a:t>
              </a: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41385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4566-DC68-3549-8E26-6642029C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Gathering: Labels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AD41-5A43-CA4A-A7BC-E6A54AF3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1" y="1582633"/>
            <a:ext cx="5085399" cy="4523445"/>
          </a:xfrm>
        </p:spPr>
        <p:txBody>
          <a:bodyPr>
            <a:normAutofit lnSpcReduction="10000"/>
          </a:bodyPr>
          <a:lstStyle/>
          <a:p>
            <a:r>
              <a:rPr lang="en-GB"/>
              <a:t>Applied research method</a:t>
            </a:r>
          </a:p>
          <a:p>
            <a:pPr lvl="1"/>
            <a:r>
              <a:rPr lang="en-GB"/>
              <a:t>Method for evaluating and proving research results</a:t>
            </a:r>
          </a:p>
          <a:p>
            <a:pPr lvl="1"/>
            <a:r>
              <a:rPr lang="en-GB"/>
              <a:t>Experiments, interviews, surveys</a:t>
            </a:r>
          </a:p>
          <a:p>
            <a:r>
              <a:rPr lang="en-GB"/>
              <a:t>Results and findings</a:t>
            </a:r>
          </a:p>
          <a:p>
            <a:pPr lvl="1"/>
            <a:r>
              <a:rPr lang="en-GB"/>
              <a:t>Quantitative or qualitative results of the paper</a:t>
            </a:r>
          </a:p>
          <a:p>
            <a:pPr lvl="1"/>
            <a:r>
              <a:rPr lang="en-GB"/>
              <a:t>Positive, negative, or numbers</a:t>
            </a:r>
          </a:p>
          <a:p>
            <a:r>
              <a:rPr lang="en-GB"/>
              <a:t>Summary</a:t>
            </a:r>
          </a:p>
          <a:p>
            <a:pPr lvl="1"/>
            <a:r>
              <a:rPr lang="en-GB"/>
              <a:t>Conclusion, what could be solved</a:t>
            </a:r>
          </a:p>
          <a:p>
            <a:pPr lvl="1"/>
            <a:r>
              <a:rPr lang="en-GB"/>
              <a:t>Future works, limitations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0664-5EB4-2446-B2D6-A217251AB91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42ABD3-5A4B-184C-8227-DBE8C841AAD7}" type="datetime1">
              <a:t>21.03.22</a:t>
            </a:fld>
            <a:endParaRPr lang="en-US" alt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0D9E3-4A75-4848-A3A5-540FBC64C8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8EE75-46F6-3B48-8521-2AC9004BE9E5}" type="slidenum">
              <a:rPr lang="en-US" altLang="en-DE"/>
              <a:pPr/>
              <a:t>9</a:t>
            </a:fld>
            <a:endParaRPr lang="en-US" altLang="en-D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CE0A03-662C-794E-8BA3-9872654B69CB}"/>
              </a:ext>
            </a:extLst>
          </p:cNvPr>
          <p:cNvGrpSpPr/>
          <p:nvPr/>
        </p:nvGrpSpPr>
        <p:grpSpPr>
          <a:xfrm>
            <a:off x="5764784" y="2544402"/>
            <a:ext cx="5966948" cy="2179886"/>
            <a:chOff x="5764784" y="2544402"/>
            <a:chExt cx="5966948" cy="21798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DE1788-94B5-604D-A149-412EDB0D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784" y="2544402"/>
              <a:ext cx="5966948" cy="17691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1F7523-30A0-8B4C-8AF4-474CE866AE31}"/>
                </a:ext>
              </a:extLst>
            </p:cNvPr>
            <p:cNvSpPr txBox="1"/>
            <p:nvPr/>
          </p:nvSpPr>
          <p:spPr>
            <a:xfrm>
              <a:off x="7356691" y="4385734"/>
              <a:ext cx="27831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Class hierarchy (incomplete)</a:t>
              </a: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648161191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2037</TotalTime>
  <Words>1077</Words>
  <Application>Microsoft Macintosh PowerPoint</Application>
  <PresentationFormat>Widescreen</PresentationFormat>
  <Paragraphs>283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Folienmaster_Fächer</vt:lpstr>
      <vt:lpstr>Folienmaster_Form</vt:lpstr>
      <vt:lpstr>Folienmaster_Punkte</vt:lpstr>
      <vt:lpstr>PowerPoint Presentation</vt:lpstr>
      <vt:lpstr>Structured Abstracts</vt:lpstr>
      <vt:lpstr>Unstructured Abstracts</vt:lpstr>
      <vt:lpstr>Towards Structured Abstracts in SE</vt:lpstr>
      <vt:lpstr>Goal</vt:lpstr>
      <vt:lpstr>Overview</vt:lpstr>
      <vt:lpstr>Data Gathering</vt:lpstr>
      <vt:lpstr>Data Gathering: Labels</vt:lpstr>
      <vt:lpstr>Data Gathering: Labels</vt:lpstr>
      <vt:lpstr>Data Analysis</vt:lpstr>
      <vt:lpstr>Data Analysis</vt:lpstr>
      <vt:lpstr>Preprocessing</vt:lpstr>
      <vt:lpstr>Model Training</vt:lpstr>
      <vt:lpstr>Model Training: SVM</vt:lpstr>
      <vt:lpstr>Model Training: RandomForest</vt:lpstr>
      <vt:lpstr>Model Training: LSTM (TF-IDF)</vt:lpstr>
      <vt:lpstr>Model Training: Decision Tree</vt:lpstr>
      <vt:lpstr>Model Training: Multilabel Naïve Bayes</vt:lpstr>
      <vt:lpstr>Model Training: Logistic regression</vt:lpstr>
      <vt:lpstr>Model Training: FC Layers with TF-IDF</vt:lpstr>
      <vt:lpstr>Model Training: LSTM with GloVe</vt:lpstr>
      <vt:lpstr>Model Training: Tensorflow with BERT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Utku Erol</cp:lastModifiedBy>
  <cp:revision>153</cp:revision>
  <dcterms:created xsi:type="dcterms:W3CDTF">2017-12-07T14:50:50Z</dcterms:created>
  <dcterms:modified xsi:type="dcterms:W3CDTF">2022-03-21T08:47:25Z</dcterms:modified>
</cp:coreProperties>
</file>